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7" r:id="rId2"/>
    <p:sldId id="258" r:id="rId3"/>
    <p:sldId id="259" r:id="rId4"/>
    <p:sldId id="260" r:id="rId5"/>
    <p:sldId id="261" r:id="rId6"/>
    <p:sldId id="316"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284" r:id="rId26"/>
    <p:sldId id="285" r:id="rId27"/>
    <p:sldId id="29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io" initials="d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876" y="-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B40CCC-0DD8-4FEF-9170-7B77E66D33FB}"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DF7B9C0B-A692-4604-9833-92429E1C3DFE}">
      <dgm:prSet phldrT="[Text]" custT="1"/>
      <dgm:spPr/>
      <dgm:t>
        <a:bodyPr/>
        <a:lstStyle/>
        <a:p>
          <a:r>
            <a:rPr lang="en-US" sz="2000" b="1" dirty="0" smtClean="0">
              <a:solidFill>
                <a:schemeClr val="tx1"/>
              </a:solidFill>
            </a:rPr>
            <a:t>Facility</a:t>
          </a:r>
        </a:p>
        <a:p>
          <a:r>
            <a:rPr lang="en-US" sz="1400" b="1" dirty="0" err="1" smtClean="0">
              <a:solidFill>
                <a:schemeClr val="tx1"/>
              </a:solidFill>
            </a:rPr>
            <a:t>MOH</a:t>
          </a:r>
          <a:r>
            <a:rPr lang="en-US" sz="1400" b="1" dirty="0" smtClean="0">
              <a:solidFill>
                <a:schemeClr val="tx1"/>
              </a:solidFill>
            </a:rPr>
            <a:t> 710</a:t>
          </a:r>
        </a:p>
        <a:p>
          <a:r>
            <a:rPr lang="en-US" sz="1400" b="1" dirty="0" err="1" smtClean="0">
              <a:solidFill>
                <a:schemeClr val="tx1"/>
              </a:solidFill>
            </a:rPr>
            <a:t>MOH</a:t>
          </a:r>
          <a:r>
            <a:rPr lang="en-US" sz="1400" b="1" dirty="0" smtClean="0">
              <a:solidFill>
                <a:schemeClr val="tx1"/>
              </a:solidFill>
            </a:rPr>
            <a:t> 711</a:t>
          </a:r>
        </a:p>
        <a:p>
          <a:r>
            <a:rPr lang="en-US" sz="1400" b="1" dirty="0" err="1" smtClean="0">
              <a:solidFill>
                <a:schemeClr val="tx1"/>
              </a:solidFill>
            </a:rPr>
            <a:t>MOH</a:t>
          </a:r>
          <a:r>
            <a:rPr lang="en-US" sz="1400" b="1" dirty="0" smtClean="0">
              <a:solidFill>
                <a:schemeClr val="tx1"/>
              </a:solidFill>
            </a:rPr>
            <a:t> 713</a:t>
          </a:r>
        </a:p>
        <a:p>
          <a:r>
            <a:rPr lang="en-US" sz="1400" b="1" dirty="0" err="1" smtClean="0">
              <a:solidFill>
                <a:schemeClr val="tx1"/>
              </a:solidFill>
            </a:rPr>
            <a:t>MOH</a:t>
          </a:r>
          <a:r>
            <a:rPr lang="en-US" sz="1400" b="1" dirty="0" smtClean="0">
              <a:solidFill>
                <a:schemeClr val="tx1"/>
              </a:solidFill>
            </a:rPr>
            <a:t> 733 B</a:t>
          </a:r>
        </a:p>
        <a:p>
          <a:r>
            <a:rPr lang="en-US" sz="1400" b="1" dirty="0" err="1" smtClean="0">
              <a:solidFill>
                <a:schemeClr val="tx1"/>
              </a:solidFill>
            </a:rPr>
            <a:t>MOH</a:t>
          </a:r>
          <a:r>
            <a:rPr lang="en-US" sz="1400" b="1" dirty="0" smtClean="0">
              <a:solidFill>
                <a:schemeClr val="tx1"/>
              </a:solidFill>
            </a:rPr>
            <a:t> 734</a:t>
          </a:r>
        </a:p>
        <a:p>
          <a:endParaRPr lang="en-US" sz="2000" b="1" dirty="0" smtClean="0">
            <a:solidFill>
              <a:schemeClr val="tx1"/>
            </a:solidFill>
          </a:endParaRPr>
        </a:p>
      </dgm:t>
    </dgm:pt>
    <dgm:pt modelId="{341431A6-572D-44C9-9777-530EE3A384F8}" type="parTrans" cxnId="{5CD92749-61A5-4772-9245-A419AC694A9C}">
      <dgm:prSet/>
      <dgm:spPr/>
      <dgm:t>
        <a:bodyPr/>
        <a:lstStyle/>
        <a:p>
          <a:endParaRPr lang="en-US"/>
        </a:p>
      </dgm:t>
    </dgm:pt>
    <dgm:pt modelId="{47720A89-2A15-4A1D-9EA3-36D0ADC2B927}" type="sibTrans" cxnId="{5CD92749-61A5-4772-9245-A419AC694A9C}">
      <dgm:prSet/>
      <dgm:spPr/>
      <dgm:t>
        <a:bodyPr/>
        <a:lstStyle/>
        <a:p>
          <a:endParaRPr lang="en-US"/>
        </a:p>
      </dgm:t>
    </dgm:pt>
    <dgm:pt modelId="{9500A7BB-11E8-42B9-B366-9763E7C7747C}">
      <dgm:prSet phldrT="[Text]" custT="1"/>
      <dgm:spPr/>
      <dgm:t>
        <a:bodyPr/>
        <a:lstStyle/>
        <a:p>
          <a:r>
            <a:rPr lang="en-US" sz="1800" b="1" dirty="0" smtClean="0">
              <a:solidFill>
                <a:schemeClr val="tx1">
                  <a:lumMod val="65000"/>
                  <a:lumOff val="35000"/>
                </a:schemeClr>
              </a:solidFill>
            </a:rPr>
            <a:t>Sub county</a:t>
          </a:r>
        </a:p>
        <a:p>
          <a:endParaRPr lang="en-US" sz="1300" b="1" dirty="0">
            <a:solidFill>
              <a:schemeClr val="tx1">
                <a:lumMod val="65000"/>
                <a:lumOff val="35000"/>
              </a:schemeClr>
            </a:solidFill>
          </a:endParaRPr>
        </a:p>
      </dgm:t>
    </dgm:pt>
    <dgm:pt modelId="{8D04553D-9FE1-4BB4-89E6-01E96F4C6C17}" type="parTrans" cxnId="{A55A7F5B-BAFE-41B0-9BCF-0CF5D811067A}">
      <dgm:prSet/>
      <dgm:spPr/>
      <dgm:t>
        <a:bodyPr/>
        <a:lstStyle/>
        <a:p>
          <a:endParaRPr lang="en-US"/>
        </a:p>
      </dgm:t>
    </dgm:pt>
    <dgm:pt modelId="{F231CFED-B2D7-4185-874E-F9AA7E71C0C9}" type="sibTrans" cxnId="{A55A7F5B-BAFE-41B0-9BCF-0CF5D811067A}">
      <dgm:prSet/>
      <dgm:spPr/>
      <dgm:t>
        <a:bodyPr/>
        <a:lstStyle/>
        <a:p>
          <a:endParaRPr lang="en-US"/>
        </a:p>
      </dgm:t>
    </dgm:pt>
    <dgm:pt modelId="{2D1A6A89-5BA4-432F-A34E-BF609A3D1628}">
      <dgm:prSet phldrT="[Text]"/>
      <dgm:spPr/>
      <dgm:t>
        <a:bodyPr/>
        <a:lstStyle/>
        <a:p>
          <a:r>
            <a:rPr lang="en-US" b="1" dirty="0" smtClean="0">
              <a:solidFill>
                <a:schemeClr val="tx1"/>
              </a:solidFill>
            </a:rPr>
            <a:t>Count</a:t>
          </a:r>
          <a:r>
            <a:rPr lang="en-US" dirty="0" smtClean="0">
              <a:solidFill>
                <a:schemeClr val="tx1"/>
              </a:solidFill>
            </a:rPr>
            <a:t>y</a:t>
          </a:r>
          <a:endParaRPr lang="en-US" dirty="0">
            <a:solidFill>
              <a:schemeClr val="tx1"/>
            </a:solidFill>
          </a:endParaRPr>
        </a:p>
      </dgm:t>
    </dgm:pt>
    <dgm:pt modelId="{9451B3FE-4D75-48A8-961B-2C7B952AB993}" type="parTrans" cxnId="{7CB73C33-CE71-4340-B7DC-4F7B7537C77A}">
      <dgm:prSet/>
      <dgm:spPr/>
      <dgm:t>
        <a:bodyPr/>
        <a:lstStyle/>
        <a:p>
          <a:endParaRPr lang="en-US"/>
        </a:p>
      </dgm:t>
    </dgm:pt>
    <dgm:pt modelId="{55E4C767-A025-4F5E-9260-62E4CBDFB88C}" type="sibTrans" cxnId="{7CB73C33-CE71-4340-B7DC-4F7B7537C77A}">
      <dgm:prSet/>
      <dgm:spPr/>
      <dgm:t>
        <a:bodyPr/>
        <a:lstStyle/>
        <a:p>
          <a:endParaRPr lang="en-US"/>
        </a:p>
      </dgm:t>
    </dgm:pt>
    <dgm:pt modelId="{4A441A2D-EAB2-41BD-A93A-5AB1F7B5CB96}">
      <dgm:prSet phldrT="[Text]"/>
      <dgm:spPr/>
      <dgm:t>
        <a:bodyPr/>
        <a:lstStyle/>
        <a:p>
          <a:r>
            <a:rPr lang="en-US" b="1" dirty="0" smtClean="0">
              <a:solidFill>
                <a:schemeClr val="tx1"/>
              </a:solidFill>
            </a:rPr>
            <a:t>Nationa</a:t>
          </a:r>
          <a:r>
            <a:rPr lang="en-US" dirty="0" smtClean="0">
              <a:solidFill>
                <a:schemeClr val="tx1"/>
              </a:solidFill>
            </a:rPr>
            <a:t>l</a:t>
          </a:r>
          <a:endParaRPr lang="en-US" dirty="0">
            <a:solidFill>
              <a:schemeClr val="tx1"/>
            </a:solidFill>
          </a:endParaRPr>
        </a:p>
      </dgm:t>
    </dgm:pt>
    <dgm:pt modelId="{1E06A99D-F0C0-467B-95BC-8DE3969B3833}" type="parTrans" cxnId="{C8805FE7-C0CD-419A-B335-7AACDED1BBE8}">
      <dgm:prSet/>
      <dgm:spPr/>
      <dgm:t>
        <a:bodyPr/>
        <a:lstStyle/>
        <a:p>
          <a:endParaRPr lang="en-US"/>
        </a:p>
      </dgm:t>
    </dgm:pt>
    <dgm:pt modelId="{B9DE3F2E-2A5C-468B-A09A-C1CA8ACA32B4}" type="sibTrans" cxnId="{C8805FE7-C0CD-419A-B335-7AACDED1BBE8}">
      <dgm:prSet/>
      <dgm:spPr/>
      <dgm:t>
        <a:bodyPr/>
        <a:lstStyle/>
        <a:p>
          <a:endParaRPr lang="en-US"/>
        </a:p>
      </dgm:t>
    </dgm:pt>
    <dgm:pt modelId="{86AF42E9-852A-4D71-87F3-CADECA52006C}">
      <dgm:prSet phldrT="[Text]" custT="1"/>
      <dgm:spPr/>
      <dgm:t>
        <a:bodyPr/>
        <a:lstStyle/>
        <a:p>
          <a:r>
            <a:rPr lang="en-US" sz="1600" b="1" dirty="0" smtClean="0">
              <a:solidFill>
                <a:srgbClr val="0070C0"/>
              </a:solidFill>
            </a:rPr>
            <a:t>Implementing partner</a:t>
          </a:r>
          <a:endParaRPr lang="en-US" sz="1600" b="1" dirty="0">
            <a:solidFill>
              <a:srgbClr val="0070C0"/>
            </a:solidFill>
          </a:endParaRPr>
        </a:p>
      </dgm:t>
    </dgm:pt>
    <dgm:pt modelId="{5BEC9CB7-783E-4D31-866B-C13AD95EDEF3}" type="parTrans" cxnId="{33596302-A0FF-40B5-A928-22644BFF02DC}">
      <dgm:prSet/>
      <dgm:spPr/>
      <dgm:t>
        <a:bodyPr/>
        <a:lstStyle/>
        <a:p>
          <a:endParaRPr lang="en-US"/>
        </a:p>
      </dgm:t>
    </dgm:pt>
    <dgm:pt modelId="{7B4B69DA-5491-4BC1-91AC-8C4333BF792A}" type="sibTrans" cxnId="{33596302-A0FF-40B5-A928-22644BFF02DC}">
      <dgm:prSet/>
      <dgm:spPr/>
      <dgm:t>
        <a:bodyPr/>
        <a:lstStyle/>
        <a:p>
          <a:endParaRPr lang="en-US"/>
        </a:p>
      </dgm:t>
    </dgm:pt>
    <dgm:pt modelId="{0FE6EF7C-B581-495E-960F-3BE938B11491}">
      <dgm:prSet phldrT="[Text]"/>
      <dgm:spPr/>
      <dgm:t>
        <a:bodyPr/>
        <a:lstStyle/>
        <a:p>
          <a:r>
            <a:rPr lang="en-US" b="1" dirty="0" smtClean="0">
              <a:solidFill>
                <a:schemeClr val="tx1"/>
              </a:solidFill>
            </a:rPr>
            <a:t>Development partner</a:t>
          </a:r>
          <a:endParaRPr lang="en-US" b="1" dirty="0">
            <a:solidFill>
              <a:schemeClr val="tx1"/>
            </a:solidFill>
          </a:endParaRPr>
        </a:p>
      </dgm:t>
    </dgm:pt>
    <dgm:pt modelId="{E850E430-F3DA-4785-B4AD-C19FB506056B}" type="parTrans" cxnId="{854E441E-7582-4D95-B9E2-7964D367B217}">
      <dgm:prSet/>
      <dgm:spPr/>
      <dgm:t>
        <a:bodyPr/>
        <a:lstStyle/>
        <a:p>
          <a:endParaRPr lang="en-US"/>
        </a:p>
      </dgm:t>
    </dgm:pt>
    <dgm:pt modelId="{39F79AD0-AABE-44FC-AD7D-CA179E7906C0}" type="sibTrans" cxnId="{854E441E-7582-4D95-B9E2-7964D367B217}">
      <dgm:prSet/>
      <dgm:spPr/>
      <dgm:t>
        <a:bodyPr/>
        <a:lstStyle/>
        <a:p>
          <a:endParaRPr lang="en-US"/>
        </a:p>
      </dgm:t>
    </dgm:pt>
    <dgm:pt modelId="{9CB52DD7-E726-45E9-8330-F5CF5883FC75}">
      <dgm:prSet/>
      <dgm:spPr/>
      <dgm:t>
        <a:bodyPr/>
        <a:lstStyle/>
        <a:p>
          <a:r>
            <a:rPr lang="en-US" b="1" smtClean="0">
              <a:solidFill>
                <a:schemeClr val="tx1"/>
              </a:solidFill>
            </a:rPr>
            <a:t>MOH 710</a:t>
          </a:r>
          <a:endParaRPr lang="en-US" b="1" dirty="0" smtClean="0">
            <a:solidFill>
              <a:schemeClr val="tx1"/>
            </a:solidFill>
          </a:endParaRPr>
        </a:p>
      </dgm:t>
    </dgm:pt>
    <dgm:pt modelId="{43030F01-885D-4C69-8976-93EE728E2BCC}" type="parTrans" cxnId="{A5410E70-BB6C-45EB-98AB-637BE3B20BF3}">
      <dgm:prSet/>
      <dgm:spPr/>
      <dgm:t>
        <a:bodyPr/>
        <a:lstStyle/>
        <a:p>
          <a:endParaRPr lang="en-US"/>
        </a:p>
      </dgm:t>
    </dgm:pt>
    <dgm:pt modelId="{381AD1D4-1691-4C77-B309-75C0B18C23CF}" type="sibTrans" cxnId="{A5410E70-BB6C-45EB-98AB-637BE3B20BF3}">
      <dgm:prSet/>
      <dgm:spPr/>
      <dgm:t>
        <a:bodyPr/>
        <a:lstStyle/>
        <a:p>
          <a:endParaRPr lang="en-US"/>
        </a:p>
      </dgm:t>
    </dgm:pt>
    <dgm:pt modelId="{0A2D6E57-64EC-4179-9E9D-0D58A859EFC4}">
      <dgm:prSet/>
      <dgm:spPr/>
      <dgm:t>
        <a:bodyPr/>
        <a:lstStyle/>
        <a:p>
          <a:r>
            <a:rPr lang="en-US" b="1" smtClean="0">
              <a:solidFill>
                <a:schemeClr val="tx1"/>
              </a:solidFill>
            </a:rPr>
            <a:t>MOH 711</a:t>
          </a:r>
          <a:endParaRPr lang="en-US" b="1" dirty="0" smtClean="0">
            <a:solidFill>
              <a:schemeClr val="tx1"/>
            </a:solidFill>
          </a:endParaRPr>
        </a:p>
      </dgm:t>
    </dgm:pt>
    <dgm:pt modelId="{D4A8E54D-6937-469A-AB27-6009BA3C256D}" type="parTrans" cxnId="{6207F4E8-1108-4462-8761-E8C2F2DD1B6F}">
      <dgm:prSet/>
      <dgm:spPr/>
      <dgm:t>
        <a:bodyPr/>
        <a:lstStyle/>
        <a:p>
          <a:endParaRPr lang="en-US"/>
        </a:p>
      </dgm:t>
    </dgm:pt>
    <dgm:pt modelId="{DF8BBC54-E1BD-4307-A64B-B8F59DF4058E}" type="sibTrans" cxnId="{6207F4E8-1108-4462-8761-E8C2F2DD1B6F}">
      <dgm:prSet/>
      <dgm:spPr/>
      <dgm:t>
        <a:bodyPr/>
        <a:lstStyle/>
        <a:p>
          <a:endParaRPr lang="en-US"/>
        </a:p>
      </dgm:t>
    </dgm:pt>
    <dgm:pt modelId="{3EEE8B6D-1667-4EAB-BE32-BEE95961FBE6}">
      <dgm:prSet/>
      <dgm:spPr/>
      <dgm:t>
        <a:bodyPr/>
        <a:lstStyle/>
        <a:p>
          <a:r>
            <a:rPr lang="en-US" b="1" smtClean="0">
              <a:solidFill>
                <a:schemeClr val="tx1"/>
              </a:solidFill>
            </a:rPr>
            <a:t>MOH 713</a:t>
          </a:r>
          <a:endParaRPr lang="en-US" b="1" dirty="0" smtClean="0">
            <a:solidFill>
              <a:schemeClr val="tx1"/>
            </a:solidFill>
          </a:endParaRPr>
        </a:p>
      </dgm:t>
    </dgm:pt>
    <dgm:pt modelId="{1B2C8E2B-8172-40E6-B8D3-C2820DBBC407}" type="parTrans" cxnId="{A36E3E05-40C8-400A-B778-6A676B0DA6CB}">
      <dgm:prSet/>
      <dgm:spPr/>
      <dgm:t>
        <a:bodyPr/>
        <a:lstStyle/>
        <a:p>
          <a:endParaRPr lang="en-US"/>
        </a:p>
      </dgm:t>
    </dgm:pt>
    <dgm:pt modelId="{AAECECB0-55D2-4108-B117-A4E9393A57AF}" type="sibTrans" cxnId="{A36E3E05-40C8-400A-B778-6A676B0DA6CB}">
      <dgm:prSet/>
      <dgm:spPr/>
      <dgm:t>
        <a:bodyPr/>
        <a:lstStyle/>
        <a:p>
          <a:endParaRPr lang="en-US"/>
        </a:p>
      </dgm:t>
    </dgm:pt>
    <dgm:pt modelId="{13ED4D15-BB78-4A20-AC0E-FFC4DD933B22}" type="pres">
      <dgm:prSet presAssocID="{E6B40CCC-0DD8-4FEF-9170-7B77E66D33FB}" presName="diagram" presStyleCnt="0">
        <dgm:presLayoutVars>
          <dgm:chPref val="1"/>
          <dgm:dir/>
          <dgm:animOne val="branch"/>
          <dgm:animLvl val="lvl"/>
          <dgm:resizeHandles val="exact"/>
        </dgm:presLayoutVars>
      </dgm:prSet>
      <dgm:spPr/>
    </dgm:pt>
    <dgm:pt modelId="{F0C59FB3-C1C3-4AB4-A079-4844F46ACFF3}" type="pres">
      <dgm:prSet presAssocID="{DF7B9C0B-A692-4604-9833-92429E1C3DFE}" presName="root1" presStyleCnt="0"/>
      <dgm:spPr/>
    </dgm:pt>
    <dgm:pt modelId="{31D1D534-197B-43BD-874D-DE0DAE9188FA}" type="pres">
      <dgm:prSet presAssocID="{DF7B9C0B-A692-4604-9833-92429E1C3DFE}" presName="LevelOneTextNode" presStyleLbl="node0" presStyleIdx="0" presStyleCnt="1" custScaleX="148021" custScaleY="548998" custLinFactNeighborX="-4851" custLinFactNeighborY="-3180">
        <dgm:presLayoutVars>
          <dgm:chPref val="3"/>
        </dgm:presLayoutVars>
      </dgm:prSet>
      <dgm:spPr/>
      <dgm:t>
        <a:bodyPr/>
        <a:lstStyle/>
        <a:p>
          <a:endParaRPr lang="en-US"/>
        </a:p>
      </dgm:t>
    </dgm:pt>
    <dgm:pt modelId="{97E427A0-696E-4F48-B444-8681B9F57E67}" type="pres">
      <dgm:prSet presAssocID="{DF7B9C0B-A692-4604-9833-92429E1C3DFE}" presName="level2hierChild" presStyleCnt="0"/>
      <dgm:spPr/>
    </dgm:pt>
    <dgm:pt modelId="{ECE0FF96-1A07-491F-9116-7E07E5493494}" type="pres">
      <dgm:prSet presAssocID="{8D04553D-9FE1-4BB4-89E6-01E96F4C6C17}" presName="conn2-1" presStyleLbl="parChTrans1D2" presStyleIdx="0" presStyleCnt="5"/>
      <dgm:spPr/>
    </dgm:pt>
    <dgm:pt modelId="{ED263CD6-1427-423E-A637-20F414AFE5FB}" type="pres">
      <dgm:prSet presAssocID="{8D04553D-9FE1-4BB4-89E6-01E96F4C6C17}" presName="connTx" presStyleLbl="parChTrans1D2" presStyleIdx="0" presStyleCnt="5"/>
      <dgm:spPr/>
    </dgm:pt>
    <dgm:pt modelId="{C2DA9416-7873-4641-AD88-57BE9B3EE90A}" type="pres">
      <dgm:prSet presAssocID="{9500A7BB-11E8-42B9-B366-9763E7C7747C}" presName="root2" presStyleCnt="0"/>
      <dgm:spPr/>
    </dgm:pt>
    <dgm:pt modelId="{32D4F6D3-CE58-4BE5-8C79-AA97476F2FFD}" type="pres">
      <dgm:prSet presAssocID="{9500A7BB-11E8-42B9-B366-9763E7C7747C}" presName="LevelTwoTextNode" presStyleLbl="node2" presStyleIdx="0" presStyleCnt="5" custScaleX="153058" custScaleY="153020" custLinFactNeighborX="-6215" custLinFactNeighborY="6056">
        <dgm:presLayoutVars>
          <dgm:chPref val="3"/>
        </dgm:presLayoutVars>
      </dgm:prSet>
      <dgm:spPr/>
    </dgm:pt>
    <dgm:pt modelId="{13092835-5749-410C-A4E8-10A9D362402C}" type="pres">
      <dgm:prSet presAssocID="{9500A7BB-11E8-42B9-B366-9763E7C7747C}" presName="level3hierChild" presStyleCnt="0"/>
      <dgm:spPr/>
    </dgm:pt>
    <dgm:pt modelId="{78DED1DA-002F-4936-830B-478A99F39307}" type="pres">
      <dgm:prSet presAssocID="{9451B3FE-4D75-48A8-961B-2C7B952AB993}" presName="conn2-1" presStyleLbl="parChTrans1D3" presStyleIdx="0" presStyleCnt="3"/>
      <dgm:spPr/>
    </dgm:pt>
    <dgm:pt modelId="{8EE34D79-AD98-4BD7-9771-984FF2ED675B}" type="pres">
      <dgm:prSet presAssocID="{9451B3FE-4D75-48A8-961B-2C7B952AB993}" presName="connTx" presStyleLbl="parChTrans1D3" presStyleIdx="0" presStyleCnt="3"/>
      <dgm:spPr/>
    </dgm:pt>
    <dgm:pt modelId="{6C26BD10-96BC-44EA-BAC4-17F8B174A57C}" type="pres">
      <dgm:prSet presAssocID="{2D1A6A89-5BA4-432F-A34E-BF609A3D1628}" presName="root2" presStyleCnt="0"/>
      <dgm:spPr/>
    </dgm:pt>
    <dgm:pt modelId="{6229E5E9-10C6-4991-BB8B-BDA7AFBEE857}" type="pres">
      <dgm:prSet presAssocID="{2D1A6A89-5BA4-432F-A34E-BF609A3D1628}" presName="LevelTwoTextNode" presStyleLbl="node3" presStyleIdx="0" presStyleCnt="3" custScaleY="136138">
        <dgm:presLayoutVars>
          <dgm:chPref val="3"/>
        </dgm:presLayoutVars>
      </dgm:prSet>
      <dgm:spPr/>
    </dgm:pt>
    <dgm:pt modelId="{37EE345C-5A21-4269-BA0A-4D579119EE86}" type="pres">
      <dgm:prSet presAssocID="{2D1A6A89-5BA4-432F-A34E-BF609A3D1628}" presName="level3hierChild" presStyleCnt="0"/>
      <dgm:spPr/>
    </dgm:pt>
    <dgm:pt modelId="{8865E829-34A2-4BFF-B55F-D9F8988B1E15}" type="pres">
      <dgm:prSet presAssocID="{1E06A99D-F0C0-467B-95BC-8DE3969B3833}" presName="conn2-1" presStyleLbl="parChTrans1D3" presStyleIdx="1" presStyleCnt="3"/>
      <dgm:spPr/>
    </dgm:pt>
    <dgm:pt modelId="{C81076E4-B098-4640-9B0C-F9C04AFFBFF5}" type="pres">
      <dgm:prSet presAssocID="{1E06A99D-F0C0-467B-95BC-8DE3969B3833}" presName="connTx" presStyleLbl="parChTrans1D3" presStyleIdx="1" presStyleCnt="3"/>
      <dgm:spPr/>
    </dgm:pt>
    <dgm:pt modelId="{9083913A-C771-4031-A017-9D30B68200D9}" type="pres">
      <dgm:prSet presAssocID="{4A441A2D-EAB2-41BD-A93A-5AB1F7B5CB96}" presName="root2" presStyleCnt="0"/>
      <dgm:spPr/>
    </dgm:pt>
    <dgm:pt modelId="{115545E4-5F57-459A-A191-874CF9E17298}" type="pres">
      <dgm:prSet presAssocID="{4A441A2D-EAB2-41BD-A93A-5AB1F7B5CB96}" presName="LevelTwoTextNode" presStyleLbl="node3" presStyleIdx="1" presStyleCnt="3" custScaleY="137326">
        <dgm:presLayoutVars>
          <dgm:chPref val="3"/>
        </dgm:presLayoutVars>
      </dgm:prSet>
      <dgm:spPr/>
    </dgm:pt>
    <dgm:pt modelId="{B41AD207-BC23-44B8-8CB0-BDBADB0BC4FA}" type="pres">
      <dgm:prSet presAssocID="{4A441A2D-EAB2-41BD-A93A-5AB1F7B5CB96}" presName="level3hierChild" presStyleCnt="0"/>
      <dgm:spPr/>
    </dgm:pt>
    <dgm:pt modelId="{5B39B820-9DD9-4314-BE37-B1446D615C94}" type="pres">
      <dgm:prSet presAssocID="{43030F01-885D-4C69-8976-93EE728E2BCC}" presName="conn2-1" presStyleLbl="parChTrans1D2" presStyleIdx="1" presStyleCnt="5"/>
      <dgm:spPr/>
    </dgm:pt>
    <dgm:pt modelId="{3B405EA8-43D5-4FAD-B474-1A9B8EFE5F84}" type="pres">
      <dgm:prSet presAssocID="{43030F01-885D-4C69-8976-93EE728E2BCC}" presName="connTx" presStyleLbl="parChTrans1D2" presStyleIdx="1" presStyleCnt="5"/>
      <dgm:spPr/>
    </dgm:pt>
    <dgm:pt modelId="{6536BE5A-AA8C-4FD8-9405-44BCEB8DAC1F}" type="pres">
      <dgm:prSet presAssocID="{9CB52DD7-E726-45E9-8330-F5CF5883FC75}" presName="root2" presStyleCnt="0"/>
      <dgm:spPr/>
    </dgm:pt>
    <dgm:pt modelId="{94CF5F56-BE45-4CB5-A911-D5C9635527E1}" type="pres">
      <dgm:prSet presAssocID="{9CB52DD7-E726-45E9-8330-F5CF5883FC75}" presName="LevelTwoTextNode" presStyleLbl="node2" presStyleIdx="1" presStyleCnt="5">
        <dgm:presLayoutVars>
          <dgm:chPref val="3"/>
        </dgm:presLayoutVars>
      </dgm:prSet>
      <dgm:spPr/>
    </dgm:pt>
    <dgm:pt modelId="{5C0781DC-3D40-46E4-B6E5-BE182A6799D0}" type="pres">
      <dgm:prSet presAssocID="{9CB52DD7-E726-45E9-8330-F5CF5883FC75}" presName="level3hierChild" presStyleCnt="0"/>
      <dgm:spPr/>
    </dgm:pt>
    <dgm:pt modelId="{87519178-19F6-4B88-BB0F-3FF820BF8E4D}" type="pres">
      <dgm:prSet presAssocID="{D4A8E54D-6937-469A-AB27-6009BA3C256D}" presName="conn2-1" presStyleLbl="parChTrans1D2" presStyleIdx="2" presStyleCnt="5"/>
      <dgm:spPr/>
    </dgm:pt>
    <dgm:pt modelId="{39B5E25D-8EBB-4F25-9235-CA41303CC8BA}" type="pres">
      <dgm:prSet presAssocID="{D4A8E54D-6937-469A-AB27-6009BA3C256D}" presName="connTx" presStyleLbl="parChTrans1D2" presStyleIdx="2" presStyleCnt="5"/>
      <dgm:spPr/>
    </dgm:pt>
    <dgm:pt modelId="{CED7C5F9-0B57-487C-A8E3-0424BD4FE9F7}" type="pres">
      <dgm:prSet presAssocID="{0A2D6E57-64EC-4179-9E9D-0D58A859EFC4}" presName="root2" presStyleCnt="0"/>
      <dgm:spPr/>
    </dgm:pt>
    <dgm:pt modelId="{3C13905E-A2C7-47A7-B453-CBA26BE78F3D}" type="pres">
      <dgm:prSet presAssocID="{0A2D6E57-64EC-4179-9E9D-0D58A859EFC4}" presName="LevelTwoTextNode" presStyleLbl="node2" presStyleIdx="2" presStyleCnt="5">
        <dgm:presLayoutVars>
          <dgm:chPref val="3"/>
        </dgm:presLayoutVars>
      </dgm:prSet>
      <dgm:spPr/>
    </dgm:pt>
    <dgm:pt modelId="{FDFB423D-CD62-4D88-9788-4E48A07248B8}" type="pres">
      <dgm:prSet presAssocID="{0A2D6E57-64EC-4179-9E9D-0D58A859EFC4}" presName="level3hierChild" presStyleCnt="0"/>
      <dgm:spPr/>
    </dgm:pt>
    <dgm:pt modelId="{99E9B25E-A95F-4227-97D9-9DFA5A7747AC}" type="pres">
      <dgm:prSet presAssocID="{1B2C8E2B-8172-40E6-B8D3-C2820DBBC407}" presName="conn2-1" presStyleLbl="parChTrans1D2" presStyleIdx="3" presStyleCnt="5"/>
      <dgm:spPr/>
    </dgm:pt>
    <dgm:pt modelId="{348296AB-AA66-4DA2-A833-FD636A85E9EA}" type="pres">
      <dgm:prSet presAssocID="{1B2C8E2B-8172-40E6-B8D3-C2820DBBC407}" presName="connTx" presStyleLbl="parChTrans1D2" presStyleIdx="3" presStyleCnt="5"/>
      <dgm:spPr/>
    </dgm:pt>
    <dgm:pt modelId="{B3880A19-DE0B-4A61-8003-E1CD4C81798D}" type="pres">
      <dgm:prSet presAssocID="{3EEE8B6D-1667-4EAB-BE32-BEE95961FBE6}" presName="root2" presStyleCnt="0"/>
      <dgm:spPr/>
    </dgm:pt>
    <dgm:pt modelId="{21A9F4B2-7A14-4ED0-B0A1-7A07B064F039}" type="pres">
      <dgm:prSet presAssocID="{3EEE8B6D-1667-4EAB-BE32-BEE95961FBE6}" presName="LevelTwoTextNode" presStyleLbl="node2" presStyleIdx="3" presStyleCnt="5">
        <dgm:presLayoutVars>
          <dgm:chPref val="3"/>
        </dgm:presLayoutVars>
      </dgm:prSet>
      <dgm:spPr/>
    </dgm:pt>
    <dgm:pt modelId="{8AC4293C-3704-4F92-9D89-5B7B60F97B69}" type="pres">
      <dgm:prSet presAssocID="{3EEE8B6D-1667-4EAB-BE32-BEE95961FBE6}" presName="level3hierChild" presStyleCnt="0"/>
      <dgm:spPr/>
    </dgm:pt>
    <dgm:pt modelId="{8FB846A0-706E-478F-B614-1C09C44049FB}" type="pres">
      <dgm:prSet presAssocID="{5BEC9CB7-783E-4D31-866B-C13AD95EDEF3}" presName="conn2-1" presStyleLbl="parChTrans1D2" presStyleIdx="4" presStyleCnt="5"/>
      <dgm:spPr/>
    </dgm:pt>
    <dgm:pt modelId="{CE331394-D54F-449F-A28F-2A07ADD80170}" type="pres">
      <dgm:prSet presAssocID="{5BEC9CB7-783E-4D31-866B-C13AD95EDEF3}" presName="connTx" presStyleLbl="parChTrans1D2" presStyleIdx="4" presStyleCnt="5"/>
      <dgm:spPr/>
    </dgm:pt>
    <dgm:pt modelId="{FD647828-5373-4EDD-952E-8F3812A8D5F2}" type="pres">
      <dgm:prSet presAssocID="{86AF42E9-852A-4D71-87F3-CADECA52006C}" presName="root2" presStyleCnt="0"/>
      <dgm:spPr/>
    </dgm:pt>
    <dgm:pt modelId="{5B85BB0D-56BE-4306-AF95-651CB69A005F}" type="pres">
      <dgm:prSet presAssocID="{86AF42E9-852A-4D71-87F3-CADECA52006C}" presName="LevelTwoTextNode" presStyleLbl="node2" presStyleIdx="4" presStyleCnt="5" custScaleX="143637" custScaleY="143169">
        <dgm:presLayoutVars>
          <dgm:chPref val="3"/>
        </dgm:presLayoutVars>
      </dgm:prSet>
      <dgm:spPr/>
      <dgm:t>
        <a:bodyPr/>
        <a:lstStyle/>
        <a:p>
          <a:endParaRPr lang="en-US"/>
        </a:p>
      </dgm:t>
    </dgm:pt>
    <dgm:pt modelId="{28FB0E0D-4DFE-4BEB-A60E-CC2B0F35EF9C}" type="pres">
      <dgm:prSet presAssocID="{86AF42E9-852A-4D71-87F3-CADECA52006C}" presName="level3hierChild" presStyleCnt="0"/>
      <dgm:spPr/>
    </dgm:pt>
    <dgm:pt modelId="{DFB19D50-81D6-4DE0-BFF1-25E94E1DBABB}" type="pres">
      <dgm:prSet presAssocID="{E850E430-F3DA-4785-B4AD-C19FB506056B}" presName="conn2-1" presStyleLbl="parChTrans1D3" presStyleIdx="2" presStyleCnt="3"/>
      <dgm:spPr/>
    </dgm:pt>
    <dgm:pt modelId="{AA4547F1-A0A1-467D-BF6B-67C571E7A761}" type="pres">
      <dgm:prSet presAssocID="{E850E430-F3DA-4785-B4AD-C19FB506056B}" presName="connTx" presStyleLbl="parChTrans1D3" presStyleIdx="2" presStyleCnt="3"/>
      <dgm:spPr/>
    </dgm:pt>
    <dgm:pt modelId="{F330B0A0-20BC-473D-A22F-E3DDA1D60491}" type="pres">
      <dgm:prSet presAssocID="{0FE6EF7C-B581-495E-960F-3BE938B11491}" presName="root2" presStyleCnt="0"/>
      <dgm:spPr/>
    </dgm:pt>
    <dgm:pt modelId="{68419A23-2783-4A09-8A3F-B63D92113300}" type="pres">
      <dgm:prSet presAssocID="{0FE6EF7C-B581-495E-960F-3BE938B11491}" presName="LevelTwoTextNode" presStyleLbl="node3" presStyleIdx="2" presStyleCnt="3" custScaleY="152773">
        <dgm:presLayoutVars>
          <dgm:chPref val="3"/>
        </dgm:presLayoutVars>
      </dgm:prSet>
      <dgm:spPr/>
    </dgm:pt>
    <dgm:pt modelId="{3B055A56-80D0-41F6-A8E9-375B8DA3B9E1}" type="pres">
      <dgm:prSet presAssocID="{0FE6EF7C-B581-495E-960F-3BE938B11491}" presName="level3hierChild" presStyleCnt="0"/>
      <dgm:spPr/>
    </dgm:pt>
  </dgm:ptLst>
  <dgm:cxnLst>
    <dgm:cxn modelId="{689355BD-23E2-474F-9E5B-1EC26D614707}" type="presOf" srcId="{D4A8E54D-6937-469A-AB27-6009BA3C256D}" destId="{39B5E25D-8EBB-4F25-9235-CA41303CC8BA}" srcOrd="1" destOrd="0" presId="urn:microsoft.com/office/officeart/2005/8/layout/hierarchy2"/>
    <dgm:cxn modelId="{8A61E9A0-3EED-4794-8278-4AFE8B18F980}" type="presOf" srcId="{2D1A6A89-5BA4-432F-A34E-BF609A3D1628}" destId="{6229E5E9-10C6-4991-BB8B-BDA7AFBEE857}" srcOrd="0" destOrd="0" presId="urn:microsoft.com/office/officeart/2005/8/layout/hierarchy2"/>
    <dgm:cxn modelId="{7CB73C33-CE71-4340-B7DC-4F7B7537C77A}" srcId="{9500A7BB-11E8-42B9-B366-9763E7C7747C}" destId="{2D1A6A89-5BA4-432F-A34E-BF609A3D1628}" srcOrd="0" destOrd="0" parTransId="{9451B3FE-4D75-48A8-961B-2C7B952AB993}" sibTransId="{55E4C767-A025-4F5E-9260-62E4CBDFB88C}"/>
    <dgm:cxn modelId="{5E88C067-775C-4D5E-B290-29A487D909D1}" type="presOf" srcId="{8D04553D-9FE1-4BB4-89E6-01E96F4C6C17}" destId="{ED263CD6-1427-423E-A637-20F414AFE5FB}" srcOrd="1" destOrd="0" presId="urn:microsoft.com/office/officeart/2005/8/layout/hierarchy2"/>
    <dgm:cxn modelId="{39C1286D-E467-426C-8AD5-7C244C3BAFF7}" type="presOf" srcId="{43030F01-885D-4C69-8976-93EE728E2BCC}" destId="{5B39B820-9DD9-4314-BE37-B1446D615C94}" srcOrd="0" destOrd="0" presId="urn:microsoft.com/office/officeart/2005/8/layout/hierarchy2"/>
    <dgm:cxn modelId="{DA62D6C9-B3FD-4987-99B9-9C6929CB413B}" type="presOf" srcId="{9451B3FE-4D75-48A8-961B-2C7B952AB993}" destId="{78DED1DA-002F-4936-830B-478A99F39307}" srcOrd="0" destOrd="0" presId="urn:microsoft.com/office/officeart/2005/8/layout/hierarchy2"/>
    <dgm:cxn modelId="{4958CF64-0671-4DA9-8147-BBD706741FC3}" type="presOf" srcId="{9CB52DD7-E726-45E9-8330-F5CF5883FC75}" destId="{94CF5F56-BE45-4CB5-A911-D5C9635527E1}" srcOrd="0" destOrd="0" presId="urn:microsoft.com/office/officeart/2005/8/layout/hierarchy2"/>
    <dgm:cxn modelId="{0DB2698A-757F-4285-AEC0-86B3A6B34403}" type="presOf" srcId="{D4A8E54D-6937-469A-AB27-6009BA3C256D}" destId="{87519178-19F6-4B88-BB0F-3FF820BF8E4D}" srcOrd="0" destOrd="0" presId="urn:microsoft.com/office/officeart/2005/8/layout/hierarchy2"/>
    <dgm:cxn modelId="{FA1F23A2-9EE7-42CF-A6F7-99133D5F6377}" type="presOf" srcId="{0A2D6E57-64EC-4179-9E9D-0D58A859EFC4}" destId="{3C13905E-A2C7-47A7-B453-CBA26BE78F3D}" srcOrd="0" destOrd="0" presId="urn:microsoft.com/office/officeart/2005/8/layout/hierarchy2"/>
    <dgm:cxn modelId="{C01C148C-6855-4DEC-80E1-DBE07FFD0E7E}" type="presOf" srcId="{5BEC9CB7-783E-4D31-866B-C13AD95EDEF3}" destId="{CE331394-D54F-449F-A28F-2A07ADD80170}" srcOrd="1" destOrd="0" presId="urn:microsoft.com/office/officeart/2005/8/layout/hierarchy2"/>
    <dgm:cxn modelId="{ABB3122C-5AD5-4B92-9BEA-637904880431}" type="presOf" srcId="{3EEE8B6D-1667-4EAB-BE32-BEE95961FBE6}" destId="{21A9F4B2-7A14-4ED0-B0A1-7A07B064F039}" srcOrd="0" destOrd="0" presId="urn:microsoft.com/office/officeart/2005/8/layout/hierarchy2"/>
    <dgm:cxn modelId="{9F3BF9CF-7BDC-4CEA-BFB9-7F54E53AB093}" type="presOf" srcId="{8D04553D-9FE1-4BB4-89E6-01E96F4C6C17}" destId="{ECE0FF96-1A07-491F-9116-7E07E5493494}" srcOrd="0" destOrd="0" presId="urn:microsoft.com/office/officeart/2005/8/layout/hierarchy2"/>
    <dgm:cxn modelId="{D2909799-CF9A-4DBB-91BA-8A2B6A4AA0B9}" type="presOf" srcId="{E850E430-F3DA-4785-B4AD-C19FB506056B}" destId="{DFB19D50-81D6-4DE0-BFF1-25E94E1DBABB}" srcOrd="0" destOrd="0" presId="urn:microsoft.com/office/officeart/2005/8/layout/hierarchy2"/>
    <dgm:cxn modelId="{46062CF1-A598-44FF-9587-52BAAB16B05A}" type="presOf" srcId="{1B2C8E2B-8172-40E6-B8D3-C2820DBBC407}" destId="{348296AB-AA66-4DA2-A833-FD636A85E9EA}" srcOrd="1" destOrd="0" presId="urn:microsoft.com/office/officeart/2005/8/layout/hierarchy2"/>
    <dgm:cxn modelId="{01116BBB-CBED-4650-AB5A-3838B8AFCB27}" type="presOf" srcId="{E850E430-F3DA-4785-B4AD-C19FB506056B}" destId="{AA4547F1-A0A1-467D-BF6B-67C571E7A761}" srcOrd="1" destOrd="0" presId="urn:microsoft.com/office/officeart/2005/8/layout/hierarchy2"/>
    <dgm:cxn modelId="{5CD92749-61A5-4772-9245-A419AC694A9C}" srcId="{E6B40CCC-0DD8-4FEF-9170-7B77E66D33FB}" destId="{DF7B9C0B-A692-4604-9833-92429E1C3DFE}" srcOrd="0" destOrd="0" parTransId="{341431A6-572D-44C9-9777-530EE3A384F8}" sibTransId="{47720A89-2A15-4A1D-9EA3-36D0ADC2B927}"/>
    <dgm:cxn modelId="{DA85EF4C-16F0-4D2F-9350-0D22704DC584}" type="presOf" srcId="{1B2C8E2B-8172-40E6-B8D3-C2820DBBC407}" destId="{99E9B25E-A95F-4227-97D9-9DFA5A7747AC}" srcOrd="0" destOrd="0" presId="urn:microsoft.com/office/officeart/2005/8/layout/hierarchy2"/>
    <dgm:cxn modelId="{6207F4E8-1108-4462-8761-E8C2F2DD1B6F}" srcId="{DF7B9C0B-A692-4604-9833-92429E1C3DFE}" destId="{0A2D6E57-64EC-4179-9E9D-0D58A859EFC4}" srcOrd="2" destOrd="0" parTransId="{D4A8E54D-6937-469A-AB27-6009BA3C256D}" sibTransId="{DF8BBC54-E1BD-4307-A64B-B8F59DF4058E}"/>
    <dgm:cxn modelId="{522CB2DC-A67C-4699-AA39-2E943517B18D}" type="presOf" srcId="{43030F01-885D-4C69-8976-93EE728E2BCC}" destId="{3B405EA8-43D5-4FAD-B474-1A9B8EFE5F84}" srcOrd="1" destOrd="0" presId="urn:microsoft.com/office/officeart/2005/8/layout/hierarchy2"/>
    <dgm:cxn modelId="{AB160C50-D9E3-4BE3-9493-A13B9631B615}" type="presOf" srcId="{86AF42E9-852A-4D71-87F3-CADECA52006C}" destId="{5B85BB0D-56BE-4306-AF95-651CB69A005F}" srcOrd="0" destOrd="0" presId="urn:microsoft.com/office/officeart/2005/8/layout/hierarchy2"/>
    <dgm:cxn modelId="{33596302-A0FF-40B5-A928-22644BFF02DC}" srcId="{DF7B9C0B-A692-4604-9833-92429E1C3DFE}" destId="{86AF42E9-852A-4D71-87F3-CADECA52006C}" srcOrd="4" destOrd="0" parTransId="{5BEC9CB7-783E-4D31-866B-C13AD95EDEF3}" sibTransId="{7B4B69DA-5491-4BC1-91AC-8C4333BF792A}"/>
    <dgm:cxn modelId="{9BCD7BE5-1F35-408D-8A20-22A5D163F38D}" type="presOf" srcId="{4A441A2D-EAB2-41BD-A93A-5AB1F7B5CB96}" destId="{115545E4-5F57-459A-A191-874CF9E17298}" srcOrd="0" destOrd="0" presId="urn:microsoft.com/office/officeart/2005/8/layout/hierarchy2"/>
    <dgm:cxn modelId="{C3AEBBC5-9111-4C53-914F-75F378AC4B30}" type="presOf" srcId="{0FE6EF7C-B581-495E-960F-3BE938B11491}" destId="{68419A23-2783-4A09-8A3F-B63D92113300}" srcOrd="0" destOrd="0" presId="urn:microsoft.com/office/officeart/2005/8/layout/hierarchy2"/>
    <dgm:cxn modelId="{8B46736C-F66A-414F-B0E3-F019240EFD44}" type="presOf" srcId="{9500A7BB-11E8-42B9-B366-9763E7C7747C}" destId="{32D4F6D3-CE58-4BE5-8C79-AA97476F2FFD}" srcOrd="0" destOrd="0" presId="urn:microsoft.com/office/officeart/2005/8/layout/hierarchy2"/>
    <dgm:cxn modelId="{40AC7D63-62ED-402F-B288-CCB9F295E237}" type="presOf" srcId="{5BEC9CB7-783E-4D31-866B-C13AD95EDEF3}" destId="{8FB846A0-706E-478F-B614-1C09C44049FB}" srcOrd="0" destOrd="0" presId="urn:microsoft.com/office/officeart/2005/8/layout/hierarchy2"/>
    <dgm:cxn modelId="{A5410E70-BB6C-45EB-98AB-637BE3B20BF3}" srcId="{DF7B9C0B-A692-4604-9833-92429E1C3DFE}" destId="{9CB52DD7-E726-45E9-8330-F5CF5883FC75}" srcOrd="1" destOrd="0" parTransId="{43030F01-885D-4C69-8976-93EE728E2BCC}" sibTransId="{381AD1D4-1691-4C77-B309-75C0B18C23CF}"/>
    <dgm:cxn modelId="{854E441E-7582-4D95-B9E2-7964D367B217}" srcId="{86AF42E9-852A-4D71-87F3-CADECA52006C}" destId="{0FE6EF7C-B581-495E-960F-3BE938B11491}" srcOrd="0" destOrd="0" parTransId="{E850E430-F3DA-4785-B4AD-C19FB506056B}" sibTransId="{39F79AD0-AABE-44FC-AD7D-CA179E7906C0}"/>
    <dgm:cxn modelId="{8CC40A39-1A19-4AC7-9B03-99C1A7398212}" type="presOf" srcId="{1E06A99D-F0C0-467B-95BC-8DE3969B3833}" destId="{8865E829-34A2-4BFF-B55F-D9F8988B1E15}" srcOrd="0" destOrd="0" presId="urn:microsoft.com/office/officeart/2005/8/layout/hierarchy2"/>
    <dgm:cxn modelId="{A55A7F5B-BAFE-41B0-9BCF-0CF5D811067A}" srcId="{DF7B9C0B-A692-4604-9833-92429E1C3DFE}" destId="{9500A7BB-11E8-42B9-B366-9763E7C7747C}" srcOrd="0" destOrd="0" parTransId="{8D04553D-9FE1-4BB4-89E6-01E96F4C6C17}" sibTransId="{F231CFED-B2D7-4185-874E-F9AA7E71C0C9}"/>
    <dgm:cxn modelId="{582DEFC9-1B62-4511-B232-F3279190C551}" type="presOf" srcId="{9451B3FE-4D75-48A8-961B-2C7B952AB993}" destId="{8EE34D79-AD98-4BD7-9771-984FF2ED675B}" srcOrd="1" destOrd="0" presId="urn:microsoft.com/office/officeart/2005/8/layout/hierarchy2"/>
    <dgm:cxn modelId="{6DAB8A95-4287-4B91-8D74-A0E861839D53}" type="presOf" srcId="{E6B40CCC-0DD8-4FEF-9170-7B77E66D33FB}" destId="{13ED4D15-BB78-4A20-AC0E-FFC4DD933B22}" srcOrd="0" destOrd="0" presId="urn:microsoft.com/office/officeart/2005/8/layout/hierarchy2"/>
    <dgm:cxn modelId="{A36E3E05-40C8-400A-B778-6A676B0DA6CB}" srcId="{DF7B9C0B-A692-4604-9833-92429E1C3DFE}" destId="{3EEE8B6D-1667-4EAB-BE32-BEE95961FBE6}" srcOrd="3" destOrd="0" parTransId="{1B2C8E2B-8172-40E6-B8D3-C2820DBBC407}" sibTransId="{AAECECB0-55D2-4108-B117-A4E9393A57AF}"/>
    <dgm:cxn modelId="{C8805FE7-C0CD-419A-B335-7AACDED1BBE8}" srcId="{9500A7BB-11E8-42B9-B366-9763E7C7747C}" destId="{4A441A2D-EAB2-41BD-A93A-5AB1F7B5CB96}" srcOrd="1" destOrd="0" parTransId="{1E06A99D-F0C0-467B-95BC-8DE3969B3833}" sibTransId="{B9DE3F2E-2A5C-468B-A09A-C1CA8ACA32B4}"/>
    <dgm:cxn modelId="{30BBBD65-40F5-4F45-BAEE-F61086A3459E}" type="presOf" srcId="{DF7B9C0B-A692-4604-9833-92429E1C3DFE}" destId="{31D1D534-197B-43BD-874D-DE0DAE9188FA}" srcOrd="0" destOrd="0" presId="urn:microsoft.com/office/officeart/2005/8/layout/hierarchy2"/>
    <dgm:cxn modelId="{9212A93A-0BF5-4C77-B545-42DC2E7049C2}" type="presOf" srcId="{1E06A99D-F0C0-467B-95BC-8DE3969B3833}" destId="{C81076E4-B098-4640-9B0C-F9C04AFFBFF5}" srcOrd="1" destOrd="0" presId="urn:microsoft.com/office/officeart/2005/8/layout/hierarchy2"/>
    <dgm:cxn modelId="{D3D27C13-827E-4C58-8A02-E0399DA017FE}" type="presParOf" srcId="{13ED4D15-BB78-4A20-AC0E-FFC4DD933B22}" destId="{F0C59FB3-C1C3-4AB4-A079-4844F46ACFF3}" srcOrd="0" destOrd="0" presId="urn:microsoft.com/office/officeart/2005/8/layout/hierarchy2"/>
    <dgm:cxn modelId="{D49B55B6-1333-424E-8993-F393A1240E04}" type="presParOf" srcId="{F0C59FB3-C1C3-4AB4-A079-4844F46ACFF3}" destId="{31D1D534-197B-43BD-874D-DE0DAE9188FA}" srcOrd="0" destOrd="0" presId="urn:microsoft.com/office/officeart/2005/8/layout/hierarchy2"/>
    <dgm:cxn modelId="{D5A64746-05A4-461E-A500-BB5CE70E3E6D}" type="presParOf" srcId="{F0C59FB3-C1C3-4AB4-A079-4844F46ACFF3}" destId="{97E427A0-696E-4F48-B444-8681B9F57E67}" srcOrd="1" destOrd="0" presId="urn:microsoft.com/office/officeart/2005/8/layout/hierarchy2"/>
    <dgm:cxn modelId="{A9E7E406-0176-4059-9DAF-25630D697F2E}" type="presParOf" srcId="{97E427A0-696E-4F48-B444-8681B9F57E67}" destId="{ECE0FF96-1A07-491F-9116-7E07E5493494}" srcOrd="0" destOrd="0" presId="urn:microsoft.com/office/officeart/2005/8/layout/hierarchy2"/>
    <dgm:cxn modelId="{1765ECC3-5E97-41ED-ABB4-74B4DCCEDEAC}" type="presParOf" srcId="{ECE0FF96-1A07-491F-9116-7E07E5493494}" destId="{ED263CD6-1427-423E-A637-20F414AFE5FB}" srcOrd="0" destOrd="0" presId="urn:microsoft.com/office/officeart/2005/8/layout/hierarchy2"/>
    <dgm:cxn modelId="{2F5F26D3-3D17-4AC2-BBCF-9A9DCA7F1C56}" type="presParOf" srcId="{97E427A0-696E-4F48-B444-8681B9F57E67}" destId="{C2DA9416-7873-4641-AD88-57BE9B3EE90A}" srcOrd="1" destOrd="0" presId="urn:microsoft.com/office/officeart/2005/8/layout/hierarchy2"/>
    <dgm:cxn modelId="{EDDAB143-2A45-4104-9487-48CE3989A8AA}" type="presParOf" srcId="{C2DA9416-7873-4641-AD88-57BE9B3EE90A}" destId="{32D4F6D3-CE58-4BE5-8C79-AA97476F2FFD}" srcOrd="0" destOrd="0" presId="urn:microsoft.com/office/officeart/2005/8/layout/hierarchy2"/>
    <dgm:cxn modelId="{CCD5A1C0-3948-482A-8FEF-C18486B3EF5A}" type="presParOf" srcId="{C2DA9416-7873-4641-AD88-57BE9B3EE90A}" destId="{13092835-5749-410C-A4E8-10A9D362402C}" srcOrd="1" destOrd="0" presId="urn:microsoft.com/office/officeart/2005/8/layout/hierarchy2"/>
    <dgm:cxn modelId="{EBBB50DC-DA3A-49E1-84E0-5720E7B935CE}" type="presParOf" srcId="{13092835-5749-410C-A4E8-10A9D362402C}" destId="{78DED1DA-002F-4936-830B-478A99F39307}" srcOrd="0" destOrd="0" presId="urn:microsoft.com/office/officeart/2005/8/layout/hierarchy2"/>
    <dgm:cxn modelId="{30076E08-971B-417B-BD8B-DFDF1CC84623}" type="presParOf" srcId="{78DED1DA-002F-4936-830B-478A99F39307}" destId="{8EE34D79-AD98-4BD7-9771-984FF2ED675B}" srcOrd="0" destOrd="0" presId="urn:microsoft.com/office/officeart/2005/8/layout/hierarchy2"/>
    <dgm:cxn modelId="{EC0DDE59-CC7E-428A-89F8-71382DD207D6}" type="presParOf" srcId="{13092835-5749-410C-A4E8-10A9D362402C}" destId="{6C26BD10-96BC-44EA-BAC4-17F8B174A57C}" srcOrd="1" destOrd="0" presId="urn:microsoft.com/office/officeart/2005/8/layout/hierarchy2"/>
    <dgm:cxn modelId="{E32F8E93-DE38-41BF-A02F-54C8526957D9}" type="presParOf" srcId="{6C26BD10-96BC-44EA-BAC4-17F8B174A57C}" destId="{6229E5E9-10C6-4991-BB8B-BDA7AFBEE857}" srcOrd="0" destOrd="0" presId="urn:microsoft.com/office/officeart/2005/8/layout/hierarchy2"/>
    <dgm:cxn modelId="{922A47A6-7DE3-4579-9E31-0F6AA71E9053}" type="presParOf" srcId="{6C26BD10-96BC-44EA-BAC4-17F8B174A57C}" destId="{37EE345C-5A21-4269-BA0A-4D579119EE86}" srcOrd="1" destOrd="0" presId="urn:microsoft.com/office/officeart/2005/8/layout/hierarchy2"/>
    <dgm:cxn modelId="{B83531A4-28C5-4C58-B46F-F26D91463FF1}" type="presParOf" srcId="{13092835-5749-410C-A4E8-10A9D362402C}" destId="{8865E829-34A2-4BFF-B55F-D9F8988B1E15}" srcOrd="2" destOrd="0" presId="urn:microsoft.com/office/officeart/2005/8/layout/hierarchy2"/>
    <dgm:cxn modelId="{FB442C1E-A7D8-4460-9838-46EC457683A6}" type="presParOf" srcId="{8865E829-34A2-4BFF-B55F-D9F8988B1E15}" destId="{C81076E4-B098-4640-9B0C-F9C04AFFBFF5}" srcOrd="0" destOrd="0" presId="urn:microsoft.com/office/officeart/2005/8/layout/hierarchy2"/>
    <dgm:cxn modelId="{FCDF3D98-8769-4121-B361-7F0AB5A57839}" type="presParOf" srcId="{13092835-5749-410C-A4E8-10A9D362402C}" destId="{9083913A-C771-4031-A017-9D30B68200D9}" srcOrd="3" destOrd="0" presId="urn:microsoft.com/office/officeart/2005/8/layout/hierarchy2"/>
    <dgm:cxn modelId="{CE43BC58-1530-4F26-9B62-2C500CBDC0C8}" type="presParOf" srcId="{9083913A-C771-4031-A017-9D30B68200D9}" destId="{115545E4-5F57-459A-A191-874CF9E17298}" srcOrd="0" destOrd="0" presId="urn:microsoft.com/office/officeart/2005/8/layout/hierarchy2"/>
    <dgm:cxn modelId="{6D27CDC1-BDF9-4FFA-9EC2-DCCBF506EE2E}" type="presParOf" srcId="{9083913A-C771-4031-A017-9D30B68200D9}" destId="{B41AD207-BC23-44B8-8CB0-BDBADB0BC4FA}" srcOrd="1" destOrd="0" presId="urn:microsoft.com/office/officeart/2005/8/layout/hierarchy2"/>
    <dgm:cxn modelId="{73EB2524-5083-4EE5-960A-9BB24C813116}" type="presParOf" srcId="{97E427A0-696E-4F48-B444-8681B9F57E67}" destId="{5B39B820-9DD9-4314-BE37-B1446D615C94}" srcOrd="2" destOrd="0" presId="urn:microsoft.com/office/officeart/2005/8/layout/hierarchy2"/>
    <dgm:cxn modelId="{33CF4B60-D797-46E9-92C7-603E4C253B55}" type="presParOf" srcId="{5B39B820-9DD9-4314-BE37-B1446D615C94}" destId="{3B405EA8-43D5-4FAD-B474-1A9B8EFE5F84}" srcOrd="0" destOrd="0" presId="urn:microsoft.com/office/officeart/2005/8/layout/hierarchy2"/>
    <dgm:cxn modelId="{19DBA8A3-459F-464A-86BD-22223C179D62}" type="presParOf" srcId="{97E427A0-696E-4F48-B444-8681B9F57E67}" destId="{6536BE5A-AA8C-4FD8-9405-44BCEB8DAC1F}" srcOrd="3" destOrd="0" presId="urn:microsoft.com/office/officeart/2005/8/layout/hierarchy2"/>
    <dgm:cxn modelId="{14D138DE-325F-4E9F-8617-B04BC5B7F9E4}" type="presParOf" srcId="{6536BE5A-AA8C-4FD8-9405-44BCEB8DAC1F}" destId="{94CF5F56-BE45-4CB5-A911-D5C9635527E1}" srcOrd="0" destOrd="0" presId="urn:microsoft.com/office/officeart/2005/8/layout/hierarchy2"/>
    <dgm:cxn modelId="{B19161BD-B415-4337-965B-C0544F10E78C}" type="presParOf" srcId="{6536BE5A-AA8C-4FD8-9405-44BCEB8DAC1F}" destId="{5C0781DC-3D40-46E4-B6E5-BE182A6799D0}" srcOrd="1" destOrd="0" presId="urn:microsoft.com/office/officeart/2005/8/layout/hierarchy2"/>
    <dgm:cxn modelId="{94E5C582-5543-42B1-972C-FC2107172EA0}" type="presParOf" srcId="{97E427A0-696E-4F48-B444-8681B9F57E67}" destId="{87519178-19F6-4B88-BB0F-3FF820BF8E4D}" srcOrd="4" destOrd="0" presId="urn:microsoft.com/office/officeart/2005/8/layout/hierarchy2"/>
    <dgm:cxn modelId="{34B3199F-3895-41FE-B3B8-7E768F59497D}" type="presParOf" srcId="{87519178-19F6-4B88-BB0F-3FF820BF8E4D}" destId="{39B5E25D-8EBB-4F25-9235-CA41303CC8BA}" srcOrd="0" destOrd="0" presId="urn:microsoft.com/office/officeart/2005/8/layout/hierarchy2"/>
    <dgm:cxn modelId="{BD9B24DC-D2E2-4E47-BFCD-0012CD73CB72}" type="presParOf" srcId="{97E427A0-696E-4F48-B444-8681B9F57E67}" destId="{CED7C5F9-0B57-487C-A8E3-0424BD4FE9F7}" srcOrd="5" destOrd="0" presId="urn:microsoft.com/office/officeart/2005/8/layout/hierarchy2"/>
    <dgm:cxn modelId="{35B7B8ED-6D7D-4243-BCA0-6F491BB0A014}" type="presParOf" srcId="{CED7C5F9-0B57-487C-A8E3-0424BD4FE9F7}" destId="{3C13905E-A2C7-47A7-B453-CBA26BE78F3D}" srcOrd="0" destOrd="0" presId="urn:microsoft.com/office/officeart/2005/8/layout/hierarchy2"/>
    <dgm:cxn modelId="{6450F8D5-0006-483A-AFB0-75D74E7D97C9}" type="presParOf" srcId="{CED7C5F9-0B57-487C-A8E3-0424BD4FE9F7}" destId="{FDFB423D-CD62-4D88-9788-4E48A07248B8}" srcOrd="1" destOrd="0" presId="urn:microsoft.com/office/officeart/2005/8/layout/hierarchy2"/>
    <dgm:cxn modelId="{01278753-864D-474C-89CE-AEE750D1A905}" type="presParOf" srcId="{97E427A0-696E-4F48-B444-8681B9F57E67}" destId="{99E9B25E-A95F-4227-97D9-9DFA5A7747AC}" srcOrd="6" destOrd="0" presId="urn:microsoft.com/office/officeart/2005/8/layout/hierarchy2"/>
    <dgm:cxn modelId="{F7E5F6B8-9658-4554-B58F-2BD56B9A8535}" type="presParOf" srcId="{99E9B25E-A95F-4227-97D9-9DFA5A7747AC}" destId="{348296AB-AA66-4DA2-A833-FD636A85E9EA}" srcOrd="0" destOrd="0" presId="urn:microsoft.com/office/officeart/2005/8/layout/hierarchy2"/>
    <dgm:cxn modelId="{69FE3507-95E4-421E-A548-84F15677A4D1}" type="presParOf" srcId="{97E427A0-696E-4F48-B444-8681B9F57E67}" destId="{B3880A19-DE0B-4A61-8003-E1CD4C81798D}" srcOrd="7" destOrd="0" presId="urn:microsoft.com/office/officeart/2005/8/layout/hierarchy2"/>
    <dgm:cxn modelId="{1BCC51A5-9B66-4BD1-AFC6-A922563E21CC}" type="presParOf" srcId="{B3880A19-DE0B-4A61-8003-E1CD4C81798D}" destId="{21A9F4B2-7A14-4ED0-B0A1-7A07B064F039}" srcOrd="0" destOrd="0" presId="urn:microsoft.com/office/officeart/2005/8/layout/hierarchy2"/>
    <dgm:cxn modelId="{0E0566B6-5F6F-492B-ACC1-1D592678FD03}" type="presParOf" srcId="{B3880A19-DE0B-4A61-8003-E1CD4C81798D}" destId="{8AC4293C-3704-4F92-9D89-5B7B60F97B69}" srcOrd="1" destOrd="0" presId="urn:microsoft.com/office/officeart/2005/8/layout/hierarchy2"/>
    <dgm:cxn modelId="{91FA8143-0DFD-4CA5-981E-D1AEBA06A621}" type="presParOf" srcId="{97E427A0-696E-4F48-B444-8681B9F57E67}" destId="{8FB846A0-706E-478F-B614-1C09C44049FB}" srcOrd="8" destOrd="0" presId="urn:microsoft.com/office/officeart/2005/8/layout/hierarchy2"/>
    <dgm:cxn modelId="{E1C2540F-2ED3-496E-9191-27DCFA7F4B05}" type="presParOf" srcId="{8FB846A0-706E-478F-B614-1C09C44049FB}" destId="{CE331394-D54F-449F-A28F-2A07ADD80170}" srcOrd="0" destOrd="0" presId="urn:microsoft.com/office/officeart/2005/8/layout/hierarchy2"/>
    <dgm:cxn modelId="{88A1339E-71BA-43EB-AD92-B6C465F49080}" type="presParOf" srcId="{97E427A0-696E-4F48-B444-8681B9F57E67}" destId="{FD647828-5373-4EDD-952E-8F3812A8D5F2}" srcOrd="9" destOrd="0" presId="urn:microsoft.com/office/officeart/2005/8/layout/hierarchy2"/>
    <dgm:cxn modelId="{C5A2CE35-C32A-4823-A804-77A15D70D6F7}" type="presParOf" srcId="{FD647828-5373-4EDD-952E-8F3812A8D5F2}" destId="{5B85BB0D-56BE-4306-AF95-651CB69A005F}" srcOrd="0" destOrd="0" presId="urn:microsoft.com/office/officeart/2005/8/layout/hierarchy2"/>
    <dgm:cxn modelId="{A6300216-1B59-4369-AEAC-6E4A980CDF71}" type="presParOf" srcId="{FD647828-5373-4EDD-952E-8F3812A8D5F2}" destId="{28FB0E0D-4DFE-4BEB-A60E-CC2B0F35EF9C}" srcOrd="1" destOrd="0" presId="urn:microsoft.com/office/officeart/2005/8/layout/hierarchy2"/>
    <dgm:cxn modelId="{0C89EADC-2809-4B07-880E-EE591A891FB9}" type="presParOf" srcId="{28FB0E0D-4DFE-4BEB-A60E-CC2B0F35EF9C}" destId="{DFB19D50-81D6-4DE0-BFF1-25E94E1DBABB}" srcOrd="0" destOrd="0" presId="urn:microsoft.com/office/officeart/2005/8/layout/hierarchy2"/>
    <dgm:cxn modelId="{C4F9FA58-666A-4FA5-9AB4-68914F6EFAB9}" type="presParOf" srcId="{DFB19D50-81D6-4DE0-BFF1-25E94E1DBABB}" destId="{AA4547F1-A0A1-467D-BF6B-67C571E7A761}" srcOrd="0" destOrd="0" presId="urn:microsoft.com/office/officeart/2005/8/layout/hierarchy2"/>
    <dgm:cxn modelId="{65AE363E-75D8-45E1-B950-90880B5F0F04}" type="presParOf" srcId="{28FB0E0D-4DFE-4BEB-A60E-CC2B0F35EF9C}" destId="{F330B0A0-20BC-473D-A22F-E3DDA1D60491}" srcOrd="1" destOrd="0" presId="urn:microsoft.com/office/officeart/2005/8/layout/hierarchy2"/>
    <dgm:cxn modelId="{E0449105-0ACB-4E0C-826F-839996E99812}" type="presParOf" srcId="{F330B0A0-20BC-473D-A22F-E3DDA1D60491}" destId="{68419A23-2783-4A09-8A3F-B63D92113300}" srcOrd="0" destOrd="0" presId="urn:microsoft.com/office/officeart/2005/8/layout/hierarchy2"/>
    <dgm:cxn modelId="{146C0DCA-B6B6-4E00-82FD-560F96A0E274}" type="presParOf" srcId="{F330B0A0-20BC-473D-A22F-E3DDA1D60491}" destId="{3B055A56-80D0-41F6-A8E9-375B8DA3B9E1}"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D1D534-197B-43BD-874D-DE0DAE9188FA}">
      <dsp:nvSpPr>
        <dsp:cNvPr id="0" name=""/>
        <dsp:cNvSpPr/>
      </dsp:nvSpPr>
      <dsp:spPr>
        <a:xfrm>
          <a:off x="595047" y="730568"/>
          <a:ext cx="1824367" cy="33832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Facility</a:t>
          </a:r>
        </a:p>
        <a:p>
          <a:pPr lvl="0" algn="ctr" defTabSz="889000">
            <a:lnSpc>
              <a:spcPct val="90000"/>
            </a:lnSpc>
            <a:spcBef>
              <a:spcPct val="0"/>
            </a:spcBef>
            <a:spcAft>
              <a:spcPct val="35000"/>
            </a:spcAft>
          </a:pPr>
          <a:r>
            <a:rPr lang="en-US" sz="1400" b="1" kern="1200" dirty="0" err="1" smtClean="0">
              <a:solidFill>
                <a:schemeClr val="tx1"/>
              </a:solidFill>
            </a:rPr>
            <a:t>MOH</a:t>
          </a:r>
          <a:r>
            <a:rPr lang="en-US" sz="1400" b="1" kern="1200" dirty="0" smtClean="0">
              <a:solidFill>
                <a:schemeClr val="tx1"/>
              </a:solidFill>
            </a:rPr>
            <a:t> 710</a:t>
          </a:r>
        </a:p>
        <a:p>
          <a:pPr lvl="0" algn="ctr" defTabSz="889000">
            <a:lnSpc>
              <a:spcPct val="90000"/>
            </a:lnSpc>
            <a:spcBef>
              <a:spcPct val="0"/>
            </a:spcBef>
            <a:spcAft>
              <a:spcPct val="35000"/>
            </a:spcAft>
          </a:pPr>
          <a:r>
            <a:rPr lang="en-US" sz="1400" b="1" kern="1200" dirty="0" err="1" smtClean="0">
              <a:solidFill>
                <a:schemeClr val="tx1"/>
              </a:solidFill>
            </a:rPr>
            <a:t>MOH</a:t>
          </a:r>
          <a:r>
            <a:rPr lang="en-US" sz="1400" b="1" kern="1200" dirty="0" smtClean="0">
              <a:solidFill>
                <a:schemeClr val="tx1"/>
              </a:solidFill>
            </a:rPr>
            <a:t> 711</a:t>
          </a:r>
        </a:p>
        <a:p>
          <a:pPr lvl="0" algn="ctr" defTabSz="889000">
            <a:lnSpc>
              <a:spcPct val="90000"/>
            </a:lnSpc>
            <a:spcBef>
              <a:spcPct val="0"/>
            </a:spcBef>
            <a:spcAft>
              <a:spcPct val="35000"/>
            </a:spcAft>
          </a:pPr>
          <a:r>
            <a:rPr lang="en-US" sz="1400" b="1" kern="1200" dirty="0" err="1" smtClean="0">
              <a:solidFill>
                <a:schemeClr val="tx1"/>
              </a:solidFill>
            </a:rPr>
            <a:t>MOH</a:t>
          </a:r>
          <a:r>
            <a:rPr lang="en-US" sz="1400" b="1" kern="1200" dirty="0" smtClean="0">
              <a:solidFill>
                <a:schemeClr val="tx1"/>
              </a:solidFill>
            </a:rPr>
            <a:t> 713</a:t>
          </a:r>
        </a:p>
        <a:p>
          <a:pPr lvl="0" algn="ctr" defTabSz="889000">
            <a:lnSpc>
              <a:spcPct val="90000"/>
            </a:lnSpc>
            <a:spcBef>
              <a:spcPct val="0"/>
            </a:spcBef>
            <a:spcAft>
              <a:spcPct val="35000"/>
            </a:spcAft>
          </a:pPr>
          <a:r>
            <a:rPr lang="en-US" sz="1400" b="1" kern="1200" dirty="0" err="1" smtClean="0">
              <a:solidFill>
                <a:schemeClr val="tx1"/>
              </a:solidFill>
            </a:rPr>
            <a:t>MOH</a:t>
          </a:r>
          <a:r>
            <a:rPr lang="en-US" sz="1400" b="1" kern="1200" dirty="0" smtClean="0">
              <a:solidFill>
                <a:schemeClr val="tx1"/>
              </a:solidFill>
            </a:rPr>
            <a:t> 733 B</a:t>
          </a:r>
        </a:p>
        <a:p>
          <a:pPr lvl="0" algn="ctr" defTabSz="889000">
            <a:lnSpc>
              <a:spcPct val="90000"/>
            </a:lnSpc>
            <a:spcBef>
              <a:spcPct val="0"/>
            </a:spcBef>
            <a:spcAft>
              <a:spcPct val="35000"/>
            </a:spcAft>
          </a:pPr>
          <a:r>
            <a:rPr lang="en-US" sz="1400" b="1" kern="1200" dirty="0" err="1" smtClean="0">
              <a:solidFill>
                <a:schemeClr val="tx1"/>
              </a:solidFill>
            </a:rPr>
            <a:t>MOH</a:t>
          </a:r>
          <a:r>
            <a:rPr lang="en-US" sz="1400" b="1" kern="1200" dirty="0" smtClean="0">
              <a:solidFill>
                <a:schemeClr val="tx1"/>
              </a:solidFill>
            </a:rPr>
            <a:t> 734</a:t>
          </a:r>
        </a:p>
        <a:p>
          <a:pPr lvl="0" algn="ctr" defTabSz="889000">
            <a:lnSpc>
              <a:spcPct val="90000"/>
            </a:lnSpc>
            <a:spcBef>
              <a:spcPct val="0"/>
            </a:spcBef>
            <a:spcAft>
              <a:spcPct val="35000"/>
            </a:spcAft>
          </a:pPr>
          <a:endParaRPr lang="en-US" sz="2000" b="1" kern="1200" dirty="0" smtClean="0">
            <a:solidFill>
              <a:schemeClr val="tx1"/>
            </a:solidFill>
          </a:endParaRPr>
        </a:p>
      </dsp:txBody>
      <dsp:txXfrm>
        <a:off x="595047" y="730568"/>
        <a:ext cx="1824367" cy="3383216"/>
      </dsp:txXfrm>
    </dsp:sp>
    <dsp:sp modelId="{ECE0FF96-1A07-491F-9116-7E07E5493494}">
      <dsp:nvSpPr>
        <dsp:cNvPr id="0" name=""/>
        <dsp:cNvSpPr/>
      </dsp:nvSpPr>
      <dsp:spPr>
        <a:xfrm rot="17261082">
          <a:off x="1873731" y="1663099"/>
          <a:ext cx="1567558" cy="24673"/>
        </a:xfrm>
        <a:custGeom>
          <a:avLst/>
          <a:gdLst/>
          <a:ahLst/>
          <a:cxnLst/>
          <a:rect l="0" t="0" r="0" b="0"/>
          <a:pathLst>
            <a:path>
              <a:moveTo>
                <a:pt x="0" y="12336"/>
              </a:moveTo>
              <a:lnTo>
                <a:pt x="1567558" y="123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7261082">
        <a:off x="2618321" y="1636247"/>
        <a:ext cx="78377" cy="78377"/>
      </dsp:txXfrm>
    </dsp:sp>
    <dsp:sp modelId="{32D4F6D3-CE58-4BE5-8C79-AA97476F2FFD}">
      <dsp:nvSpPr>
        <dsp:cNvPr id="0" name=""/>
        <dsp:cNvSpPr/>
      </dsp:nvSpPr>
      <dsp:spPr>
        <a:xfrm>
          <a:off x="2895606" y="457201"/>
          <a:ext cx="1886448" cy="9429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lumMod val="65000"/>
                  <a:lumOff val="35000"/>
                </a:schemeClr>
              </a:solidFill>
            </a:rPr>
            <a:t>Sub county</a:t>
          </a:r>
        </a:p>
        <a:p>
          <a:pPr lvl="0" algn="ctr" defTabSz="800100">
            <a:lnSpc>
              <a:spcPct val="90000"/>
            </a:lnSpc>
            <a:spcBef>
              <a:spcPct val="0"/>
            </a:spcBef>
            <a:spcAft>
              <a:spcPct val="35000"/>
            </a:spcAft>
          </a:pPr>
          <a:endParaRPr lang="en-US" sz="1300" b="1" kern="1200" dirty="0">
            <a:solidFill>
              <a:schemeClr val="tx1">
                <a:lumMod val="65000"/>
                <a:lumOff val="35000"/>
              </a:schemeClr>
            </a:solidFill>
          </a:endParaRPr>
        </a:p>
      </dsp:txBody>
      <dsp:txXfrm>
        <a:off x="2895606" y="457201"/>
        <a:ext cx="1886448" cy="942990"/>
      </dsp:txXfrm>
    </dsp:sp>
    <dsp:sp modelId="{78DED1DA-002F-4936-830B-478A99F39307}">
      <dsp:nvSpPr>
        <dsp:cNvPr id="0" name=""/>
        <dsp:cNvSpPr/>
      </dsp:nvSpPr>
      <dsp:spPr>
        <a:xfrm rot="19100762">
          <a:off x="4685684" y="663021"/>
          <a:ext cx="762344" cy="24673"/>
        </a:xfrm>
        <a:custGeom>
          <a:avLst/>
          <a:gdLst/>
          <a:ahLst/>
          <a:cxnLst/>
          <a:rect l="0" t="0" r="0" b="0"/>
          <a:pathLst>
            <a:path>
              <a:moveTo>
                <a:pt x="0" y="12336"/>
              </a:moveTo>
              <a:lnTo>
                <a:pt x="762344" y="123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9100762">
        <a:off x="5047797" y="656299"/>
        <a:ext cx="38117" cy="38117"/>
      </dsp:txXfrm>
    </dsp:sp>
    <dsp:sp modelId="{6229E5E9-10C6-4991-BB8B-BDA7AFBEE857}">
      <dsp:nvSpPr>
        <dsp:cNvPr id="0" name=""/>
        <dsp:cNvSpPr/>
      </dsp:nvSpPr>
      <dsp:spPr>
        <a:xfrm>
          <a:off x="5351657" y="2542"/>
          <a:ext cx="1232505" cy="8389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solidFill>
                <a:schemeClr val="tx1"/>
              </a:solidFill>
            </a:rPr>
            <a:t>Count</a:t>
          </a:r>
          <a:r>
            <a:rPr lang="en-US" sz="1300" kern="1200" dirty="0" smtClean="0">
              <a:solidFill>
                <a:schemeClr val="tx1"/>
              </a:solidFill>
            </a:rPr>
            <a:t>y</a:t>
          </a:r>
          <a:endParaRPr lang="en-US" sz="1300" kern="1200" dirty="0">
            <a:solidFill>
              <a:schemeClr val="tx1"/>
            </a:solidFill>
          </a:endParaRPr>
        </a:p>
      </dsp:txBody>
      <dsp:txXfrm>
        <a:off x="5351657" y="2542"/>
        <a:ext cx="1232505" cy="838954"/>
      </dsp:txXfrm>
    </dsp:sp>
    <dsp:sp modelId="{8865E829-34A2-4BFF-B55F-D9F8988B1E15}">
      <dsp:nvSpPr>
        <dsp:cNvPr id="0" name=""/>
        <dsp:cNvSpPr/>
      </dsp:nvSpPr>
      <dsp:spPr>
        <a:xfrm rot="2216724">
          <a:off x="4710502" y="1130547"/>
          <a:ext cx="712708" cy="24673"/>
        </a:xfrm>
        <a:custGeom>
          <a:avLst/>
          <a:gdLst/>
          <a:ahLst/>
          <a:cxnLst/>
          <a:rect l="0" t="0" r="0" b="0"/>
          <a:pathLst>
            <a:path>
              <a:moveTo>
                <a:pt x="0" y="12336"/>
              </a:moveTo>
              <a:lnTo>
                <a:pt x="712708" y="123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2216724">
        <a:off x="5049038" y="1125066"/>
        <a:ext cx="35635" cy="35635"/>
      </dsp:txXfrm>
    </dsp:sp>
    <dsp:sp modelId="{115545E4-5F57-459A-A191-874CF9E17298}">
      <dsp:nvSpPr>
        <dsp:cNvPr id="0" name=""/>
        <dsp:cNvSpPr/>
      </dsp:nvSpPr>
      <dsp:spPr>
        <a:xfrm>
          <a:off x="5351657" y="933934"/>
          <a:ext cx="1232505" cy="846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solidFill>
                <a:schemeClr val="tx1"/>
              </a:solidFill>
            </a:rPr>
            <a:t>Nationa</a:t>
          </a:r>
          <a:r>
            <a:rPr lang="en-US" sz="1300" kern="1200" dirty="0" smtClean="0">
              <a:solidFill>
                <a:schemeClr val="tx1"/>
              </a:solidFill>
            </a:rPr>
            <a:t>l</a:t>
          </a:r>
          <a:endParaRPr lang="en-US" sz="1300" kern="1200" dirty="0">
            <a:solidFill>
              <a:schemeClr val="tx1"/>
            </a:solidFill>
          </a:endParaRPr>
        </a:p>
      </dsp:txBody>
      <dsp:txXfrm>
        <a:off x="5351657" y="933934"/>
        <a:ext cx="1232505" cy="846275"/>
      </dsp:txXfrm>
    </dsp:sp>
    <dsp:sp modelId="{5B39B820-9DD9-4314-BE37-B1446D615C94}">
      <dsp:nvSpPr>
        <dsp:cNvPr id="0" name=""/>
        <dsp:cNvSpPr/>
      </dsp:nvSpPr>
      <dsp:spPr>
        <a:xfrm rot="18600130">
          <a:off x="2265834" y="2080469"/>
          <a:ext cx="859951" cy="24673"/>
        </a:xfrm>
        <a:custGeom>
          <a:avLst/>
          <a:gdLst/>
          <a:ahLst/>
          <a:cxnLst/>
          <a:rect l="0" t="0" r="0" b="0"/>
          <a:pathLst>
            <a:path>
              <a:moveTo>
                <a:pt x="0" y="12336"/>
              </a:moveTo>
              <a:lnTo>
                <a:pt x="859951" y="123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8600130">
        <a:off x="2674311" y="2071307"/>
        <a:ext cx="42997" cy="42997"/>
      </dsp:txXfrm>
    </dsp:sp>
    <dsp:sp modelId="{94CF5F56-BE45-4CB5-A911-D5C9635527E1}">
      <dsp:nvSpPr>
        <dsp:cNvPr id="0" name=""/>
        <dsp:cNvSpPr/>
      </dsp:nvSpPr>
      <dsp:spPr>
        <a:xfrm>
          <a:off x="2972206" y="1455309"/>
          <a:ext cx="1232505" cy="6162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smtClean="0">
              <a:solidFill>
                <a:schemeClr val="tx1"/>
              </a:solidFill>
            </a:rPr>
            <a:t>MOH 710</a:t>
          </a:r>
          <a:endParaRPr lang="en-US" sz="1300" b="1" kern="1200" dirty="0" smtClean="0">
            <a:solidFill>
              <a:schemeClr val="tx1"/>
            </a:solidFill>
          </a:endParaRPr>
        </a:p>
      </dsp:txBody>
      <dsp:txXfrm>
        <a:off x="2972206" y="1455309"/>
        <a:ext cx="1232505" cy="616252"/>
      </dsp:txXfrm>
    </dsp:sp>
    <dsp:sp modelId="{87519178-19F6-4B88-BB0F-3FF820BF8E4D}">
      <dsp:nvSpPr>
        <dsp:cNvPr id="0" name=""/>
        <dsp:cNvSpPr/>
      </dsp:nvSpPr>
      <dsp:spPr>
        <a:xfrm rot="309795">
          <a:off x="2418289" y="2434814"/>
          <a:ext cx="555043" cy="24673"/>
        </a:xfrm>
        <a:custGeom>
          <a:avLst/>
          <a:gdLst/>
          <a:ahLst/>
          <a:cxnLst/>
          <a:rect l="0" t="0" r="0" b="0"/>
          <a:pathLst>
            <a:path>
              <a:moveTo>
                <a:pt x="0" y="12336"/>
              </a:moveTo>
              <a:lnTo>
                <a:pt x="555043" y="123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309795">
        <a:off x="2681934" y="2433275"/>
        <a:ext cx="27752" cy="27752"/>
      </dsp:txXfrm>
    </dsp:sp>
    <dsp:sp modelId="{3C13905E-A2C7-47A7-B453-CBA26BE78F3D}">
      <dsp:nvSpPr>
        <dsp:cNvPr id="0" name=""/>
        <dsp:cNvSpPr/>
      </dsp:nvSpPr>
      <dsp:spPr>
        <a:xfrm>
          <a:off x="2972206" y="2164000"/>
          <a:ext cx="1232505" cy="6162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smtClean="0">
              <a:solidFill>
                <a:schemeClr val="tx1"/>
              </a:solidFill>
            </a:rPr>
            <a:t>MOH 711</a:t>
          </a:r>
          <a:endParaRPr lang="en-US" sz="1300" b="1" kern="1200" dirty="0" smtClean="0">
            <a:solidFill>
              <a:schemeClr val="tx1"/>
            </a:solidFill>
          </a:endParaRPr>
        </a:p>
      </dsp:txBody>
      <dsp:txXfrm>
        <a:off x="2972206" y="2164000"/>
        <a:ext cx="1232505" cy="616252"/>
      </dsp:txXfrm>
    </dsp:sp>
    <dsp:sp modelId="{99E9B25E-A95F-4227-97D9-9DFA5A7747AC}">
      <dsp:nvSpPr>
        <dsp:cNvPr id="0" name=""/>
        <dsp:cNvSpPr/>
      </dsp:nvSpPr>
      <dsp:spPr>
        <a:xfrm rot="3235241">
          <a:off x="2226472" y="2789160"/>
          <a:ext cx="938677" cy="24673"/>
        </a:xfrm>
        <a:custGeom>
          <a:avLst/>
          <a:gdLst/>
          <a:ahLst/>
          <a:cxnLst/>
          <a:rect l="0" t="0" r="0" b="0"/>
          <a:pathLst>
            <a:path>
              <a:moveTo>
                <a:pt x="0" y="12336"/>
              </a:moveTo>
              <a:lnTo>
                <a:pt x="938677" y="123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3235241">
        <a:off x="2672343" y="2778030"/>
        <a:ext cx="46933" cy="46933"/>
      </dsp:txXfrm>
    </dsp:sp>
    <dsp:sp modelId="{21A9F4B2-7A14-4ED0-B0A1-7A07B064F039}">
      <dsp:nvSpPr>
        <dsp:cNvPr id="0" name=""/>
        <dsp:cNvSpPr/>
      </dsp:nvSpPr>
      <dsp:spPr>
        <a:xfrm>
          <a:off x="2972206" y="2872691"/>
          <a:ext cx="1232505" cy="6162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smtClean="0">
              <a:solidFill>
                <a:schemeClr val="tx1"/>
              </a:solidFill>
            </a:rPr>
            <a:t>MOH 713</a:t>
          </a:r>
          <a:endParaRPr lang="en-US" sz="1300" b="1" kern="1200" dirty="0" smtClean="0">
            <a:solidFill>
              <a:schemeClr val="tx1"/>
            </a:solidFill>
          </a:endParaRPr>
        </a:p>
      </dsp:txBody>
      <dsp:txXfrm>
        <a:off x="2972206" y="2872691"/>
        <a:ext cx="1232505" cy="616252"/>
      </dsp:txXfrm>
    </dsp:sp>
    <dsp:sp modelId="{8FB846A0-706E-478F-B614-1C09C44049FB}">
      <dsp:nvSpPr>
        <dsp:cNvPr id="0" name=""/>
        <dsp:cNvSpPr/>
      </dsp:nvSpPr>
      <dsp:spPr>
        <a:xfrm rot="4256645">
          <a:off x="1849245" y="3210013"/>
          <a:ext cx="1693130" cy="24673"/>
        </a:xfrm>
        <a:custGeom>
          <a:avLst/>
          <a:gdLst/>
          <a:ahLst/>
          <a:cxnLst/>
          <a:rect l="0" t="0" r="0" b="0"/>
          <a:pathLst>
            <a:path>
              <a:moveTo>
                <a:pt x="0" y="12336"/>
              </a:moveTo>
              <a:lnTo>
                <a:pt x="1693130" y="123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4256645">
        <a:off x="2653482" y="3180021"/>
        <a:ext cx="84656" cy="84656"/>
      </dsp:txXfrm>
    </dsp:sp>
    <dsp:sp modelId="{5B85BB0D-56BE-4306-AF95-651CB69A005F}">
      <dsp:nvSpPr>
        <dsp:cNvPr id="0" name=""/>
        <dsp:cNvSpPr/>
      </dsp:nvSpPr>
      <dsp:spPr>
        <a:xfrm>
          <a:off x="2972206" y="3581382"/>
          <a:ext cx="1770334" cy="8822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0070C0"/>
              </a:solidFill>
            </a:rPr>
            <a:t>Implementing partner</a:t>
          </a:r>
          <a:endParaRPr lang="en-US" sz="1600" b="1" kern="1200" dirty="0">
            <a:solidFill>
              <a:srgbClr val="0070C0"/>
            </a:solidFill>
          </a:endParaRPr>
        </a:p>
      </dsp:txBody>
      <dsp:txXfrm>
        <a:off x="2972206" y="3581382"/>
        <a:ext cx="1770334" cy="882283"/>
      </dsp:txXfrm>
    </dsp:sp>
    <dsp:sp modelId="{DFB19D50-81D6-4DE0-BFF1-25E94E1DBABB}">
      <dsp:nvSpPr>
        <dsp:cNvPr id="0" name=""/>
        <dsp:cNvSpPr/>
      </dsp:nvSpPr>
      <dsp:spPr>
        <a:xfrm>
          <a:off x="4742540" y="4010187"/>
          <a:ext cx="493002" cy="24673"/>
        </a:xfrm>
        <a:custGeom>
          <a:avLst/>
          <a:gdLst/>
          <a:ahLst/>
          <a:cxnLst/>
          <a:rect l="0" t="0" r="0" b="0"/>
          <a:pathLst>
            <a:path>
              <a:moveTo>
                <a:pt x="0" y="12336"/>
              </a:moveTo>
              <a:lnTo>
                <a:pt x="493002" y="123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976717" y="4010198"/>
        <a:ext cx="24650" cy="24650"/>
      </dsp:txXfrm>
    </dsp:sp>
    <dsp:sp modelId="{68419A23-2783-4A09-8A3F-B63D92113300}">
      <dsp:nvSpPr>
        <dsp:cNvPr id="0" name=""/>
        <dsp:cNvSpPr/>
      </dsp:nvSpPr>
      <dsp:spPr>
        <a:xfrm>
          <a:off x="5235543" y="3551789"/>
          <a:ext cx="1232505" cy="9414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solidFill>
                <a:schemeClr val="tx1"/>
              </a:solidFill>
            </a:rPr>
            <a:t>Development partner</a:t>
          </a:r>
          <a:endParaRPr lang="en-US" sz="1300" b="1" kern="1200" dirty="0">
            <a:solidFill>
              <a:schemeClr val="tx1"/>
            </a:solidFill>
          </a:endParaRPr>
        </a:p>
      </dsp:txBody>
      <dsp:txXfrm>
        <a:off x="5235543" y="3551789"/>
        <a:ext cx="1232505" cy="94146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8E0394-1352-439B-B9CB-632BFCDEF2C9}" type="datetimeFigureOut">
              <a:rPr lang="en-US" smtClean="0"/>
              <a:pPr/>
              <a:t>4/19/2018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AA6F1-CDE4-4382-8C0C-C1CB636875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F2E5A11-2A69-4054-AEA1-A82027B4B96E}" type="slidenum">
              <a:rPr lang="en-GB">
                <a:solidFill>
                  <a:prstClr val="black"/>
                </a:solidFill>
              </a:rPr>
              <a:pPr/>
              <a:t>2</a:t>
            </a:fld>
            <a:endParaRPr lang="en-GB">
              <a:solidFill>
                <a:prstClr val="black"/>
              </a:solidFill>
            </a:endParaRPr>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ltLang="en-US">
              <a:solidFill>
                <a:srgbClr val="575F6D"/>
              </a:solidFill>
            </a:endParaRPr>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ltLang="en-US">
              <a:solidFill>
                <a:srgbClr val="575F6D"/>
              </a:solidFill>
            </a:endParaRPr>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7C989ADA-B923-476C-9E50-DAA70CDB9832}" type="slidenum">
              <a:rPr lang="en-US" altLang="en-US"/>
              <a:pPr>
                <a:defRPr/>
              </a:pPr>
              <a:t>‹#›</a:t>
            </a:fld>
            <a:endParaRPr lang="en-US"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ltLang="en-US">
              <a:solidFill>
                <a:srgbClr val="575F6D"/>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ltLang="en-US">
              <a:solidFill>
                <a:srgbClr val="575F6D"/>
              </a:solidFill>
            </a:endParaRPr>
          </a:p>
        </p:txBody>
      </p:sp>
      <p:sp>
        <p:nvSpPr>
          <p:cNvPr id="6" name="Slide Number Placeholder 22"/>
          <p:cNvSpPr>
            <a:spLocks noGrp="1"/>
          </p:cNvSpPr>
          <p:nvPr>
            <p:ph type="sldNum" sz="quarter" idx="12"/>
          </p:nvPr>
        </p:nvSpPr>
        <p:spPr/>
        <p:txBody>
          <a:bodyPr/>
          <a:lstStyle>
            <a:lvl1pPr>
              <a:defRPr/>
            </a:lvl1pPr>
          </a:lstStyle>
          <a:p>
            <a:pPr>
              <a:defRPr/>
            </a:pPr>
            <a:fld id="{74E3B753-5095-4083-8B57-3EE366D7D6D2}"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ltLang="en-US">
              <a:solidFill>
                <a:srgbClr val="575F6D"/>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ltLang="en-US">
              <a:solidFill>
                <a:srgbClr val="575F6D"/>
              </a:solidFill>
            </a:endParaRPr>
          </a:p>
        </p:txBody>
      </p:sp>
      <p:sp>
        <p:nvSpPr>
          <p:cNvPr id="6" name="Slide Number Placeholder 22"/>
          <p:cNvSpPr>
            <a:spLocks noGrp="1"/>
          </p:cNvSpPr>
          <p:nvPr>
            <p:ph type="sldNum" sz="quarter" idx="12"/>
          </p:nvPr>
        </p:nvSpPr>
        <p:spPr/>
        <p:txBody>
          <a:bodyPr/>
          <a:lstStyle>
            <a:lvl1pPr>
              <a:defRPr/>
            </a:lvl1pPr>
          </a:lstStyle>
          <a:p>
            <a:pPr>
              <a:defRPr/>
            </a:pPr>
            <a:fld id="{82A08F47-BE0A-4302-973F-3502CC69715D}"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3638"/>
            <a:ext cx="2133600" cy="457200"/>
          </a:xfrm>
        </p:spPr>
        <p:txBody>
          <a:bodyPr/>
          <a:lstStyle>
            <a:lvl1pPr>
              <a:defRPr/>
            </a:lvl1pPr>
          </a:lstStyle>
          <a:p>
            <a:pPr>
              <a:defRPr/>
            </a:pPr>
            <a:endParaRPr lang="en-US" altLang="en-US">
              <a:solidFill>
                <a:srgbClr val="575F6D"/>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ltLang="en-US">
              <a:solidFill>
                <a:srgbClr val="575F6D"/>
              </a:solidFill>
            </a:endParaRPr>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pPr>
              <a:defRPr/>
            </a:pPr>
            <a:fld id="{46923222-8F3E-486A-A5DD-494158EA77BC}"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endParaRPr lang="en-US" altLang="en-US">
              <a:solidFill>
                <a:srgbClr val="575F6D"/>
              </a:solidFill>
            </a:endParaRPr>
          </a:p>
        </p:txBody>
      </p:sp>
      <p:sp>
        <p:nvSpPr>
          <p:cNvPr id="5" name="Slide Number Placeholder 8"/>
          <p:cNvSpPr>
            <a:spLocks noGrp="1"/>
          </p:cNvSpPr>
          <p:nvPr>
            <p:ph type="sldNum" sz="quarter" idx="11"/>
          </p:nvPr>
        </p:nvSpPr>
        <p:spPr/>
        <p:txBody>
          <a:bodyPr rtlCol="0"/>
          <a:lstStyle>
            <a:lvl1pPr>
              <a:defRPr/>
            </a:lvl1pPr>
          </a:lstStyle>
          <a:p>
            <a:pPr>
              <a:defRPr/>
            </a:pPr>
            <a:fld id="{0AC94A23-1F3D-43B2-9130-BDCA80304899}" type="slidenum">
              <a:rPr lang="en-US" altLang="en-US"/>
              <a:pPr>
                <a:defRPr/>
              </a:pPr>
              <a:t>‹#›</a:t>
            </a:fld>
            <a:endParaRPr lang="en-US" altLang="en-US" dirty="0"/>
          </a:p>
        </p:txBody>
      </p:sp>
      <p:sp>
        <p:nvSpPr>
          <p:cNvPr id="6" name="Footer Placeholder 9"/>
          <p:cNvSpPr>
            <a:spLocks noGrp="1"/>
          </p:cNvSpPr>
          <p:nvPr>
            <p:ph type="ftr" sz="quarter" idx="12"/>
          </p:nvPr>
        </p:nvSpPr>
        <p:spPr/>
        <p:txBody>
          <a:bodyPr rtlCol="0"/>
          <a:lstStyle>
            <a:lvl1pPr>
              <a:defRPr/>
            </a:lvl1pPr>
          </a:lstStyle>
          <a:p>
            <a:pPr>
              <a:defRPr/>
            </a:pPr>
            <a:endParaRPr lang="en-US" altLang="en-US">
              <a:solidFill>
                <a:srgbClr val="575F6D"/>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white"/>
              </a:solidFill>
              <a:latin typeface="Arial" charset="0"/>
              <a:cs typeface="Arial" charset="0"/>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white"/>
              </a:solidFill>
              <a:latin typeface="Arial" charset="0"/>
              <a:cs typeface="Arial" charset="0"/>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white"/>
              </a:solidFill>
              <a:latin typeface="Arial" charset="0"/>
              <a:cs typeface="Arial" charset="0"/>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white"/>
              </a:solidFill>
              <a:latin typeface="Arial" charset="0"/>
              <a:cs typeface="Arial" charset="0"/>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white"/>
              </a:solidFill>
              <a:latin typeface="Arial" charset="0"/>
              <a:cs typeface="Arial" charset="0"/>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white"/>
              </a:solidFill>
              <a:latin typeface="Arial" charset="0"/>
              <a:cs typeface="Arial" charset="0"/>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ltLang="en-US">
              <a:solidFill>
                <a:srgbClr val="FFF39D"/>
              </a:solidFill>
            </a:endParaRPr>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ltLang="en-US">
              <a:solidFill>
                <a:srgbClr val="FFF39D"/>
              </a:solidFill>
            </a:endParaRPr>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9159C304-2300-486B-BF64-658DFA1C0F35}" type="slidenum">
              <a:rPr lang="en-US" altLang="en-US"/>
              <a:pPr>
                <a:defRPr/>
              </a:pPr>
              <a:t>‹#›</a:t>
            </a:fld>
            <a:endParaRPr lang="en-US" alt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ltLang="en-US">
              <a:solidFill>
                <a:srgbClr val="575F6D"/>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ltLang="en-US">
              <a:solidFill>
                <a:srgbClr val="575F6D"/>
              </a:solidFill>
            </a:endParaRPr>
          </a:p>
        </p:txBody>
      </p:sp>
      <p:sp>
        <p:nvSpPr>
          <p:cNvPr id="7" name="Slide Number Placeholder 22"/>
          <p:cNvSpPr>
            <a:spLocks noGrp="1"/>
          </p:cNvSpPr>
          <p:nvPr>
            <p:ph type="sldNum" sz="quarter" idx="12"/>
          </p:nvPr>
        </p:nvSpPr>
        <p:spPr/>
        <p:txBody>
          <a:bodyPr/>
          <a:lstStyle>
            <a:lvl1pPr>
              <a:defRPr/>
            </a:lvl1pPr>
          </a:lstStyle>
          <a:p>
            <a:pPr>
              <a:defRPr/>
            </a:pPr>
            <a:fld id="{66F3E402-A8EC-47A1-8A80-DACFDDEEF0DD}"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ltLang="en-US">
              <a:solidFill>
                <a:srgbClr val="575F6D"/>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ltLang="en-US">
              <a:solidFill>
                <a:srgbClr val="575F6D"/>
              </a:solidFill>
            </a:endParaRPr>
          </a:p>
        </p:txBody>
      </p:sp>
      <p:sp>
        <p:nvSpPr>
          <p:cNvPr id="9" name="Slide Number Placeholder 22"/>
          <p:cNvSpPr>
            <a:spLocks noGrp="1"/>
          </p:cNvSpPr>
          <p:nvPr>
            <p:ph type="sldNum" sz="quarter" idx="12"/>
          </p:nvPr>
        </p:nvSpPr>
        <p:spPr/>
        <p:txBody>
          <a:bodyPr/>
          <a:lstStyle>
            <a:lvl1pPr>
              <a:defRPr/>
            </a:lvl1pPr>
          </a:lstStyle>
          <a:p>
            <a:pPr>
              <a:defRPr/>
            </a:pPr>
            <a:fld id="{3B22F930-89CF-473D-A52D-518E39714815}"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endParaRPr lang="en-US" altLang="en-US">
              <a:solidFill>
                <a:srgbClr val="575F6D"/>
              </a:solidFill>
            </a:endParaRPr>
          </a:p>
        </p:txBody>
      </p:sp>
      <p:sp>
        <p:nvSpPr>
          <p:cNvPr id="4" name="Slide Number Placeholder 6"/>
          <p:cNvSpPr>
            <a:spLocks noGrp="1"/>
          </p:cNvSpPr>
          <p:nvPr>
            <p:ph type="sldNum" sz="quarter" idx="11"/>
          </p:nvPr>
        </p:nvSpPr>
        <p:spPr/>
        <p:txBody>
          <a:bodyPr rtlCol="0"/>
          <a:lstStyle>
            <a:lvl1pPr>
              <a:defRPr/>
            </a:lvl1pPr>
          </a:lstStyle>
          <a:p>
            <a:pPr>
              <a:defRPr/>
            </a:pPr>
            <a:fld id="{4549DAD7-F834-43CB-B86D-C6D0096BC592}" type="slidenum">
              <a:rPr lang="en-US" altLang="en-US"/>
              <a:pPr>
                <a:defRPr/>
              </a:pPr>
              <a:t>‹#›</a:t>
            </a:fld>
            <a:endParaRPr lang="en-US" altLang="en-US" dirty="0"/>
          </a:p>
        </p:txBody>
      </p:sp>
      <p:sp>
        <p:nvSpPr>
          <p:cNvPr id="5" name="Footer Placeholder 7"/>
          <p:cNvSpPr>
            <a:spLocks noGrp="1"/>
          </p:cNvSpPr>
          <p:nvPr>
            <p:ph type="ftr" sz="quarter" idx="12"/>
          </p:nvPr>
        </p:nvSpPr>
        <p:spPr/>
        <p:txBody>
          <a:bodyPr rtlCol="0"/>
          <a:lstStyle>
            <a:lvl1pPr>
              <a:defRPr/>
            </a:lvl1pPr>
          </a:lstStyle>
          <a:p>
            <a:pPr>
              <a:defRPr/>
            </a:pPr>
            <a:endParaRPr lang="en-US" altLang="en-US">
              <a:solidFill>
                <a:srgbClr val="575F6D"/>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ltLang="en-US">
              <a:solidFill>
                <a:srgbClr val="575F6D"/>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ltLang="en-US">
              <a:solidFill>
                <a:srgbClr val="575F6D"/>
              </a:solidFill>
            </a:endParaRPr>
          </a:p>
        </p:txBody>
      </p:sp>
      <p:sp>
        <p:nvSpPr>
          <p:cNvPr id="4" name="Slide Number Placeholder 22"/>
          <p:cNvSpPr>
            <a:spLocks noGrp="1"/>
          </p:cNvSpPr>
          <p:nvPr>
            <p:ph type="sldNum" sz="quarter" idx="12"/>
          </p:nvPr>
        </p:nvSpPr>
        <p:spPr/>
        <p:txBody>
          <a:bodyPr/>
          <a:lstStyle>
            <a:lvl1pPr>
              <a:defRPr/>
            </a:lvl1pPr>
          </a:lstStyle>
          <a:p>
            <a:pPr>
              <a:defRPr/>
            </a:pPr>
            <a:fld id="{A47EA177-866F-44CF-B008-F5238E64C576}"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endParaRPr lang="en-US" altLang="en-US">
              <a:solidFill>
                <a:srgbClr val="575F6D"/>
              </a:solidFill>
            </a:endParaRPr>
          </a:p>
        </p:txBody>
      </p:sp>
      <p:sp>
        <p:nvSpPr>
          <p:cNvPr id="13" name="Slide Number Placeholder 21"/>
          <p:cNvSpPr>
            <a:spLocks noGrp="1"/>
          </p:cNvSpPr>
          <p:nvPr>
            <p:ph type="sldNum" sz="quarter" idx="11"/>
          </p:nvPr>
        </p:nvSpPr>
        <p:spPr/>
        <p:txBody>
          <a:bodyPr rtlCol="0"/>
          <a:lstStyle>
            <a:lvl1pPr>
              <a:defRPr/>
            </a:lvl1pPr>
          </a:lstStyle>
          <a:p>
            <a:pPr>
              <a:defRPr/>
            </a:pPr>
            <a:fld id="{4B739EFB-AD70-49B6-9E42-ED5D2FFA3BDC}" type="slidenum">
              <a:rPr lang="en-US" altLang="en-US"/>
              <a:pPr>
                <a:defRPr/>
              </a:pPr>
              <a:t>‹#›</a:t>
            </a:fld>
            <a:endParaRPr lang="en-US" altLang="en-US" dirty="0"/>
          </a:p>
        </p:txBody>
      </p:sp>
      <p:sp>
        <p:nvSpPr>
          <p:cNvPr id="14" name="Footer Placeholder 22"/>
          <p:cNvSpPr>
            <a:spLocks noGrp="1"/>
          </p:cNvSpPr>
          <p:nvPr>
            <p:ph type="ftr" sz="quarter" idx="12"/>
          </p:nvPr>
        </p:nvSpPr>
        <p:spPr/>
        <p:txBody>
          <a:bodyPr rtlCol="0"/>
          <a:lstStyle>
            <a:lvl1pPr>
              <a:defRPr/>
            </a:lvl1pPr>
          </a:lstStyle>
          <a:p>
            <a:pPr>
              <a:defRPr/>
            </a:pPr>
            <a:endParaRPr lang="en-US" altLang="en-US">
              <a:solidFill>
                <a:srgbClr val="575F6D"/>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ltLang="en-US">
              <a:solidFill>
                <a:srgbClr val="575F6D"/>
              </a:solidFill>
            </a:endParaRPr>
          </a:p>
        </p:txBody>
      </p:sp>
      <p:sp>
        <p:nvSpPr>
          <p:cNvPr id="13" name="Slide Number Placeholder 17"/>
          <p:cNvSpPr>
            <a:spLocks noGrp="1"/>
          </p:cNvSpPr>
          <p:nvPr>
            <p:ph type="sldNum" sz="quarter" idx="11"/>
          </p:nvPr>
        </p:nvSpPr>
        <p:spPr/>
        <p:txBody>
          <a:bodyPr rtlCol="0"/>
          <a:lstStyle>
            <a:lvl1pPr>
              <a:defRPr/>
            </a:lvl1pPr>
          </a:lstStyle>
          <a:p>
            <a:pPr>
              <a:defRPr/>
            </a:pPr>
            <a:fld id="{A663ADF9-215A-4138-AC63-AACAB1C0DA6E}" type="slidenum">
              <a:rPr lang="en-US" altLang="en-US"/>
              <a:pPr>
                <a:defRPr/>
              </a:pPr>
              <a:t>‹#›</a:t>
            </a:fld>
            <a:endParaRPr lang="en-US" altLang="en-US" dirty="0"/>
          </a:p>
        </p:txBody>
      </p:sp>
      <p:sp>
        <p:nvSpPr>
          <p:cNvPr id="14" name="Footer Placeholder 20"/>
          <p:cNvSpPr>
            <a:spLocks noGrp="1"/>
          </p:cNvSpPr>
          <p:nvPr>
            <p:ph type="ftr" sz="quarter" idx="12"/>
          </p:nvPr>
        </p:nvSpPr>
        <p:spPr/>
        <p:txBody>
          <a:bodyPr rtlCol="0"/>
          <a:lstStyle>
            <a:lvl1pPr>
              <a:defRPr/>
            </a:lvl1pPr>
          </a:lstStyle>
          <a:p>
            <a:pPr>
              <a:defRPr/>
            </a:pPr>
            <a:endParaRPr lang="en-US" altLang="en-US">
              <a:solidFill>
                <a:srgbClr val="575F6D"/>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3174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cs typeface="+mn-cs"/>
              </a:defRPr>
            </a:lvl1pPr>
          </a:lstStyle>
          <a:p>
            <a:pPr fontAlgn="base">
              <a:spcBef>
                <a:spcPct val="0"/>
              </a:spcBef>
              <a:spcAft>
                <a:spcPct val="0"/>
              </a:spcAft>
              <a:defRPr/>
            </a:pPr>
            <a:endParaRPr lang="en-US" altLang="en-US">
              <a:solidFill>
                <a:srgbClr val="575F6D"/>
              </a:solidFill>
            </a:endParaRPr>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latin typeface="Arial" charset="0"/>
                <a:cs typeface="+mn-cs"/>
              </a:defRPr>
            </a:lvl1pPr>
          </a:lstStyle>
          <a:p>
            <a:pPr fontAlgn="base">
              <a:spcBef>
                <a:spcPct val="0"/>
              </a:spcBef>
              <a:spcAft>
                <a:spcPct val="0"/>
              </a:spcAft>
              <a:defRPr/>
            </a:pPr>
            <a:endParaRPr lang="en-US" altLang="en-US">
              <a:solidFill>
                <a:srgbClr val="575F6D"/>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latin typeface="Arial" charset="0"/>
                <a:cs typeface="+mn-cs"/>
              </a:defRPr>
            </a:lvl1pPr>
          </a:lstStyle>
          <a:p>
            <a:pPr fontAlgn="base">
              <a:spcBef>
                <a:spcPct val="0"/>
              </a:spcBef>
              <a:spcAft>
                <a:spcPct val="0"/>
              </a:spcAft>
              <a:defRPr/>
            </a:pPr>
            <a:fld id="{B7B88E5C-CD08-4647-B80B-7618471E66E5}" type="slidenum">
              <a:rPr lang="en-US" altLang="en-US"/>
              <a:pPr fontAlgn="base">
                <a:spcBef>
                  <a:spcPct val="0"/>
                </a:spcBef>
                <a:spcAft>
                  <a:spcPct val="0"/>
                </a:spcAft>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notesSlide" Target="../notesSlides/notesSlide1.xml"/><Relationship Id="rId7" Type="http://schemas.openxmlformats.org/officeDocument/2006/relationships/image" Target="../media/image4.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emf"/><Relationship Id="rId11" Type="http://schemas.openxmlformats.org/officeDocument/2006/relationships/image" Target="../media/image8.png"/><Relationship Id="rId5" Type="http://schemas.openxmlformats.org/officeDocument/2006/relationships/oleObject" Target="../embeddings/oleObject3.bin"/><Relationship Id="rId10" Type="http://schemas.openxmlformats.org/officeDocument/2006/relationships/image" Target="../media/image7.png"/><Relationship Id="rId4" Type="http://schemas.openxmlformats.org/officeDocument/2006/relationships/oleObject" Target="../embeddings/oleObject2.bin"/><Relationship Id="rId9"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6.v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vmlDrawing" Target="../drawings/vmlDrawing7.v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4.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5.v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0" y="3124200"/>
            <a:ext cx="6172200" cy="1893888"/>
          </a:xfrm>
        </p:spPr>
        <p:txBody>
          <a:bodyPr/>
          <a:lstStyle/>
          <a:p>
            <a:pPr eaLnBrk="1" fontAlgn="auto" hangingPunct="1">
              <a:spcAft>
                <a:spcPts val="0"/>
              </a:spcAft>
              <a:defRPr/>
            </a:pPr>
            <a:r>
              <a:rPr lang="en-US" dirty="0" smtClean="0"/>
              <a:t>SUPPLY MANAGEMENT</a:t>
            </a:r>
            <a:endParaRPr lang="en-US" dirty="0"/>
          </a:p>
        </p:txBody>
      </p:sp>
      <p:graphicFrame>
        <p:nvGraphicFramePr>
          <p:cNvPr id="1026" name="Object 2"/>
          <p:cNvGraphicFramePr>
            <a:graphicFrameLocks noChangeAspect="1"/>
          </p:cNvGraphicFramePr>
          <p:nvPr/>
        </p:nvGraphicFramePr>
        <p:xfrm>
          <a:off x="0" y="0"/>
          <a:ext cx="1447800" cy="1190625"/>
        </p:xfrm>
        <a:graphic>
          <a:graphicData uri="http://schemas.openxmlformats.org/presentationml/2006/ole">
            <p:oleObj spid="_x0000_s31746" name="Picture" r:id="rId3" imgW="975240" imgH="914400" progId="Word.Picture.8">
              <p:embed/>
            </p:oleObj>
          </a:graphicData>
        </a:graphic>
      </p:graphicFrame>
      <p:sp>
        <p:nvSpPr>
          <p:cNvPr id="7" name="Rectangle 3"/>
          <p:cNvSpPr txBox="1">
            <a:spLocks noChangeArrowheads="1"/>
          </p:cNvSpPr>
          <p:nvPr/>
        </p:nvSpPr>
        <p:spPr>
          <a:xfrm>
            <a:off x="0" y="1219200"/>
            <a:ext cx="1676400" cy="642938"/>
          </a:xfrm>
          <a:prstGeom prst="rect">
            <a:avLst/>
          </a:prstGeom>
        </p:spPr>
        <p:txBody>
          <a:bodyPr>
            <a:normAutofit lnSpcReduction="10000"/>
          </a:bodyPr>
          <a:lstStyle/>
          <a:p>
            <a:pPr fontAlgn="base">
              <a:lnSpc>
                <a:spcPct val="90000"/>
              </a:lnSpc>
              <a:spcBef>
                <a:spcPct val="0"/>
              </a:spcBef>
              <a:spcAft>
                <a:spcPct val="0"/>
              </a:spcAft>
              <a:buClr>
                <a:srgbClr val="FE8637"/>
              </a:buClr>
              <a:buSzPct val="70000"/>
              <a:buFont typeface="Wingdings" pitchFamily="2" charset="2"/>
              <a:buNone/>
              <a:defRPr/>
            </a:pPr>
            <a:endParaRPr lang="en-GB" sz="1400" b="1" dirty="0">
              <a:solidFill>
                <a:prstClr val="black"/>
              </a:solidFill>
              <a:cs typeface="Arial" pitchFamily="34" charset="0"/>
            </a:endParaRPr>
          </a:p>
          <a:p>
            <a:pPr algn="ctr" fontAlgn="base">
              <a:lnSpc>
                <a:spcPct val="90000"/>
              </a:lnSpc>
              <a:spcBef>
                <a:spcPct val="0"/>
              </a:spcBef>
              <a:spcAft>
                <a:spcPct val="0"/>
              </a:spcAft>
              <a:buClr>
                <a:srgbClr val="FE8637"/>
              </a:buClr>
              <a:buSzPct val="70000"/>
              <a:buFont typeface="Wingdings" pitchFamily="2" charset="2"/>
              <a:buNone/>
              <a:defRPr/>
            </a:pPr>
            <a:r>
              <a:rPr lang="en-GB" sz="1400" b="1" dirty="0">
                <a:solidFill>
                  <a:prstClr val="black"/>
                </a:solidFill>
                <a:cs typeface="Arial" pitchFamily="34" charset="0"/>
              </a:rPr>
              <a:t>MINISTRY OF HEALTH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Calculate Expected Patient Load</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Estimate the expected number of severely and moderately acute malnourished patients by using the nutritional data recorded at each health facility to calculate average patient loads expected per health facility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Calculate Quantity of Required Supplies</a:t>
            </a:r>
            <a:endParaRPr lang="en-US" dirty="0"/>
          </a:p>
        </p:txBody>
      </p:sp>
      <p:sp>
        <p:nvSpPr>
          <p:cNvPr id="3" name="Content Placeholder 2"/>
          <p:cNvSpPr>
            <a:spLocks noGrp="1"/>
          </p:cNvSpPr>
          <p:nvPr>
            <p:ph sz="quarter" idx="1"/>
          </p:nvPr>
        </p:nvSpPr>
        <p:spPr>
          <a:xfrm>
            <a:off x="457200" y="1600200"/>
            <a:ext cx="7620000" cy="4873752"/>
          </a:xfrm>
        </p:spPr>
        <p:txBody>
          <a:bodyPr/>
          <a:lstStyle/>
          <a:p>
            <a:pPr lvl="0"/>
            <a:r>
              <a:rPr lang="en-US" dirty="0" smtClean="0"/>
              <a:t>Food estimates for caregivers included in the total request.  This is not used a reference for drug documentation.</a:t>
            </a:r>
          </a:p>
          <a:p>
            <a:pPr lvl="0"/>
            <a:r>
              <a:rPr lang="en-US" dirty="0" smtClean="0"/>
              <a:t>Number of children should be adjusted monthly</a:t>
            </a:r>
          </a:p>
          <a:p>
            <a:pPr lvl="0"/>
            <a:r>
              <a:rPr lang="en-US" dirty="0" smtClean="0"/>
              <a:t>The total amount of food required is calculated as follows: </a:t>
            </a:r>
          </a:p>
          <a:p>
            <a:pPr>
              <a:buNone/>
            </a:pPr>
            <a:r>
              <a:rPr lang="en-US" b="1" dirty="0" smtClean="0">
                <a:solidFill>
                  <a:schemeClr val="accent2">
                    <a:lumMod val="75000"/>
                  </a:schemeClr>
                </a:solidFill>
              </a:rPr>
              <a:t>Quantity per person per day </a:t>
            </a:r>
            <a:r>
              <a:rPr lang="en-US" sz="2800" b="1" dirty="0" smtClean="0">
                <a:solidFill>
                  <a:schemeClr val="accent2">
                    <a:lumMod val="75000"/>
                  </a:schemeClr>
                </a:solidFill>
              </a:rPr>
              <a:t> </a:t>
            </a:r>
            <a:r>
              <a:rPr lang="en-US" sz="2800" b="1" dirty="0" smtClean="0"/>
              <a:t>X</a:t>
            </a:r>
            <a:r>
              <a:rPr lang="en-US" sz="2800" b="1" dirty="0" smtClean="0">
                <a:solidFill>
                  <a:srgbClr val="FF0066"/>
                </a:solidFill>
              </a:rPr>
              <a:t> </a:t>
            </a:r>
            <a:r>
              <a:rPr lang="en-US" b="1" dirty="0" smtClean="0">
                <a:solidFill>
                  <a:srgbClr val="FF0066"/>
                </a:solidFill>
              </a:rPr>
              <a:t>No. of beneficiaries to be covered</a:t>
            </a:r>
            <a:r>
              <a:rPr lang="en-US" sz="2800" b="1" dirty="0" smtClean="0">
                <a:solidFill>
                  <a:srgbClr val="FF0066"/>
                </a:solidFill>
              </a:rPr>
              <a:t> </a:t>
            </a:r>
            <a:r>
              <a:rPr lang="en-US" sz="2800" b="1" dirty="0" smtClean="0"/>
              <a:t>X</a:t>
            </a:r>
            <a:r>
              <a:rPr lang="en-US" sz="2800" b="1" dirty="0" smtClean="0">
                <a:solidFill>
                  <a:srgbClr val="FF0000"/>
                </a:solidFill>
              </a:rPr>
              <a:t> </a:t>
            </a:r>
            <a:r>
              <a:rPr lang="en-US" b="1" dirty="0" smtClean="0">
                <a:solidFill>
                  <a:srgbClr val="00B050"/>
                </a:solidFill>
              </a:rPr>
              <a:t>expected duration in days </a:t>
            </a:r>
            <a:r>
              <a:rPr lang="en-US" b="1" dirty="0" smtClean="0"/>
              <a:t>= Total supplies</a:t>
            </a:r>
          </a:p>
          <a:p>
            <a:pPr>
              <a:buNone/>
            </a:pPr>
            <a:endParaRPr lang="en-US" b="1" dirty="0" smtClean="0"/>
          </a:p>
          <a:p>
            <a:pPr lvl="0"/>
            <a:r>
              <a:rPr lang="en-US" dirty="0" smtClean="0"/>
              <a:t>Total supplies are presented in metric </a:t>
            </a:r>
            <a:r>
              <a:rPr lang="en-US" dirty="0" err="1" smtClean="0"/>
              <a:t>tonnes</a:t>
            </a:r>
            <a:r>
              <a:rPr lang="en-US" dirty="0" smtClean="0"/>
              <a:t>. </a:t>
            </a:r>
          </a:p>
          <a:p>
            <a:pPr>
              <a:buNone/>
            </a:pPr>
            <a:endParaRPr lang="en-US" dirty="0" smtClean="0"/>
          </a:p>
          <a:p>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Supply Storage and Handling</a:t>
            </a:r>
            <a:endParaRPr lang="en-US" b="1" dirty="0"/>
          </a:p>
        </p:txBody>
      </p:sp>
      <p:sp>
        <p:nvSpPr>
          <p:cNvPr id="3" name="Content Placeholder 2"/>
          <p:cNvSpPr>
            <a:spLocks noGrp="1"/>
          </p:cNvSpPr>
          <p:nvPr>
            <p:ph sz="quarter" idx="1"/>
          </p:nvPr>
        </p:nvSpPr>
        <p:spPr/>
        <p:txBody>
          <a:bodyPr/>
          <a:lstStyle/>
          <a:p>
            <a:pPr>
              <a:buNone/>
            </a:pPr>
            <a:r>
              <a:rPr lang="en-US" b="1" dirty="0" smtClean="0"/>
              <a:t>Storage</a:t>
            </a:r>
          </a:p>
          <a:p>
            <a:pPr lvl="0"/>
            <a:r>
              <a:rPr lang="en-US" dirty="0" smtClean="0"/>
              <a:t>Store have a good roof and be dry, well ventilated, and as cool as possible </a:t>
            </a:r>
          </a:p>
          <a:p>
            <a:r>
              <a:rPr lang="en-US" dirty="0" smtClean="0"/>
              <a:t>Use modern buildings, where possible with concrete floor and walls, as warehouses minimizes the problem of rodents, insects, etc. </a:t>
            </a:r>
          </a:p>
          <a:p>
            <a:pPr lvl="0"/>
            <a:r>
              <a:rPr lang="en-US" dirty="0" smtClean="0"/>
              <a:t>Keep products at least 40 cm away from the walls and 10 cm off the floor. Bags lie on pallets, boards, heavy branches, bricks, or a layer of clean dry polyethylene bags or tarpaulins – not directly on the floor. </a:t>
            </a:r>
          </a:p>
          <a:p>
            <a:pPr>
              <a:buNone/>
            </a:pPr>
            <a:endParaRPr lang="en-US"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Supply Storage and Handling</a:t>
            </a:r>
            <a:endParaRPr lang="en-US" b="1" dirty="0"/>
          </a:p>
        </p:txBody>
      </p:sp>
      <p:sp>
        <p:nvSpPr>
          <p:cNvPr id="3" name="Content Placeholder 2"/>
          <p:cNvSpPr>
            <a:spLocks noGrp="1"/>
          </p:cNvSpPr>
          <p:nvPr>
            <p:ph sz="quarter" idx="1"/>
          </p:nvPr>
        </p:nvSpPr>
        <p:spPr/>
        <p:txBody>
          <a:bodyPr/>
          <a:lstStyle/>
          <a:p>
            <a:pPr>
              <a:buNone/>
            </a:pPr>
            <a:r>
              <a:rPr lang="en-US" b="1" dirty="0" smtClean="0"/>
              <a:t>Storage</a:t>
            </a:r>
          </a:p>
          <a:p>
            <a:pPr lvl="0"/>
            <a:r>
              <a:rPr lang="en-US" dirty="0" smtClean="0"/>
              <a:t>Keep damaged bags apart from the undamaged (possibly in a separate area); a reserve of good empty bags should be kept so that goods from damaged bags can be repacked. </a:t>
            </a:r>
          </a:p>
          <a:p>
            <a:pPr>
              <a:buNone/>
            </a:pPr>
            <a:endParaRPr lang="en-US" dirty="0" smtClean="0"/>
          </a:p>
          <a:p>
            <a:pPr lvl="0"/>
            <a:r>
              <a:rPr lang="en-US" dirty="0" smtClean="0"/>
              <a:t>Stack bags two by two (i.e. two bags in one direction, then two more on top at 90</a:t>
            </a:r>
            <a:r>
              <a:rPr lang="en-US" baseline="30000" dirty="0" smtClean="0"/>
              <a:t>0</a:t>
            </a:r>
            <a:r>
              <a:rPr lang="en-US" dirty="0" smtClean="0"/>
              <a:t> to the first two) to allow ventilation. </a:t>
            </a:r>
          </a:p>
          <a:p>
            <a:pPr>
              <a:buNone/>
            </a:pPr>
            <a:endParaRPr lang="en-US" dirty="0" smtClean="0"/>
          </a:p>
          <a:p>
            <a:pPr>
              <a:buNone/>
            </a:pPr>
            <a:endParaRPr lang="en-US"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Supply Storage and Handling</a:t>
            </a:r>
            <a:endParaRPr lang="en-US" b="1" dirty="0"/>
          </a:p>
        </p:txBody>
      </p:sp>
      <p:sp>
        <p:nvSpPr>
          <p:cNvPr id="3" name="Content Placeholder 2"/>
          <p:cNvSpPr>
            <a:spLocks noGrp="1"/>
          </p:cNvSpPr>
          <p:nvPr>
            <p:ph sz="quarter" idx="1"/>
          </p:nvPr>
        </p:nvSpPr>
        <p:spPr/>
        <p:txBody>
          <a:bodyPr/>
          <a:lstStyle/>
          <a:p>
            <a:pPr>
              <a:buNone/>
            </a:pPr>
            <a:r>
              <a:rPr lang="en-US" b="1" dirty="0" smtClean="0"/>
              <a:t>Storage</a:t>
            </a:r>
          </a:p>
          <a:p>
            <a:pPr lvl="0"/>
            <a:r>
              <a:rPr lang="en-US" dirty="0" smtClean="0"/>
              <a:t>Stacks should be no higher than two meters (2m) to reduce the risk of stacks falling. </a:t>
            </a:r>
          </a:p>
          <a:p>
            <a:pPr lvl="0">
              <a:buNone/>
            </a:pPr>
            <a:endParaRPr lang="en-US" dirty="0" smtClean="0"/>
          </a:p>
          <a:p>
            <a:pPr lvl="0"/>
            <a:r>
              <a:rPr lang="en-US" dirty="0" smtClean="0"/>
              <a:t>Each product is stored separately and has its own stock card. </a:t>
            </a:r>
          </a:p>
          <a:p>
            <a:pPr lvl="0">
              <a:buNone/>
            </a:pPr>
            <a:endParaRPr lang="en-US" dirty="0" smtClean="0"/>
          </a:p>
          <a:p>
            <a:pPr lvl="0"/>
            <a:r>
              <a:rPr lang="en-US" dirty="0" smtClean="0"/>
              <a:t>Access to the warehouse is limited to authorized individuals. The store must have a lock that the storekeeper keeps and is responsible for. </a:t>
            </a:r>
          </a:p>
          <a:p>
            <a:pPr lvl="0">
              <a:buNone/>
            </a:pPr>
            <a:r>
              <a:rPr lang="en-US" dirty="0"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Supply Storage and Handling</a:t>
            </a:r>
            <a:endParaRPr lang="en-US" b="1" dirty="0"/>
          </a:p>
        </p:txBody>
      </p:sp>
      <p:sp>
        <p:nvSpPr>
          <p:cNvPr id="3" name="Content Placeholder 2"/>
          <p:cNvSpPr>
            <a:spLocks noGrp="1"/>
          </p:cNvSpPr>
          <p:nvPr>
            <p:ph sz="quarter" idx="1"/>
          </p:nvPr>
        </p:nvSpPr>
        <p:spPr/>
        <p:txBody>
          <a:bodyPr/>
          <a:lstStyle/>
          <a:p>
            <a:pPr>
              <a:buNone/>
            </a:pPr>
            <a:r>
              <a:rPr lang="en-US" b="1" dirty="0" smtClean="0"/>
              <a:t>Storage</a:t>
            </a:r>
          </a:p>
          <a:p>
            <a:pPr lvl="0"/>
            <a:r>
              <a:rPr lang="en-US" dirty="0" smtClean="0"/>
              <a:t>The balance on the stock cards should be checked periodically by counting the actual number of items in the store. </a:t>
            </a:r>
          </a:p>
          <a:p>
            <a:pPr lvl="0">
              <a:buNone/>
            </a:pPr>
            <a:endParaRPr lang="en-US" dirty="0" smtClean="0"/>
          </a:p>
          <a:p>
            <a:pPr lvl="0"/>
            <a:r>
              <a:rPr lang="en-US" dirty="0" smtClean="0"/>
              <a:t>Stocks should be rotated on the basis of first-in, first-out.</a:t>
            </a:r>
          </a:p>
          <a:p>
            <a:pPr lvl="0">
              <a:buNone/>
            </a:pPr>
            <a:r>
              <a:rPr lang="en-US" dirty="0" smtClean="0"/>
              <a:t> </a:t>
            </a:r>
          </a:p>
          <a:p>
            <a:pPr lvl="0"/>
            <a:r>
              <a:rPr lang="en-US" dirty="0" smtClean="0"/>
              <a:t>Laborers are trained and supervised.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Supply Storage and Handling</a:t>
            </a:r>
            <a:endParaRPr lang="en-US" b="1" dirty="0"/>
          </a:p>
        </p:txBody>
      </p:sp>
      <p:sp>
        <p:nvSpPr>
          <p:cNvPr id="3" name="Content Placeholder 2"/>
          <p:cNvSpPr>
            <a:spLocks noGrp="1"/>
          </p:cNvSpPr>
          <p:nvPr>
            <p:ph sz="quarter" idx="1"/>
          </p:nvPr>
        </p:nvSpPr>
        <p:spPr/>
        <p:txBody>
          <a:bodyPr/>
          <a:lstStyle/>
          <a:p>
            <a:pPr>
              <a:buNone/>
            </a:pPr>
            <a:r>
              <a:rPr lang="en-US" b="1" dirty="0" smtClean="0"/>
              <a:t>Calculating storage space</a:t>
            </a:r>
            <a:endParaRPr lang="en-US" dirty="0" smtClean="0"/>
          </a:p>
          <a:p>
            <a:pPr>
              <a:buNone/>
            </a:pPr>
            <a:r>
              <a:rPr lang="en-US" dirty="0" smtClean="0"/>
              <a:t>Allow space for ventilation and aisles for access: about 80% of a warehouse floor space is for storage. In bags, one </a:t>
            </a:r>
            <a:r>
              <a:rPr lang="en-US" dirty="0" err="1" smtClean="0"/>
              <a:t>tonne</a:t>
            </a:r>
            <a:r>
              <a:rPr lang="en-US" dirty="0" smtClean="0"/>
              <a:t> (2205lbs or 1000kg) of cereals or processed food occupies approximately two cubic meters (2m</a:t>
            </a:r>
            <a:r>
              <a:rPr lang="en-US" baseline="30000" dirty="0" smtClean="0"/>
              <a:t>3</a:t>
            </a:r>
            <a:r>
              <a:rPr lang="en-US" dirty="0" smtClean="0"/>
              <a:t>). Thus one </a:t>
            </a:r>
            <a:r>
              <a:rPr lang="en-US" dirty="0" err="1" smtClean="0"/>
              <a:t>tonne</a:t>
            </a:r>
            <a:r>
              <a:rPr lang="en-US" dirty="0" smtClean="0"/>
              <a:t> of grain stacked two meters high occupies 1 m</a:t>
            </a:r>
            <a:r>
              <a:rPr lang="en-US" baseline="30000" dirty="0" smtClean="0"/>
              <a:t>2</a:t>
            </a:r>
            <a:r>
              <a:rPr lang="en-US" dirty="0" smtClean="0"/>
              <a:t> of floor space.</a:t>
            </a:r>
          </a:p>
          <a:p>
            <a:pPr>
              <a:buNone/>
            </a:pP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Supply Storage and Handling</a:t>
            </a:r>
            <a:endParaRPr lang="en-US" b="1" dirty="0"/>
          </a:p>
        </p:txBody>
      </p:sp>
      <p:sp>
        <p:nvSpPr>
          <p:cNvPr id="3" name="Content Placeholder 2"/>
          <p:cNvSpPr>
            <a:spLocks noGrp="1"/>
          </p:cNvSpPr>
          <p:nvPr>
            <p:ph sz="quarter" idx="1"/>
          </p:nvPr>
        </p:nvSpPr>
        <p:spPr/>
        <p:txBody>
          <a:bodyPr/>
          <a:lstStyle/>
          <a:p>
            <a:pPr>
              <a:buNone/>
            </a:pPr>
            <a:r>
              <a:rPr lang="en-US" b="1" dirty="0" smtClean="0"/>
              <a:t>Calculating storage space</a:t>
            </a:r>
            <a:endParaRPr lang="en-US" dirty="0" smtClean="0"/>
          </a:p>
          <a:p>
            <a:r>
              <a:rPr lang="en-US" b="1" dirty="0" smtClean="0"/>
              <a:t>Example: For 30 000 people using 400g of grain/person/day for 60 days: 30 000 x 400 x 60 = 720 000 000g = 720 </a:t>
            </a:r>
            <a:r>
              <a:rPr lang="en-US" b="1" dirty="0" err="1" smtClean="0"/>
              <a:t>tonnes</a:t>
            </a:r>
            <a:endParaRPr lang="en-US" dirty="0" smtClean="0"/>
          </a:p>
          <a:p>
            <a:pPr lvl="0"/>
            <a:r>
              <a:rPr lang="en-US" dirty="0" smtClean="0"/>
              <a:t>The volume of this grain is 1440 m</a:t>
            </a:r>
            <a:r>
              <a:rPr lang="en-US" baseline="30000" dirty="0" smtClean="0"/>
              <a:t>3</a:t>
            </a:r>
            <a:r>
              <a:rPr lang="en-US" dirty="0" smtClean="0"/>
              <a:t>. </a:t>
            </a:r>
          </a:p>
          <a:p>
            <a:pPr lvl="0"/>
            <a:r>
              <a:rPr lang="en-US" dirty="0" smtClean="0"/>
              <a:t>Stacked two meters high requires a surface area of 720m</a:t>
            </a:r>
            <a:r>
              <a:rPr lang="en-US" baseline="30000" dirty="0" smtClean="0"/>
              <a:t>2</a:t>
            </a:r>
            <a:r>
              <a:rPr lang="en-US" dirty="0" smtClean="0"/>
              <a:t> + 20% access and ventilation = 864m</a:t>
            </a:r>
            <a:r>
              <a:rPr lang="en-US" baseline="30000" dirty="0" smtClean="0"/>
              <a:t>2</a:t>
            </a:r>
            <a:r>
              <a:rPr lang="en-US" dirty="0" smtClean="0"/>
              <a:t>. </a:t>
            </a:r>
          </a:p>
          <a:p>
            <a:pPr lvl="0"/>
            <a:r>
              <a:rPr lang="en-US" dirty="0" smtClean="0"/>
              <a:t>A building 43 m x 20 m would provide 860 m</a:t>
            </a:r>
            <a:r>
              <a:rPr lang="en-US" baseline="30000" dirty="0" smtClean="0"/>
              <a:t>2</a:t>
            </a:r>
            <a:r>
              <a:rPr lang="en-US" dirty="0" smtClean="0"/>
              <a:t>. </a:t>
            </a:r>
          </a:p>
          <a:p>
            <a:pPr lvl="0"/>
            <a:r>
              <a:rPr lang="en-US" dirty="0" smtClean="0"/>
              <a:t>A building 50 m x 18 m would provide 900 m</a:t>
            </a:r>
            <a:r>
              <a:rPr lang="en-US" baseline="30000" dirty="0" smtClean="0"/>
              <a:t>2</a:t>
            </a:r>
            <a:r>
              <a:rPr lang="en-US" dirty="0" smtClean="0"/>
              <a:t>.</a:t>
            </a:r>
          </a:p>
          <a:p>
            <a:pPr>
              <a:buNone/>
            </a:pP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Supply Storage and Handling</a:t>
            </a:r>
            <a:endParaRPr lang="en-US" b="1" dirty="0"/>
          </a:p>
        </p:txBody>
      </p:sp>
      <p:sp>
        <p:nvSpPr>
          <p:cNvPr id="3" name="Content Placeholder 2"/>
          <p:cNvSpPr>
            <a:spLocks noGrp="1"/>
          </p:cNvSpPr>
          <p:nvPr>
            <p:ph sz="quarter" idx="4294967295"/>
          </p:nvPr>
        </p:nvSpPr>
        <p:spPr>
          <a:xfrm>
            <a:off x="609600" y="1600200"/>
            <a:ext cx="7467600" cy="4873625"/>
          </a:xfrm>
        </p:spPr>
        <p:txBody>
          <a:bodyPr/>
          <a:lstStyle/>
          <a:p>
            <a:pPr lvl="0">
              <a:buNone/>
            </a:pPr>
            <a:r>
              <a:rPr lang="en-US" dirty="0" smtClean="0">
                <a:latin typeface="Arial" pitchFamily="34" charset="0"/>
                <a:ea typeface="Times New Roman" pitchFamily="18" charset="0"/>
                <a:cs typeface="Arial" pitchFamily="34" charset="0"/>
              </a:rPr>
              <a:t>  Volume and stacking heights of common relief items</a:t>
            </a:r>
            <a:endParaRPr lang="en-US" sz="4800" dirty="0" smtClean="0">
              <a:latin typeface="Arial" pitchFamily="34" charset="0"/>
              <a:cs typeface="Arial" pitchFamily="34" charset="0"/>
            </a:endParaRPr>
          </a:p>
          <a:p>
            <a:pPr>
              <a:buNone/>
            </a:pPr>
            <a:endParaRPr lang="en-US" dirty="0" smtClean="0"/>
          </a:p>
          <a:p>
            <a:pPr>
              <a:buNone/>
            </a:pPr>
            <a:endParaRPr lang="en-US" dirty="0" smtClean="0"/>
          </a:p>
        </p:txBody>
      </p:sp>
      <p:graphicFrame>
        <p:nvGraphicFramePr>
          <p:cNvPr id="4" name="Table 3"/>
          <p:cNvGraphicFramePr>
            <a:graphicFrameLocks noGrp="1"/>
          </p:cNvGraphicFramePr>
          <p:nvPr/>
        </p:nvGraphicFramePr>
        <p:xfrm>
          <a:off x="761999" y="2209800"/>
          <a:ext cx="7162801" cy="4114802"/>
        </p:xfrm>
        <a:graphic>
          <a:graphicData uri="http://schemas.openxmlformats.org/drawingml/2006/table">
            <a:tbl>
              <a:tblPr/>
              <a:tblGrid>
                <a:gridCol w="3094329"/>
                <a:gridCol w="1411072"/>
                <a:gridCol w="1074421"/>
                <a:gridCol w="1582979"/>
              </a:tblGrid>
              <a:tr h="578644">
                <a:tc>
                  <a:txBody>
                    <a:bodyPr/>
                    <a:lstStyle/>
                    <a:p>
                      <a:pPr marL="0" marR="0" algn="just">
                        <a:spcBef>
                          <a:spcPts val="0"/>
                        </a:spcBef>
                        <a:spcAft>
                          <a:spcPts val="0"/>
                        </a:spcAft>
                      </a:pPr>
                      <a:r>
                        <a:rPr lang="en-US" sz="1400" b="1" dirty="0">
                          <a:latin typeface="Arial"/>
                          <a:ea typeface="Times New Roman"/>
                          <a:cs typeface="Arial"/>
                        </a:rPr>
                        <a:t>Commodity/item</a:t>
                      </a:r>
                      <a:endParaRPr lang="en-US" sz="1400" dirty="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b="1">
                          <a:latin typeface="Arial"/>
                          <a:ea typeface="Times New Roman"/>
                          <a:cs typeface="Arial"/>
                        </a:rPr>
                        <a:t>Normal package</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b="1">
                          <a:latin typeface="Arial"/>
                          <a:ea typeface="Times New Roman"/>
                          <a:cs typeface="Arial"/>
                        </a:rPr>
                        <a:t>Volume m³/MT</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b="1" dirty="0">
                          <a:latin typeface="Arial"/>
                          <a:ea typeface="Times New Roman"/>
                          <a:cs typeface="Arial"/>
                        </a:rPr>
                        <a:t>Stacking height 1</a:t>
                      </a:r>
                      <a:endParaRPr lang="en-US" sz="1400" dirty="0">
                        <a:latin typeface="Tahoma"/>
                        <a:ea typeface="Times New Roman"/>
                        <a:cs typeface="Arial"/>
                      </a:endParaRPr>
                    </a:p>
                  </a:txBody>
                  <a:tcPr marL="19050" marR="19050" marT="19050" marB="19050">
                    <a:lnL>
                      <a:noFill/>
                    </a:lnL>
                    <a:lnR>
                      <a:noFill/>
                    </a:lnR>
                    <a:lnT>
                      <a:noFill/>
                    </a:lnT>
                    <a:lnB>
                      <a:noFill/>
                    </a:lnB>
                  </a:tcPr>
                </a:tc>
              </a:tr>
              <a:tr h="321469">
                <a:tc gridSpan="4">
                  <a:txBody>
                    <a:bodyPr/>
                    <a:lstStyle/>
                    <a:p>
                      <a:pPr marL="0" marR="0" algn="just">
                        <a:spcBef>
                          <a:spcPts val="0"/>
                        </a:spcBef>
                        <a:spcAft>
                          <a:spcPts val="0"/>
                        </a:spcAft>
                      </a:pPr>
                      <a:r>
                        <a:rPr lang="en-US" sz="1200" b="1">
                          <a:latin typeface="Arial"/>
                          <a:ea typeface="Times New Roman"/>
                          <a:cs typeface="Arial"/>
                        </a:rPr>
                        <a:t>Food commodities</a:t>
                      </a:r>
                      <a:endParaRPr lang="en-US" sz="1200">
                        <a:latin typeface="Tahoma"/>
                        <a:ea typeface="Times New Roman"/>
                        <a:cs typeface="Arial"/>
                      </a:endParaRPr>
                    </a:p>
                  </a:txBody>
                  <a:tcPr marL="19050" marR="19050" marT="19050" marB="1905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321469">
                <a:tc>
                  <a:txBody>
                    <a:bodyPr/>
                    <a:lstStyle/>
                    <a:p>
                      <a:pPr marL="0" marR="0" algn="just">
                        <a:spcBef>
                          <a:spcPts val="0"/>
                        </a:spcBef>
                        <a:spcAft>
                          <a:spcPts val="0"/>
                        </a:spcAft>
                      </a:pPr>
                      <a:r>
                        <a:rPr lang="en-US" sz="1200">
                          <a:latin typeface="Arial"/>
                          <a:ea typeface="Times New Roman"/>
                          <a:cs typeface="Arial"/>
                        </a:rPr>
                        <a:t>Food grains, beans</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50 kg sacks</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1.5</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20-40 sacks [4 m]</a:t>
                      </a:r>
                      <a:endParaRPr lang="en-US" sz="1200">
                        <a:latin typeface="Tahoma"/>
                        <a:ea typeface="Times New Roman"/>
                        <a:cs typeface="Arial"/>
                      </a:endParaRPr>
                    </a:p>
                  </a:txBody>
                  <a:tcPr marL="19050" marR="19050" marT="19050" marB="19050">
                    <a:lnL>
                      <a:noFill/>
                    </a:lnL>
                    <a:lnR>
                      <a:noFill/>
                    </a:lnR>
                    <a:lnT>
                      <a:noFill/>
                    </a:lnT>
                    <a:lnB>
                      <a:noFill/>
                    </a:lnB>
                  </a:tcPr>
                </a:tc>
              </a:tr>
              <a:tr h="321469">
                <a:tc>
                  <a:txBody>
                    <a:bodyPr/>
                    <a:lstStyle/>
                    <a:p>
                      <a:pPr marL="0" marR="0" algn="just">
                        <a:spcBef>
                          <a:spcPts val="0"/>
                        </a:spcBef>
                        <a:spcAft>
                          <a:spcPts val="0"/>
                        </a:spcAft>
                      </a:pPr>
                      <a:r>
                        <a:rPr lang="en-US" sz="1200" dirty="0">
                          <a:latin typeface="Arial"/>
                          <a:ea typeface="Times New Roman"/>
                          <a:cs typeface="Arial"/>
                        </a:rPr>
                        <a:t>Flour, meal, blended foods</a:t>
                      </a:r>
                      <a:endParaRPr lang="en-US" sz="1200" dirty="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25 kg bags</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2</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dirty="0">
                          <a:latin typeface="Arial"/>
                          <a:ea typeface="Times New Roman"/>
                          <a:cs typeface="Arial"/>
                        </a:rPr>
                        <a:t>20-30 bags [3.5m] 2</a:t>
                      </a:r>
                      <a:endParaRPr lang="en-US" sz="1200" dirty="0">
                        <a:latin typeface="Tahoma"/>
                        <a:ea typeface="Times New Roman"/>
                        <a:cs typeface="Arial"/>
                      </a:endParaRPr>
                    </a:p>
                  </a:txBody>
                  <a:tcPr marL="19050" marR="19050" marT="19050" marB="19050">
                    <a:lnL>
                      <a:noFill/>
                    </a:lnL>
                    <a:lnR>
                      <a:noFill/>
                    </a:lnR>
                    <a:lnT>
                      <a:noFill/>
                    </a:lnT>
                    <a:lnB>
                      <a:noFill/>
                    </a:lnB>
                  </a:tcPr>
                </a:tc>
              </a:tr>
              <a:tr h="321469">
                <a:tc>
                  <a:txBody>
                    <a:bodyPr/>
                    <a:lstStyle/>
                    <a:p>
                      <a:pPr marL="0" marR="0" algn="just">
                        <a:spcBef>
                          <a:spcPts val="0"/>
                        </a:spcBef>
                        <a:spcAft>
                          <a:spcPts val="0"/>
                        </a:spcAft>
                      </a:pPr>
                      <a:r>
                        <a:rPr lang="en-US" sz="1200" dirty="0">
                          <a:latin typeface="Arial"/>
                          <a:ea typeface="Times New Roman"/>
                          <a:cs typeface="Arial"/>
                        </a:rPr>
                        <a:t>DSM in bags</a:t>
                      </a:r>
                      <a:endParaRPr lang="en-US" sz="1200" dirty="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25 kg bags</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2.4</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20-30 bags [2.5m]</a:t>
                      </a:r>
                      <a:endParaRPr lang="en-US" sz="1200">
                        <a:latin typeface="Tahoma"/>
                        <a:ea typeface="Times New Roman"/>
                        <a:cs typeface="Arial"/>
                      </a:endParaRPr>
                    </a:p>
                  </a:txBody>
                  <a:tcPr marL="19050" marR="19050" marT="19050" marB="19050">
                    <a:lnL>
                      <a:noFill/>
                    </a:lnL>
                    <a:lnR>
                      <a:noFill/>
                    </a:lnR>
                    <a:lnT>
                      <a:noFill/>
                    </a:lnT>
                    <a:lnB>
                      <a:noFill/>
                    </a:lnB>
                  </a:tcPr>
                </a:tc>
              </a:tr>
              <a:tr h="835819">
                <a:tc>
                  <a:txBody>
                    <a:bodyPr/>
                    <a:lstStyle/>
                    <a:p>
                      <a:pPr marL="0" marR="0" algn="just">
                        <a:spcBef>
                          <a:spcPts val="0"/>
                        </a:spcBef>
                        <a:spcAft>
                          <a:spcPts val="0"/>
                        </a:spcAft>
                      </a:pPr>
                      <a:r>
                        <a:rPr lang="en-US" sz="1200">
                          <a:latin typeface="Arial"/>
                          <a:ea typeface="Times New Roman"/>
                          <a:cs typeface="Arial"/>
                        </a:rPr>
                        <a:t>DSM in tins </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20 kg/carton</a:t>
                      </a:r>
                      <a:endParaRPr lang="en-US" sz="1200">
                        <a:latin typeface="Tahoma"/>
                        <a:ea typeface="Times New Roman"/>
                        <a:cs typeface="Arial"/>
                      </a:endParaRPr>
                    </a:p>
                    <a:p>
                      <a:pPr marL="0" marR="0" algn="just">
                        <a:spcBef>
                          <a:spcPts val="0"/>
                        </a:spcBef>
                        <a:spcAft>
                          <a:spcPts val="0"/>
                        </a:spcAft>
                      </a:pPr>
                      <a:r>
                        <a:rPr lang="en-US" sz="1200">
                          <a:latin typeface="Arial"/>
                          <a:ea typeface="Times New Roman"/>
                          <a:cs typeface="Arial"/>
                        </a:rPr>
                        <a:t>(4 tins each)</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4</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dirty="0">
                          <a:latin typeface="Arial"/>
                          <a:ea typeface="Times New Roman"/>
                          <a:cs typeface="Arial"/>
                        </a:rPr>
                        <a:t>8 cartons if stacked individually; 20 if </a:t>
                      </a:r>
                      <a:r>
                        <a:rPr lang="en-US" sz="1200" dirty="0" err="1">
                          <a:latin typeface="Arial"/>
                          <a:ea typeface="Times New Roman"/>
                          <a:cs typeface="Arial"/>
                        </a:rPr>
                        <a:t>palletised</a:t>
                      </a:r>
                      <a:endParaRPr lang="en-US" sz="1200" dirty="0">
                        <a:latin typeface="Tahoma"/>
                        <a:ea typeface="Times New Roman"/>
                        <a:cs typeface="Arial"/>
                      </a:endParaRPr>
                    </a:p>
                  </a:txBody>
                  <a:tcPr marL="19050" marR="19050" marT="19050" marB="19050">
                    <a:lnL>
                      <a:noFill/>
                    </a:lnL>
                    <a:lnR>
                      <a:noFill/>
                    </a:lnR>
                    <a:lnT>
                      <a:noFill/>
                    </a:lnT>
                    <a:lnB>
                      <a:noFill/>
                    </a:lnB>
                  </a:tcPr>
                </a:tc>
              </a:tr>
              <a:tr h="578644">
                <a:tc>
                  <a:txBody>
                    <a:bodyPr/>
                    <a:lstStyle/>
                    <a:p>
                      <a:pPr marL="0" marR="0" algn="just">
                        <a:spcBef>
                          <a:spcPts val="0"/>
                        </a:spcBef>
                        <a:spcAft>
                          <a:spcPts val="0"/>
                        </a:spcAft>
                      </a:pPr>
                      <a:r>
                        <a:rPr lang="en-US" sz="1200">
                          <a:latin typeface="Arial"/>
                          <a:ea typeface="Times New Roman"/>
                          <a:cs typeface="Arial"/>
                        </a:rPr>
                        <a:t>Edible oil in cans</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dirty="0">
                          <a:latin typeface="Arial"/>
                          <a:ea typeface="Times New Roman"/>
                          <a:cs typeface="Arial"/>
                        </a:rPr>
                        <a:t>25 kg/carton</a:t>
                      </a:r>
                      <a:endParaRPr lang="en-US" sz="1200" dirty="0">
                        <a:latin typeface="Tahoma"/>
                        <a:ea typeface="Times New Roman"/>
                        <a:cs typeface="Arial"/>
                      </a:endParaRPr>
                    </a:p>
                    <a:p>
                      <a:pPr marL="0" marR="0" algn="just">
                        <a:spcBef>
                          <a:spcPts val="0"/>
                        </a:spcBef>
                        <a:spcAft>
                          <a:spcPts val="0"/>
                        </a:spcAft>
                      </a:pPr>
                      <a:r>
                        <a:rPr lang="en-US" sz="1200" dirty="0">
                          <a:latin typeface="Arial"/>
                          <a:ea typeface="Times New Roman"/>
                          <a:cs typeface="Arial"/>
                        </a:rPr>
                        <a:t>(6 cans each)</a:t>
                      </a:r>
                      <a:endParaRPr lang="en-US" sz="1200" dirty="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2</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dirty="0">
                          <a:latin typeface="Arial"/>
                          <a:ea typeface="Times New Roman"/>
                          <a:cs typeface="Arial"/>
                        </a:rPr>
                        <a:t>as above for DSM</a:t>
                      </a:r>
                      <a:endParaRPr lang="en-US" sz="1200" dirty="0">
                        <a:latin typeface="Tahoma"/>
                        <a:ea typeface="Times New Roman"/>
                        <a:cs typeface="Arial"/>
                      </a:endParaRPr>
                    </a:p>
                  </a:txBody>
                  <a:tcPr marL="19050" marR="19050" marT="19050" marB="19050">
                    <a:lnL>
                      <a:noFill/>
                    </a:lnL>
                    <a:lnR>
                      <a:noFill/>
                    </a:lnR>
                    <a:lnT>
                      <a:noFill/>
                    </a:lnT>
                    <a:lnB>
                      <a:noFill/>
                    </a:lnB>
                  </a:tcPr>
                </a:tc>
              </a:tr>
              <a:tr h="835819">
                <a:tc>
                  <a:txBody>
                    <a:bodyPr/>
                    <a:lstStyle/>
                    <a:p>
                      <a:pPr marL="0" marR="0" algn="just">
                        <a:spcBef>
                          <a:spcPts val="0"/>
                        </a:spcBef>
                        <a:spcAft>
                          <a:spcPts val="0"/>
                        </a:spcAft>
                      </a:pPr>
                      <a:r>
                        <a:rPr lang="en-US" sz="1200">
                          <a:latin typeface="Arial"/>
                          <a:ea typeface="Times New Roman"/>
                          <a:cs typeface="Arial"/>
                        </a:rPr>
                        <a:t>Oil in drums</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a:latin typeface="Arial"/>
                          <a:ea typeface="Times New Roman"/>
                          <a:cs typeface="Arial"/>
                        </a:rPr>
                        <a:t>200-litre drums</a:t>
                      </a:r>
                      <a:endParaRPr lang="en-US" sz="12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dirty="0">
                          <a:latin typeface="Arial"/>
                          <a:ea typeface="Times New Roman"/>
                          <a:cs typeface="Arial"/>
                        </a:rPr>
                        <a:t>1.4</a:t>
                      </a:r>
                      <a:endParaRPr lang="en-US" sz="1200" dirty="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200" dirty="0">
                          <a:latin typeface="Arial"/>
                          <a:ea typeface="Times New Roman"/>
                          <a:cs typeface="Arial"/>
                        </a:rPr>
                        <a:t>2 drums upright (with wood between rims)</a:t>
                      </a:r>
                      <a:endParaRPr lang="en-US" sz="1200" dirty="0">
                        <a:latin typeface="Tahoma"/>
                        <a:ea typeface="Times New Roman"/>
                        <a:cs typeface="Arial"/>
                      </a:endParaRPr>
                    </a:p>
                    <a:p>
                      <a:pPr marL="0" marR="0" algn="just">
                        <a:spcBef>
                          <a:spcPts val="0"/>
                        </a:spcBef>
                        <a:spcAft>
                          <a:spcPts val="0"/>
                        </a:spcAft>
                      </a:pPr>
                      <a:r>
                        <a:rPr lang="en-US" sz="1200" dirty="0">
                          <a:latin typeface="Arial"/>
                          <a:ea typeface="Times New Roman"/>
                          <a:cs typeface="Arial"/>
                        </a:rPr>
                        <a:t>3 drums on their sides</a:t>
                      </a:r>
                      <a:endParaRPr lang="en-US" sz="1200" dirty="0">
                        <a:latin typeface="Tahoma"/>
                        <a:ea typeface="Times New Roman"/>
                        <a:cs typeface="Arial"/>
                      </a:endParaRPr>
                    </a:p>
                  </a:txBody>
                  <a:tcPr marL="19050" marR="19050" marT="19050" marB="19050">
                    <a:lnL>
                      <a:noFill/>
                    </a:lnL>
                    <a:lnR>
                      <a:noFill/>
                    </a:lnR>
                    <a:lnT>
                      <a:noFill/>
                    </a:lnT>
                    <a:lnB>
                      <a:noFill/>
                    </a:lnB>
                  </a:tcPr>
                </a:tc>
              </a:tr>
            </a:tbl>
          </a:graphicData>
        </a:graphic>
      </p:graphicFrame>
      <p:sp>
        <p:nvSpPr>
          <p:cNvPr id="90113" name="Rectangle 1"/>
          <p:cNvSpPr>
            <a:spLocks noChangeArrowheads="1"/>
          </p:cNvSpPr>
          <p:nvPr/>
        </p:nvSpPr>
        <p:spPr bwMode="auto">
          <a:xfrm>
            <a:off x="4479634"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Supply Storage and Handling</a:t>
            </a:r>
            <a:endParaRPr lang="en-US" b="1" dirty="0"/>
          </a:p>
        </p:txBody>
      </p:sp>
      <p:sp>
        <p:nvSpPr>
          <p:cNvPr id="3" name="Content Placeholder 2"/>
          <p:cNvSpPr>
            <a:spLocks noGrp="1"/>
          </p:cNvSpPr>
          <p:nvPr>
            <p:ph sz="quarter" idx="4294967295"/>
          </p:nvPr>
        </p:nvSpPr>
        <p:spPr>
          <a:xfrm>
            <a:off x="609600" y="1600200"/>
            <a:ext cx="7467600" cy="4873625"/>
          </a:xfrm>
        </p:spPr>
        <p:txBody>
          <a:bodyPr/>
          <a:lstStyle/>
          <a:p>
            <a:pPr lvl="0">
              <a:buNone/>
            </a:pPr>
            <a:r>
              <a:rPr lang="en-US" dirty="0" smtClean="0">
                <a:latin typeface="Arial" pitchFamily="34" charset="0"/>
                <a:ea typeface="Times New Roman" pitchFamily="18" charset="0"/>
                <a:cs typeface="Arial" pitchFamily="34" charset="0"/>
              </a:rPr>
              <a:t>  Volume and stacking heights of common relief items</a:t>
            </a:r>
            <a:endParaRPr lang="en-US" sz="4800" dirty="0" smtClean="0">
              <a:latin typeface="Arial" pitchFamily="34" charset="0"/>
              <a:cs typeface="Arial" pitchFamily="34" charset="0"/>
            </a:endParaRPr>
          </a:p>
          <a:p>
            <a:pPr>
              <a:buNone/>
            </a:pPr>
            <a:endParaRPr lang="en-US" dirty="0" smtClean="0"/>
          </a:p>
          <a:p>
            <a:pPr>
              <a:buNone/>
            </a:pPr>
            <a:endParaRPr lang="en-US" dirty="0" smtClean="0"/>
          </a:p>
        </p:txBody>
      </p:sp>
      <p:sp>
        <p:nvSpPr>
          <p:cNvPr id="90113" name="Rectangle 1"/>
          <p:cNvSpPr>
            <a:spLocks noChangeArrowheads="1"/>
          </p:cNvSpPr>
          <p:nvPr/>
        </p:nvSpPr>
        <p:spPr bwMode="auto">
          <a:xfrm>
            <a:off x="4479634"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 5"/>
          <p:cNvGraphicFramePr>
            <a:graphicFrameLocks noGrp="1"/>
          </p:cNvGraphicFramePr>
          <p:nvPr/>
        </p:nvGraphicFramePr>
        <p:xfrm>
          <a:off x="761999" y="2152650"/>
          <a:ext cx="7162801" cy="3943350"/>
        </p:xfrm>
        <a:graphic>
          <a:graphicData uri="http://schemas.openxmlformats.org/drawingml/2006/table">
            <a:tbl>
              <a:tblPr/>
              <a:tblGrid>
                <a:gridCol w="3094329"/>
                <a:gridCol w="1411072"/>
                <a:gridCol w="1074421"/>
                <a:gridCol w="1582979"/>
              </a:tblGrid>
              <a:tr h="312964">
                <a:tc gridSpan="4">
                  <a:txBody>
                    <a:bodyPr/>
                    <a:lstStyle/>
                    <a:p>
                      <a:pPr marL="0" marR="0" algn="just">
                        <a:spcBef>
                          <a:spcPts val="0"/>
                        </a:spcBef>
                        <a:spcAft>
                          <a:spcPts val="0"/>
                        </a:spcAft>
                      </a:pPr>
                      <a:r>
                        <a:rPr lang="en-US" sz="1400" b="1" dirty="0">
                          <a:latin typeface="Arial"/>
                          <a:ea typeface="Times New Roman"/>
                          <a:cs typeface="Arial"/>
                        </a:rPr>
                        <a:t>Non-food items</a:t>
                      </a:r>
                      <a:endParaRPr lang="en-US" sz="1400" dirty="0">
                        <a:latin typeface="Tahoma"/>
                        <a:ea typeface="Times New Roman"/>
                        <a:cs typeface="Arial"/>
                      </a:endParaRPr>
                    </a:p>
                  </a:txBody>
                  <a:tcPr marL="19050" marR="19050" marT="19050" marB="1905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312964">
                <a:tc>
                  <a:txBody>
                    <a:bodyPr/>
                    <a:lstStyle/>
                    <a:p>
                      <a:pPr marL="0" marR="0" algn="just">
                        <a:spcBef>
                          <a:spcPts val="0"/>
                        </a:spcBef>
                        <a:spcAft>
                          <a:spcPts val="0"/>
                        </a:spcAft>
                      </a:pPr>
                      <a:r>
                        <a:rPr lang="en-US" sz="1400">
                          <a:latin typeface="Arial"/>
                          <a:ea typeface="Times New Roman"/>
                          <a:cs typeface="Arial"/>
                        </a:rPr>
                        <a:t>Kitchen utensils</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35-40 kg cartons</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5</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dirty="0">
                          <a:latin typeface="Arial"/>
                          <a:ea typeface="Times New Roman"/>
                          <a:cs typeface="Arial"/>
                        </a:rPr>
                        <a:t>3-4 m</a:t>
                      </a:r>
                      <a:endParaRPr lang="en-US" sz="1400" dirty="0">
                        <a:latin typeface="Tahoma"/>
                        <a:ea typeface="Times New Roman"/>
                        <a:cs typeface="Arial"/>
                      </a:endParaRPr>
                    </a:p>
                  </a:txBody>
                  <a:tcPr marL="19050" marR="19050" marT="19050" marB="19050">
                    <a:lnL>
                      <a:noFill/>
                    </a:lnL>
                    <a:lnR>
                      <a:noFill/>
                    </a:lnR>
                    <a:lnT>
                      <a:noFill/>
                    </a:lnT>
                    <a:lnB>
                      <a:noFill/>
                    </a:lnB>
                  </a:tcPr>
                </a:tc>
              </a:tr>
              <a:tr h="312964">
                <a:tc>
                  <a:txBody>
                    <a:bodyPr/>
                    <a:lstStyle/>
                    <a:p>
                      <a:pPr marL="0" marR="0" algn="just">
                        <a:spcBef>
                          <a:spcPts val="0"/>
                        </a:spcBef>
                        <a:spcAft>
                          <a:spcPts val="0"/>
                        </a:spcAft>
                      </a:pPr>
                      <a:r>
                        <a:rPr lang="en-US" sz="1400">
                          <a:latin typeface="Arial"/>
                          <a:ea typeface="Times New Roman"/>
                          <a:cs typeface="Arial"/>
                        </a:rPr>
                        <a:t>Health clinic equipment</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35-50 kg cartons</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4.5</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dirty="0">
                          <a:latin typeface="Arial"/>
                          <a:ea typeface="Times New Roman"/>
                          <a:cs typeface="Arial"/>
                        </a:rPr>
                        <a:t>3-4 m</a:t>
                      </a:r>
                      <a:endParaRPr lang="en-US" sz="1400" dirty="0">
                        <a:latin typeface="Tahoma"/>
                        <a:ea typeface="Times New Roman"/>
                        <a:cs typeface="Arial"/>
                      </a:endParaRPr>
                    </a:p>
                  </a:txBody>
                  <a:tcPr marL="19050" marR="19050" marT="19050" marB="19050">
                    <a:lnL>
                      <a:noFill/>
                    </a:lnL>
                    <a:lnR>
                      <a:noFill/>
                    </a:lnR>
                    <a:lnT>
                      <a:noFill/>
                    </a:lnT>
                    <a:lnB>
                      <a:noFill/>
                    </a:lnB>
                  </a:tcPr>
                </a:tc>
              </a:tr>
              <a:tr h="312964">
                <a:tc>
                  <a:txBody>
                    <a:bodyPr/>
                    <a:lstStyle/>
                    <a:p>
                      <a:pPr marL="0" marR="0" algn="just">
                        <a:spcBef>
                          <a:spcPts val="0"/>
                        </a:spcBef>
                        <a:spcAft>
                          <a:spcPts val="0"/>
                        </a:spcAft>
                      </a:pPr>
                      <a:r>
                        <a:rPr lang="en-US" sz="1400">
                          <a:latin typeface="Arial"/>
                          <a:ea typeface="Times New Roman"/>
                          <a:cs typeface="Arial"/>
                        </a:rPr>
                        <a:t>Mixed drugs</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&lt;45 kg cartons</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3.5</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3-4 m</a:t>
                      </a:r>
                      <a:endParaRPr lang="en-US" sz="1400">
                        <a:latin typeface="Tahoma"/>
                        <a:ea typeface="Times New Roman"/>
                        <a:cs typeface="Arial"/>
                      </a:endParaRPr>
                    </a:p>
                  </a:txBody>
                  <a:tcPr marL="19050" marR="19050" marT="19050" marB="19050">
                    <a:lnL>
                      <a:noFill/>
                    </a:lnL>
                    <a:lnR>
                      <a:noFill/>
                    </a:lnR>
                    <a:lnT>
                      <a:noFill/>
                    </a:lnT>
                    <a:lnB>
                      <a:noFill/>
                    </a:lnB>
                  </a:tcPr>
                </a:tc>
              </a:tr>
              <a:tr h="563336">
                <a:tc>
                  <a:txBody>
                    <a:bodyPr/>
                    <a:lstStyle/>
                    <a:p>
                      <a:pPr marL="0" marR="0" algn="just">
                        <a:spcBef>
                          <a:spcPts val="0"/>
                        </a:spcBef>
                        <a:spcAft>
                          <a:spcPts val="0"/>
                        </a:spcAft>
                      </a:pPr>
                      <a:r>
                        <a:rPr lang="en-US" sz="1400" dirty="0">
                          <a:latin typeface="Arial"/>
                          <a:ea typeface="Times New Roman"/>
                          <a:cs typeface="Arial"/>
                        </a:rPr>
                        <a:t>Family tents</a:t>
                      </a:r>
                      <a:endParaRPr lang="en-US" sz="1400" dirty="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35-60 kg each</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4.5</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dirty="0">
                          <a:latin typeface="Arial"/>
                          <a:ea typeface="Times New Roman"/>
                          <a:cs typeface="Arial"/>
                        </a:rPr>
                        <a:t>Depends on means of lifting/stacking</a:t>
                      </a:r>
                      <a:endParaRPr lang="en-US" sz="1400" dirty="0">
                        <a:latin typeface="Tahoma"/>
                        <a:ea typeface="Times New Roman"/>
                        <a:cs typeface="Arial"/>
                      </a:endParaRPr>
                    </a:p>
                  </a:txBody>
                  <a:tcPr marL="19050" marR="19050" marT="19050" marB="19050">
                    <a:lnL>
                      <a:noFill/>
                    </a:lnL>
                    <a:lnR>
                      <a:noFill/>
                    </a:lnR>
                    <a:lnT>
                      <a:noFill/>
                    </a:lnT>
                    <a:lnB>
                      <a:noFill/>
                    </a:lnB>
                  </a:tcPr>
                </a:tc>
              </a:tr>
              <a:tr h="563336">
                <a:tc>
                  <a:txBody>
                    <a:bodyPr/>
                    <a:lstStyle/>
                    <a:p>
                      <a:pPr marL="0" marR="0" algn="just">
                        <a:spcBef>
                          <a:spcPts val="0"/>
                        </a:spcBef>
                        <a:spcAft>
                          <a:spcPts val="0"/>
                        </a:spcAft>
                      </a:pPr>
                      <a:r>
                        <a:rPr lang="en-US" sz="1400">
                          <a:latin typeface="Arial"/>
                          <a:ea typeface="Times New Roman"/>
                          <a:cs typeface="Arial"/>
                        </a:rPr>
                        <a:t>Blankets (compressed)</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bales of 70:</a:t>
                      </a:r>
                      <a:endParaRPr lang="en-US" sz="1400">
                        <a:latin typeface="Tahoma"/>
                        <a:ea typeface="Times New Roman"/>
                        <a:cs typeface="Arial"/>
                      </a:endParaRPr>
                    </a:p>
                    <a:p>
                      <a:pPr marL="0" marR="0" algn="just">
                        <a:spcBef>
                          <a:spcPts val="0"/>
                        </a:spcBef>
                        <a:spcAft>
                          <a:spcPts val="0"/>
                        </a:spcAft>
                      </a:pPr>
                      <a:r>
                        <a:rPr lang="en-US" sz="1400">
                          <a:latin typeface="Arial"/>
                          <a:ea typeface="Times New Roman"/>
                          <a:cs typeface="Arial"/>
                        </a:rPr>
                        <a:t>85 kg each</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4.5</a:t>
                      </a:r>
                      <a:endParaRPr lang="en-US" sz="1400">
                        <a:latin typeface="Tahoma"/>
                        <a:ea typeface="Times New Roman"/>
                        <a:cs typeface="Arial"/>
                      </a:endParaRPr>
                    </a:p>
                  </a:txBody>
                  <a:tcPr marL="19050" marR="19050" marT="19050" marB="19050">
                    <a:lnL>
                      <a:noFill/>
                    </a:lnL>
                    <a:lnR>
                      <a:noFill/>
                    </a:lnR>
                    <a:lnT>
                      <a:noFill/>
                    </a:lnT>
                    <a:lnB>
                      <a:noFill/>
                    </a:lnB>
                  </a:tcPr>
                </a:tc>
                <a:tc>
                  <a:txBody>
                    <a:bodyPr/>
                    <a:lstStyle/>
                    <a:p>
                      <a:pPr marL="0" marR="0" algn="just">
                        <a:spcBef>
                          <a:spcPts val="0"/>
                        </a:spcBef>
                        <a:spcAft>
                          <a:spcPts val="0"/>
                        </a:spcAft>
                      </a:pPr>
                      <a:r>
                        <a:rPr lang="en-US" sz="1400">
                          <a:latin typeface="Arial"/>
                          <a:ea typeface="Times New Roman"/>
                          <a:cs typeface="Arial"/>
                        </a:rPr>
                        <a:t>Depends on means of lifting/stacking</a:t>
                      </a:r>
                      <a:endParaRPr lang="en-US" sz="1400">
                        <a:latin typeface="Tahoma"/>
                        <a:ea typeface="Times New Roman"/>
                        <a:cs typeface="Arial"/>
                      </a:endParaRPr>
                    </a:p>
                  </a:txBody>
                  <a:tcPr marL="19050" marR="19050" marT="19050" marB="19050">
                    <a:lnL>
                      <a:noFill/>
                    </a:lnL>
                    <a:lnR>
                      <a:noFill/>
                    </a:lnR>
                    <a:lnT>
                      <a:noFill/>
                    </a:lnT>
                    <a:lnB>
                      <a:noFill/>
                    </a:lnB>
                  </a:tcPr>
                </a:tc>
              </a:tr>
              <a:tr h="1564822">
                <a:tc gridSpan="4">
                  <a:txBody>
                    <a:bodyPr/>
                    <a:lstStyle/>
                    <a:p>
                      <a:pPr marL="0" marR="0" algn="just">
                        <a:spcBef>
                          <a:spcPts val="0"/>
                        </a:spcBef>
                        <a:spcAft>
                          <a:spcPts val="0"/>
                        </a:spcAft>
                      </a:pPr>
                      <a:r>
                        <a:rPr lang="en-US" sz="1400" dirty="0">
                          <a:latin typeface="Arial"/>
                          <a:ea typeface="Times New Roman"/>
                          <a:cs typeface="Arial"/>
                        </a:rPr>
                        <a:t>*depend on commodity/packaging</a:t>
                      </a:r>
                      <a:endParaRPr lang="en-US" sz="1400" dirty="0">
                        <a:latin typeface="Tahoma"/>
                        <a:ea typeface="Times New Roman"/>
                        <a:cs typeface="Arial"/>
                      </a:endParaRPr>
                    </a:p>
                    <a:p>
                      <a:pPr marL="0" marR="0" algn="just">
                        <a:spcBef>
                          <a:spcPts val="0"/>
                        </a:spcBef>
                        <a:spcAft>
                          <a:spcPts val="0"/>
                        </a:spcAft>
                      </a:pPr>
                      <a:r>
                        <a:rPr lang="en-US" sz="1400" dirty="0">
                          <a:latin typeface="Arial"/>
                          <a:ea typeface="Times New Roman"/>
                          <a:cs typeface="Arial"/>
                        </a:rPr>
                        <a:t>1 Maximum stacking height depend crucially on the packaging materials (including outer packages/cartons), the climatic conditions, the equipment used for stacking and the skill of the workers. The figures shown are only rough guidelines. Check any specific recommendations given by the suppliers (and perhaps printed on cartons).</a:t>
                      </a:r>
                      <a:endParaRPr lang="en-US" sz="1400" dirty="0">
                        <a:latin typeface="Tahoma"/>
                        <a:ea typeface="Times New Roman"/>
                        <a:cs typeface="Arial"/>
                      </a:endParaRPr>
                    </a:p>
                    <a:p>
                      <a:pPr marL="0" marR="0" algn="just">
                        <a:spcBef>
                          <a:spcPts val="0"/>
                        </a:spcBef>
                        <a:spcAft>
                          <a:spcPts val="0"/>
                        </a:spcAft>
                      </a:pPr>
                      <a:r>
                        <a:rPr lang="en-US" sz="1400" dirty="0">
                          <a:latin typeface="Arial"/>
                          <a:ea typeface="Times New Roman"/>
                          <a:cs typeface="Arial"/>
                        </a:rPr>
                        <a:t>2 Polypropylene bags supplied by local millers may be irregular in size or shape, reducing the maximum safe stacking height.</a:t>
                      </a:r>
                      <a:endParaRPr lang="en-US" sz="1400" dirty="0">
                        <a:latin typeface="Tahoma"/>
                        <a:ea typeface="Times New Roman"/>
                        <a:cs typeface="Arial"/>
                      </a:endParaRPr>
                    </a:p>
                  </a:txBody>
                  <a:tcPr marL="19050" marR="19050" marT="19050" marB="1905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785938" y="214313"/>
            <a:ext cx="6172200" cy="747712"/>
          </a:xfrm>
        </p:spPr>
        <p:txBody>
          <a:bodyPr wrap="square" lIns="91440" tIns="45720" rIns="91440" bIns="45720" numCol="1" anchorCtr="0" compatLnSpc="1">
            <a:prstTxWarp prst="textNoShape">
              <a:avLst/>
            </a:prstTxWarp>
            <a:normAutofit fontScale="90000"/>
          </a:bodyPr>
          <a:lstStyle/>
          <a:p>
            <a:pPr algn="ctr" eaLnBrk="1" hangingPunct="1">
              <a:defRPr/>
            </a:pPr>
            <a:r>
              <a:rPr lang="en-GB" sz="3600" cap="none" dirty="0" smtClean="0">
                <a:solidFill>
                  <a:srgbClr val="FFFF00"/>
                </a:solidFill>
              </a:rPr>
              <a:t/>
            </a:r>
            <a:br>
              <a:rPr lang="en-GB" sz="3600" cap="none" dirty="0" smtClean="0">
                <a:solidFill>
                  <a:srgbClr val="FFFF00"/>
                </a:solidFill>
              </a:rPr>
            </a:br>
            <a:r>
              <a:rPr lang="en-GB" sz="3600" cap="none" dirty="0" smtClean="0">
                <a:solidFill>
                  <a:srgbClr val="FFFF00"/>
                </a:solidFill>
              </a:rPr>
              <a:t/>
            </a:r>
            <a:br>
              <a:rPr lang="en-GB" sz="3600" cap="none" dirty="0" smtClean="0">
                <a:solidFill>
                  <a:srgbClr val="FFFF00"/>
                </a:solidFill>
              </a:rPr>
            </a:br>
            <a:r>
              <a:rPr lang="en-GB" sz="3600" cap="none" dirty="0" smtClean="0">
                <a:solidFill>
                  <a:srgbClr val="FFFF00"/>
                </a:solidFill>
              </a:rPr>
              <a:t/>
            </a:r>
            <a:br>
              <a:rPr lang="en-GB" sz="3600" cap="none" dirty="0" smtClean="0">
                <a:solidFill>
                  <a:srgbClr val="FFFF00"/>
                </a:solidFill>
              </a:rPr>
            </a:br>
            <a:r>
              <a:rPr lang="en-GB" sz="3600" cap="none" dirty="0" smtClean="0">
                <a:solidFill>
                  <a:srgbClr val="FFFF00"/>
                </a:solidFill>
              </a:rPr>
              <a:t/>
            </a:r>
            <a:br>
              <a:rPr lang="en-GB" sz="3600" cap="none" dirty="0" smtClean="0">
                <a:solidFill>
                  <a:srgbClr val="FFFF00"/>
                </a:solidFill>
              </a:rPr>
            </a:br>
            <a:r>
              <a:rPr lang="en-GB" sz="3600" cap="none" dirty="0" smtClean="0"/>
              <a:t>ACKNOWLEDGMENT</a:t>
            </a:r>
            <a:endParaRPr lang="en-GB" sz="2800" cap="none" dirty="0" smtClean="0"/>
          </a:p>
        </p:txBody>
      </p:sp>
      <p:graphicFrame>
        <p:nvGraphicFramePr>
          <p:cNvPr id="2050" name="Object 2"/>
          <p:cNvGraphicFramePr>
            <a:graphicFrameLocks noChangeAspect="1"/>
          </p:cNvGraphicFramePr>
          <p:nvPr/>
        </p:nvGraphicFramePr>
        <p:xfrm>
          <a:off x="285750" y="928688"/>
          <a:ext cx="1447800" cy="1190625"/>
        </p:xfrm>
        <a:graphic>
          <a:graphicData uri="http://schemas.openxmlformats.org/presentationml/2006/ole">
            <p:oleObj spid="_x0000_s32770" name="Picture" r:id="rId4" imgW="975240" imgH="914400" progId="Word.Picture.8">
              <p:embed/>
            </p:oleObj>
          </a:graphicData>
        </a:graphic>
      </p:graphicFrame>
      <p:sp>
        <p:nvSpPr>
          <p:cNvPr id="5" name="Rectangle 3"/>
          <p:cNvSpPr txBox="1">
            <a:spLocks noChangeArrowheads="1"/>
          </p:cNvSpPr>
          <p:nvPr/>
        </p:nvSpPr>
        <p:spPr>
          <a:xfrm>
            <a:off x="285750" y="2143125"/>
            <a:ext cx="1571625" cy="642938"/>
          </a:xfrm>
          <a:prstGeom prst="rect">
            <a:avLst/>
          </a:prstGeom>
        </p:spPr>
        <p:txBody>
          <a:bodyPr>
            <a:normAutofit fontScale="85000" lnSpcReduction="20000"/>
          </a:bodyPr>
          <a:lstStyle/>
          <a:p>
            <a:pPr fontAlgn="base">
              <a:lnSpc>
                <a:spcPct val="90000"/>
              </a:lnSpc>
              <a:spcBef>
                <a:spcPct val="0"/>
              </a:spcBef>
              <a:spcAft>
                <a:spcPct val="0"/>
              </a:spcAft>
              <a:buClr>
                <a:srgbClr val="FE8637"/>
              </a:buClr>
              <a:buSzPct val="70000"/>
              <a:buFont typeface="Wingdings" pitchFamily="2" charset="2"/>
              <a:buNone/>
              <a:defRPr/>
            </a:pPr>
            <a:endParaRPr lang="en-GB" sz="1400" b="1" dirty="0">
              <a:solidFill>
                <a:prstClr val="black"/>
              </a:solidFill>
              <a:cs typeface="Arial" pitchFamily="34" charset="0"/>
            </a:endParaRPr>
          </a:p>
          <a:p>
            <a:pPr algn="ctr" fontAlgn="base">
              <a:lnSpc>
                <a:spcPct val="90000"/>
              </a:lnSpc>
              <a:spcBef>
                <a:spcPct val="0"/>
              </a:spcBef>
              <a:spcAft>
                <a:spcPct val="0"/>
              </a:spcAft>
              <a:buClr>
                <a:srgbClr val="FE8637"/>
              </a:buClr>
              <a:buSzPct val="70000"/>
              <a:buFont typeface="Wingdings" pitchFamily="2" charset="2"/>
              <a:buNone/>
              <a:defRPr/>
            </a:pPr>
            <a:r>
              <a:rPr lang="en-GB" sz="1400" b="1" dirty="0">
                <a:solidFill>
                  <a:prstClr val="black"/>
                </a:solidFill>
                <a:cs typeface="Arial" pitchFamily="34" charset="0"/>
              </a:rPr>
              <a:t>MINISTRY OF PUBLIC  HEALTH</a:t>
            </a:r>
          </a:p>
        </p:txBody>
      </p:sp>
      <p:graphicFrame>
        <p:nvGraphicFramePr>
          <p:cNvPr id="2051" name="Object 3"/>
          <p:cNvGraphicFramePr>
            <a:graphicFrameLocks noChangeAspect="1"/>
          </p:cNvGraphicFramePr>
          <p:nvPr/>
        </p:nvGraphicFramePr>
        <p:xfrm>
          <a:off x="7072313" y="928688"/>
          <a:ext cx="1447800" cy="1190625"/>
        </p:xfrm>
        <a:graphic>
          <a:graphicData uri="http://schemas.openxmlformats.org/presentationml/2006/ole">
            <p:oleObj spid="_x0000_s32771" name="Picture" r:id="rId5" imgW="975240" imgH="914400" progId="Word.Picture.8">
              <p:embed/>
            </p:oleObj>
          </a:graphicData>
        </a:graphic>
      </p:graphicFrame>
      <p:sp>
        <p:nvSpPr>
          <p:cNvPr id="7" name="Rectangle 3"/>
          <p:cNvSpPr txBox="1">
            <a:spLocks noChangeArrowheads="1"/>
          </p:cNvSpPr>
          <p:nvPr/>
        </p:nvSpPr>
        <p:spPr>
          <a:xfrm>
            <a:off x="7072313" y="2143125"/>
            <a:ext cx="1571625" cy="642938"/>
          </a:xfrm>
          <a:prstGeom prst="rect">
            <a:avLst/>
          </a:prstGeom>
        </p:spPr>
        <p:txBody>
          <a:bodyPr>
            <a:normAutofit fontScale="85000" lnSpcReduction="20000"/>
          </a:bodyPr>
          <a:lstStyle/>
          <a:p>
            <a:pPr fontAlgn="base">
              <a:lnSpc>
                <a:spcPct val="90000"/>
              </a:lnSpc>
              <a:spcBef>
                <a:spcPct val="0"/>
              </a:spcBef>
              <a:spcAft>
                <a:spcPct val="0"/>
              </a:spcAft>
              <a:buClr>
                <a:srgbClr val="FE8637"/>
              </a:buClr>
              <a:buSzPct val="70000"/>
              <a:buFont typeface="Wingdings" pitchFamily="2" charset="2"/>
              <a:buNone/>
              <a:defRPr/>
            </a:pPr>
            <a:endParaRPr lang="en-GB" sz="1400" b="1" dirty="0">
              <a:solidFill>
                <a:prstClr val="black"/>
              </a:solidFill>
              <a:cs typeface="Arial" pitchFamily="34" charset="0"/>
            </a:endParaRPr>
          </a:p>
          <a:p>
            <a:pPr algn="ctr" fontAlgn="base">
              <a:lnSpc>
                <a:spcPct val="90000"/>
              </a:lnSpc>
              <a:spcBef>
                <a:spcPct val="0"/>
              </a:spcBef>
              <a:spcAft>
                <a:spcPct val="0"/>
              </a:spcAft>
              <a:buClr>
                <a:srgbClr val="FE8637"/>
              </a:buClr>
              <a:buSzPct val="70000"/>
              <a:buFont typeface="Wingdings" pitchFamily="2" charset="2"/>
              <a:buNone/>
              <a:defRPr/>
            </a:pPr>
            <a:r>
              <a:rPr lang="en-GB" sz="1400" b="1" dirty="0">
                <a:solidFill>
                  <a:prstClr val="black"/>
                </a:solidFill>
                <a:cs typeface="Arial" pitchFamily="34" charset="0"/>
              </a:rPr>
              <a:t>MINISTRY OF MEDICAL SERVICES</a:t>
            </a:r>
          </a:p>
        </p:txBody>
      </p:sp>
      <p:pic>
        <p:nvPicPr>
          <p:cNvPr id="2055" name="Picture 7"/>
          <p:cNvPicPr>
            <a:picLocks noChangeAspect="1" noChangeArrowheads="1"/>
          </p:cNvPicPr>
          <p:nvPr/>
        </p:nvPicPr>
        <p:blipFill>
          <a:blip r:embed="rId6" cstate="print"/>
          <a:srcRect l="42363" t="5534" r="13849" b="80237"/>
          <a:stretch>
            <a:fillRect/>
          </a:stretch>
        </p:blipFill>
        <p:spPr bwMode="auto">
          <a:xfrm>
            <a:off x="3500438" y="2857500"/>
            <a:ext cx="2071687" cy="1214438"/>
          </a:xfrm>
          <a:prstGeom prst="rect">
            <a:avLst/>
          </a:prstGeom>
          <a:noFill/>
          <a:ln w="9525">
            <a:noFill/>
            <a:miter lim="800000"/>
            <a:headEnd/>
            <a:tailEnd/>
          </a:ln>
        </p:spPr>
      </p:pic>
      <p:pic>
        <p:nvPicPr>
          <p:cNvPr id="2056" name="Picture 8"/>
          <p:cNvPicPr>
            <a:picLocks noChangeAspect="1" noChangeArrowheads="1"/>
          </p:cNvPicPr>
          <p:nvPr/>
        </p:nvPicPr>
        <p:blipFill>
          <a:blip r:embed="rId7" cstate="print"/>
          <a:srcRect r="3802"/>
          <a:stretch>
            <a:fillRect/>
          </a:stretch>
        </p:blipFill>
        <p:spPr bwMode="auto">
          <a:xfrm>
            <a:off x="3571875" y="4286250"/>
            <a:ext cx="1647825" cy="1457325"/>
          </a:xfrm>
          <a:prstGeom prst="rect">
            <a:avLst/>
          </a:prstGeom>
          <a:noFill/>
          <a:ln w="9525">
            <a:noFill/>
            <a:miter lim="800000"/>
            <a:headEnd/>
            <a:tailEnd/>
          </a:ln>
        </p:spPr>
      </p:pic>
      <p:pic>
        <p:nvPicPr>
          <p:cNvPr id="2057" name="Picture 9" descr="ACF"/>
          <p:cNvPicPr>
            <a:picLocks noChangeAspect="1" noChangeArrowheads="1"/>
          </p:cNvPicPr>
          <p:nvPr/>
        </p:nvPicPr>
        <p:blipFill>
          <a:blip r:embed="rId8" cstate="print"/>
          <a:srcRect/>
          <a:stretch>
            <a:fillRect/>
          </a:stretch>
        </p:blipFill>
        <p:spPr bwMode="auto">
          <a:xfrm>
            <a:off x="642938" y="3429000"/>
            <a:ext cx="1857375" cy="1290638"/>
          </a:xfrm>
          <a:prstGeom prst="rect">
            <a:avLst/>
          </a:prstGeom>
          <a:noFill/>
          <a:ln w="9525">
            <a:noFill/>
            <a:miter lim="800000"/>
            <a:headEnd/>
            <a:tailEnd/>
          </a:ln>
        </p:spPr>
      </p:pic>
      <p:pic>
        <p:nvPicPr>
          <p:cNvPr id="2058" name="Picture 11" descr="CONCERN newlogo"/>
          <p:cNvPicPr>
            <a:picLocks noChangeAspect="1" noChangeArrowheads="1"/>
          </p:cNvPicPr>
          <p:nvPr/>
        </p:nvPicPr>
        <p:blipFill>
          <a:blip r:embed="rId9" cstate="print"/>
          <a:srcRect/>
          <a:stretch>
            <a:fillRect/>
          </a:stretch>
        </p:blipFill>
        <p:spPr bwMode="auto">
          <a:xfrm>
            <a:off x="6500813" y="3571875"/>
            <a:ext cx="1928812" cy="1285875"/>
          </a:xfrm>
          <a:prstGeom prst="rect">
            <a:avLst/>
          </a:prstGeom>
          <a:noFill/>
          <a:ln w="9525">
            <a:noFill/>
            <a:miter lim="800000"/>
            <a:headEnd/>
            <a:tailEnd/>
          </a:ln>
        </p:spPr>
      </p:pic>
      <p:pic>
        <p:nvPicPr>
          <p:cNvPr id="2059" name="Picture 12"/>
          <p:cNvPicPr>
            <a:picLocks noChangeAspect="1" noChangeArrowheads="1"/>
          </p:cNvPicPr>
          <p:nvPr/>
        </p:nvPicPr>
        <p:blipFill>
          <a:blip r:embed="rId10" cstate="print"/>
          <a:srcRect/>
          <a:stretch>
            <a:fillRect/>
          </a:stretch>
        </p:blipFill>
        <p:spPr bwMode="auto">
          <a:xfrm>
            <a:off x="3071813" y="5857875"/>
            <a:ext cx="2928937" cy="785813"/>
          </a:xfrm>
          <a:prstGeom prst="rect">
            <a:avLst/>
          </a:prstGeom>
          <a:noFill/>
          <a:ln w="9525">
            <a:noFill/>
            <a:miter lim="800000"/>
            <a:headEnd/>
            <a:tailEnd/>
          </a:ln>
        </p:spPr>
      </p:pic>
      <p:pic>
        <p:nvPicPr>
          <p:cNvPr id="2060" name="Picture 13" descr="Unicef"/>
          <p:cNvPicPr>
            <a:picLocks noChangeAspect="1" noChangeArrowheads="1"/>
          </p:cNvPicPr>
          <p:nvPr/>
        </p:nvPicPr>
        <p:blipFill>
          <a:blip r:embed="rId11" cstate="print"/>
          <a:srcRect/>
          <a:stretch>
            <a:fillRect/>
          </a:stretch>
        </p:blipFill>
        <p:spPr bwMode="auto">
          <a:xfrm>
            <a:off x="3048000" y="1447800"/>
            <a:ext cx="2643188" cy="100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Supply Storage and Handling</a:t>
            </a:r>
            <a:endParaRPr lang="en-US" b="1" dirty="0"/>
          </a:p>
        </p:txBody>
      </p:sp>
      <p:sp>
        <p:nvSpPr>
          <p:cNvPr id="3" name="Content Placeholder 2"/>
          <p:cNvSpPr>
            <a:spLocks noGrp="1"/>
          </p:cNvSpPr>
          <p:nvPr>
            <p:ph sz="quarter" idx="1"/>
          </p:nvPr>
        </p:nvSpPr>
        <p:spPr/>
        <p:txBody>
          <a:bodyPr/>
          <a:lstStyle/>
          <a:p>
            <a:pPr>
              <a:buNone/>
            </a:pPr>
            <a:r>
              <a:rPr lang="en-US" b="1" dirty="0" smtClean="0"/>
              <a:t>Storage at community level</a:t>
            </a:r>
            <a:endParaRPr lang="en-US" dirty="0" smtClean="0"/>
          </a:p>
          <a:p>
            <a:r>
              <a:rPr lang="en-US" dirty="0" smtClean="0"/>
              <a:t>Due to vastness of the areas, commodities are delivered at least a day and  stored in makeshift storage areas.</a:t>
            </a:r>
          </a:p>
          <a:p>
            <a:pPr lvl="0"/>
            <a:r>
              <a:rPr lang="x-none" smtClean="0"/>
              <a:t>Protect commodities from rain/harsh weather</a:t>
            </a:r>
            <a:endParaRPr lang="en-US" dirty="0" smtClean="0"/>
          </a:p>
          <a:p>
            <a:pPr lvl="0"/>
            <a:r>
              <a:rPr lang="x-none" smtClean="0"/>
              <a:t>Commodities should be raised off the ground on top of pallets  </a:t>
            </a:r>
            <a:endParaRPr lang="en-US" dirty="0" smtClean="0"/>
          </a:p>
          <a:p>
            <a:pPr lvl="0"/>
            <a:r>
              <a:rPr lang="x-none" smtClean="0"/>
              <a:t>Provision of tarpaulins to avoid spillages of the dry commodities</a:t>
            </a:r>
            <a:endParaRPr lang="en-US" dirty="0" smtClean="0"/>
          </a:p>
          <a:p>
            <a:pPr lvl="0"/>
            <a:r>
              <a:rPr lang="x-none" smtClean="0"/>
              <a:t>Adequate space to allow separate stacking for different commodities</a:t>
            </a:r>
            <a:endParaRPr lang="en-US" dirty="0" smtClean="0"/>
          </a:p>
          <a:p>
            <a:pPr lvl="0">
              <a:buNone/>
            </a:pPr>
            <a:endParaRPr lang="en-US" dirty="0" smtClean="0"/>
          </a:p>
        </p:txBody>
      </p:sp>
      <p:sp>
        <p:nvSpPr>
          <p:cNvPr id="90113" name="Rectangle 1"/>
          <p:cNvSpPr>
            <a:spLocks noChangeArrowheads="1"/>
          </p:cNvSpPr>
          <p:nvPr/>
        </p:nvSpPr>
        <p:spPr bwMode="auto">
          <a:xfrm>
            <a:off x="4479634"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Procurement</a:t>
            </a:r>
            <a:endParaRPr lang="en-US" b="1" dirty="0"/>
          </a:p>
        </p:txBody>
      </p:sp>
      <p:sp>
        <p:nvSpPr>
          <p:cNvPr id="3" name="Content Placeholder 2"/>
          <p:cNvSpPr>
            <a:spLocks noGrp="1"/>
          </p:cNvSpPr>
          <p:nvPr>
            <p:ph sz="quarter" idx="1"/>
          </p:nvPr>
        </p:nvSpPr>
        <p:spPr/>
        <p:txBody>
          <a:bodyPr/>
          <a:lstStyle/>
          <a:p>
            <a:r>
              <a:rPr lang="en-US" dirty="0" smtClean="0"/>
              <a:t>Before commodities are purchased (whether on the international, regional or local markets), a proposal/decision is made on the procurement type, to ensure a comprehensive and meaningful comparison and to make the best decision, the prices on the above-mentioned markets need to be estimated. </a:t>
            </a:r>
          </a:p>
          <a:p>
            <a:pPr>
              <a:buNone/>
            </a:pPr>
            <a:endParaRPr lang="en-US" dirty="0" smtClean="0"/>
          </a:p>
          <a:p>
            <a:pPr lvl="0">
              <a:buNone/>
            </a:pPr>
            <a:endParaRPr lang="en-US" dirty="0" smtClean="0"/>
          </a:p>
        </p:txBody>
      </p:sp>
      <p:sp>
        <p:nvSpPr>
          <p:cNvPr id="90113" name="Rectangle 1"/>
          <p:cNvSpPr>
            <a:spLocks noChangeArrowheads="1"/>
          </p:cNvSpPr>
          <p:nvPr/>
        </p:nvSpPr>
        <p:spPr bwMode="auto">
          <a:xfrm>
            <a:off x="4479634"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fontScale="90000"/>
          </a:bodyPr>
          <a:lstStyle/>
          <a:p>
            <a:r>
              <a:rPr lang="en-US" b="1" dirty="0" smtClean="0"/>
              <a:t>Distribution of Food and Drugs</a:t>
            </a:r>
            <a:br>
              <a:rPr lang="en-US" b="1" dirty="0" smtClean="0"/>
            </a:br>
            <a:endParaRPr lang="en-US" b="1" dirty="0"/>
          </a:p>
        </p:txBody>
      </p:sp>
      <p:sp>
        <p:nvSpPr>
          <p:cNvPr id="3" name="Content Placeholder 2"/>
          <p:cNvSpPr>
            <a:spLocks noGrp="1"/>
          </p:cNvSpPr>
          <p:nvPr>
            <p:ph sz="quarter" idx="1"/>
          </p:nvPr>
        </p:nvSpPr>
        <p:spPr/>
        <p:txBody>
          <a:bodyPr/>
          <a:lstStyle/>
          <a:p>
            <a:pPr>
              <a:buNone/>
            </a:pPr>
            <a:r>
              <a:rPr lang="en-US" b="1" dirty="0" smtClean="0"/>
              <a:t>Transportation</a:t>
            </a:r>
          </a:p>
          <a:p>
            <a:pPr lvl="0"/>
            <a:r>
              <a:rPr lang="x-none" smtClean="0"/>
              <a:t>Outline all final distribution points</a:t>
            </a:r>
            <a:endParaRPr lang="en-US" dirty="0" smtClean="0"/>
          </a:p>
          <a:p>
            <a:pPr lvl="0"/>
            <a:r>
              <a:rPr lang="x-none" smtClean="0"/>
              <a:t>Indicate the distances from the extended delivery point (central warehouse at the county or sub-county)</a:t>
            </a:r>
            <a:endParaRPr lang="en-US" dirty="0" smtClean="0"/>
          </a:p>
          <a:p>
            <a:pPr lvl="0"/>
            <a:r>
              <a:rPr lang="x-none" smtClean="0"/>
              <a:t>Work out a plan combining several routes; this is will be determined by the number of beneficiaries at the final distribution points (number of beneficiaries is used to calculate the total tonnage that will be required)</a:t>
            </a:r>
            <a:endParaRPr lang="en-US" dirty="0" smtClean="0"/>
          </a:p>
          <a:p>
            <a:pPr>
              <a:buNone/>
            </a:pPr>
            <a:endParaRPr lang="en-US" dirty="0" smtClean="0"/>
          </a:p>
          <a:p>
            <a:pPr lvl="0">
              <a:buNone/>
            </a:pPr>
            <a:endParaRPr lang="en-US" dirty="0" smtClean="0"/>
          </a:p>
        </p:txBody>
      </p:sp>
      <p:sp>
        <p:nvSpPr>
          <p:cNvPr id="90113" name="Rectangle 1"/>
          <p:cNvSpPr>
            <a:spLocks noChangeArrowheads="1"/>
          </p:cNvSpPr>
          <p:nvPr/>
        </p:nvSpPr>
        <p:spPr bwMode="auto">
          <a:xfrm>
            <a:off x="4479634"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fontScale="90000"/>
          </a:bodyPr>
          <a:lstStyle/>
          <a:p>
            <a:r>
              <a:rPr lang="en-US" b="1" dirty="0" smtClean="0"/>
              <a:t>Distribution of Food and Drugs</a:t>
            </a:r>
            <a:br>
              <a:rPr lang="en-US" b="1" dirty="0" smtClean="0"/>
            </a:br>
            <a:endParaRPr lang="en-US" b="1" dirty="0"/>
          </a:p>
        </p:txBody>
      </p:sp>
      <p:sp>
        <p:nvSpPr>
          <p:cNvPr id="3" name="Content Placeholder 2"/>
          <p:cNvSpPr>
            <a:spLocks noGrp="1"/>
          </p:cNvSpPr>
          <p:nvPr>
            <p:ph sz="quarter" idx="1"/>
          </p:nvPr>
        </p:nvSpPr>
        <p:spPr/>
        <p:txBody>
          <a:bodyPr/>
          <a:lstStyle/>
          <a:p>
            <a:pPr>
              <a:buNone/>
            </a:pPr>
            <a:r>
              <a:rPr lang="en-US" b="1" dirty="0" smtClean="0"/>
              <a:t>Transportation</a:t>
            </a:r>
          </a:p>
          <a:p>
            <a:pPr lvl="0"/>
            <a:r>
              <a:rPr lang="en-US" dirty="0" smtClean="0"/>
              <a:t>P</a:t>
            </a:r>
            <a:r>
              <a:rPr lang="x-none" smtClean="0"/>
              <a:t>lan the loading plan per truck capacity</a:t>
            </a:r>
            <a:r>
              <a:rPr lang="en-US" dirty="0" smtClean="0"/>
              <a:t> according to trucks available in the area</a:t>
            </a:r>
            <a:r>
              <a:rPr lang="x-none" smtClean="0"/>
              <a:t>.</a:t>
            </a:r>
            <a:endParaRPr lang="en-US" dirty="0" smtClean="0"/>
          </a:p>
          <a:p>
            <a:pPr lvl="0">
              <a:buNone/>
            </a:pPr>
            <a:endParaRPr lang="en-US" dirty="0" smtClean="0"/>
          </a:p>
          <a:p>
            <a:pPr lvl="0"/>
            <a:r>
              <a:rPr lang="x-none" smtClean="0"/>
              <a:t>To ensure timely deliveries, furthest final distribution points should be prioritized to receive the supplies</a:t>
            </a:r>
            <a:r>
              <a:rPr lang="en-US" dirty="0" smtClean="0"/>
              <a:t>.</a:t>
            </a:r>
          </a:p>
          <a:p>
            <a:pPr lvl="0">
              <a:buNone/>
            </a:pPr>
            <a:endParaRPr lang="en-US" dirty="0" smtClean="0"/>
          </a:p>
          <a:p>
            <a:pPr lvl="0"/>
            <a:r>
              <a:rPr lang="x-none" smtClean="0"/>
              <a:t>The distribution plan should consider transportation of the supplies to the site at least a day prior to the distribution day for IMAM services.</a:t>
            </a:r>
            <a:endParaRPr lang="en-US" dirty="0" smtClean="0"/>
          </a:p>
          <a:p>
            <a:pPr lvl="0">
              <a:buNone/>
            </a:pPr>
            <a:endParaRPr lang="en-US" dirty="0" smtClean="0"/>
          </a:p>
          <a:p>
            <a:pPr>
              <a:buNone/>
            </a:pPr>
            <a:endParaRPr lang="en-US" dirty="0" smtClean="0"/>
          </a:p>
          <a:p>
            <a:pPr lvl="0">
              <a:buNone/>
            </a:pPr>
            <a:endParaRPr lang="en-US" dirty="0" smtClean="0"/>
          </a:p>
        </p:txBody>
      </p:sp>
      <p:sp>
        <p:nvSpPr>
          <p:cNvPr id="90113" name="Rectangle 1"/>
          <p:cNvSpPr>
            <a:spLocks noChangeArrowheads="1"/>
          </p:cNvSpPr>
          <p:nvPr/>
        </p:nvSpPr>
        <p:spPr bwMode="auto">
          <a:xfrm>
            <a:off x="4479634"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fontScale="90000"/>
          </a:bodyPr>
          <a:lstStyle/>
          <a:p>
            <a:r>
              <a:rPr lang="en-US" b="1" dirty="0" smtClean="0"/>
              <a:t>Distribution of Food and Drugs</a:t>
            </a:r>
            <a:br>
              <a:rPr lang="en-US" b="1" dirty="0" smtClean="0"/>
            </a:br>
            <a:endParaRPr lang="en-US" b="1" dirty="0"/>
          </a:p>
        </p:txBody>
      </p:sp>
      <p:sp>
        <p:nvSpPr>
          <p:cNvPr id="3" name="Content Placeholder 2"/>
          <p:cNvSpPr>
            <a:spLocks noGrp="1"/>
          </p:cNvSpPr>
          <p:nvPr>
            <p:ph sz="quarter" idx="1"/>
          </p:nvPr>
        </p:nvSpPr>
        <p:spPr/>
        <p:txBody>
          <a:bodyPr/>
          <a:lstStyle/>
          <a:p>
            <a:pPr>
              <a:buNone/>
            </a:pPr>
            <a:r>
              <a:rPr lang="en-US" b="1" dirty="0" smtClean="0"/>
              <a:t>Transportation</a:t>
            </a:r>
          </a:p>
          <a:p>
            <a:r>
              <a:rPr lang="x-none" smtClean="0"/>
              <a:t>Where the final distribution points are not accessible due to bad weather, propositioning should be considered if there is adequate storage and security</a:t>
            </a:r>
            <a:r>
              <a:rPr lang="en-US" dirty="0" smtClean="0"/>
              <a:t> to avoid delays</a:t>
            </a:r>
          </a:p>
          <a:p>
            <a:endParaRPr lang="en-US" dirty="0" smtClean="0"/>
          </a:p>
          <a:p>
            <a:r>
              <a:rPr lang="en-US" dirty="0" smtClean="0"/>
              <a:t>Transportation is also needed for supervisory personnel on a full-time basis</a:t>
            </a:r>
          </a:p>
          <a:p>
            <a:pPr>
              <a:buNone/>
            </a:pPr>
            <a:endParaRPr lang="en-US" dirty="0" smtClean="0"/>
          </a:p>
          <a:p>
            <a:pPr lvl="0">
              <a:buNone/>
            </a:pPr>
            <a:endParaRPr lang="en-US" dirty="0" smtClean="0"/>
          </a:p>
        </p:txBody>
      </p:sp>
      <p:sp>
        <p:nvSpPr>
          <p:cNvPr id="90113" name="Rectangle 1"/>
          <p:cNvSpPr>
            <a:spLocks noChangeArrowheads="1"/>
          </p:cNvSpPr>
          <p:nvPr/>
        </p:nvSpPr>
        <p:spPr bwMode="auto">
          <a:xfrm>
            <a:off x="4479634"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2400" y="277813"/>
            <a:ext cx="8534400" cy="712787"/>
          </a:xfrm>
        </p:spPr>
        <p:txBody>
          <a:bodyPr/>
          <a:lstStyle/>
          <a:p>
            <a:pPr eaLnBrk="1" fontAlgn="auto" hangingPunct="1">
              <a:spcAft>
                <a:spcPts val="0"/>
              </a:spcAft>
              <a:defRPr/>
            </a:pPr>
            <a:r>
              <a:rPr lang="en-US" dirty="0"/>
              <a:t>Practical exercise – Bin card</a:t>
            </a:r>
          </a:p>
        </p:txBody>
      </p:sp>
      <p:sp>
        <p:nvSpPr>
          <p:cNvPr id="17412" name="Rectangle 4"/>
          <p:cNvSpPr>
            <a:spLocks noGrp="1" noChangeArrowheads="1"/>
          </p:cNvSpPr>
          <p:nvPr>
            <p:ph type="body" sz="half" idx="1"/>
          </p:nvPr>
        </p:nvSpPr>
        <p:spPr>
          <a:xfrm>
            <a:off x="152400" y="1219200"/>
            <a:ext cx="8610600" cy="4911725"/>
          </a:xfrm>
        </p:spPr>
        <p:txBody>
          <a:bodyPr/>
          <a:lstStyle/>
          <a:p>
            <a:pPr eaLnBrk="1" hangingPunct="1"/>
            <a:r>
              <a:rPr lang="en-US" sz="2100" smtClean="0"/>
              <a:t>Supply distribution of RUTF  at  Kariobangi OTP site for January 2009</a:t>
            </a:r>
          </a:p>
          <a:p>
            <a:pPr eaLnBrk="1" hangingPunct="1">
              <a:buFont typeface="Wingdings" pitchFamily="2" charset="2"/>
              <a:buNone/>
            </a:pPr>
            <a:endParaRPr lang="en-US" sz="2100" smtClean="0"/>
          </a:p>
          <a:p>
            <a:pPr eaLnBrk="1" hangingPunct="1"/>
            <a:r>
              <a:rPr lang="en-US" sz="2100" smtClean="0"/>
              <a:t>Balance brought forward from Dec 08 is 13 boxes</a:t>
            </a:r>
          </a:p>
          <a:p>
            <a:pPr eaLnBrk="1" hangingPunct="1"/>
            <a:r>
              <a:rPr lang="en-US" sz="2100" smtClean="0"/>
              <a:t>On January 2</a:t>
            </a:r>
            <a:r>
              <a:rPr lang="en-US" sz="2100" baseline="30000" smtClean="0"/>
              <a:t>nd</a:t>
            </a:r>
            <a:r>
              <a:rPr lang="en-US" sz="2100" smtClean="0"/>
              <a:t> – 54 boxes received </a:t>
            </a:r>
          </a:p>
          <a:p>
            <a:pPr eaLnBrk="1" hangingPunct="1"/>
            <a:r>
              <a:rPr lang="en-US" sz="2100" smtClean="0"/>
              <a:t>On January 7</a:t>
            </a:r>
            <a:r>
              <a:rPr lang="en-US" sz="2100" baseline="30000" smtClean="0"/>
              <a:t>th</a:t>
            </a:r>
            <a:r>
              <a:rPr lang="en-US" sz="2100" smtClean="0"/>
              <a:t> – 5 boxes issued</a:t>
            </a:r>
          </a:p>
          <a:p>
            <a:pPr eaLnBrk="1" hangingPunct="1"/>
            <a:r>
              <a:rPr lang="en-US" sz="2100" smtClean="0"/>
              <a:t>On January 19</a:t>
            </a:r>
            <a:r>
              <a:rPr lang="en-US" sz="2100" baseline="30000" smtClean="0"/>
              <a:t>th</a:t>
            </a:r>
            <a:r>
              <a:rPr lang="en-US" sz="2100" smtClean="0"/>
              <a:t> – 15 boxes issued </a:t>
            </a:r>
          </a:p>
          <a:p>
            <a:pPr eaLnBrk="1" hangingPunct="1"/>
            <a:r>
              <a:rPr lang="en-US" sz="2100" smtClean="0"/>
              <a:t>On January 30</a:t>
            </a:r>
            <a:r>
              <a:rPr lang="en-US" sz="2100" baseline="30000" smtClean="0"/>
              <a:t>th</a:t>
            </a:r>
            <a:r>
              <a:rPr lang="en-US" sz="2100" smtClean="0"/>
              <a:t> – 10 boxes issued</a:t>
            </a:r>
          </a:p>
          <a:p>
            <a:pPr eaLnBrk="1" hangingPunct="1">
              <a:buFont typeface="Wingdings" pitchFamily="2" charset="2"/>
              <a:buNone/>
            </a:pPr>
            <a:endParaRPr lang="en-US" sz="2100" smtClean="0"/>
          </a:p>
          <a:p>
            <a:pPr eaLnBrk="1" hangingPunct="1"/>
            <a:r>
              <a:rPr lang="en-US" sz="2100" smtClean="0"/>
              <a:t>What is the balance to carry forward to February 2009?</a:t>
            </a:r>
          </a:p>
          <a:p>
            <a:pPr eaLnBrk="1" hangingPunct="1"/>
            <a:endParaRPr lang="en-US" sz="2600" smtClean="0"/>
          </a:p>
          <a:p>
            <a:pPr eaLnBrk="1" hangingPunct="1"/>
            <a:endParaRPr lang="en-US" sz="2600" smtClean="0"/>
          </a:p>
        </p:txBody>
      </p:sp>
      <p:graphicFrame>
        <p:nvGraphicFramePr>
          <p:cNvPr id="22530" name="Object 2"/>
          <p:cNvGraphicFramePr>
            <a:graphicFrameLocks noChangeAspect="1"/>
          </p:cNvGraphicFramePr>
          <p:nvPr/>
        </p:nvGraphicFramePr>
        <p:xfrm>
          <a:off x="7924800" y="5943600"/>
          <a:ext cx="974725" cy="914400"/>
        </p:xfrm>
        <a:graphic>
          <a:graphicData uri="http://schemas.openxmlformats.org/presentationml/2006/ole">
            <p:oleObj spid="_x0000_s53250" name="Picture" r:id="rId3" imgW="975240" imgH="914400" progId="Word.Picture.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1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41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41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219200" y="304800"/>
            <a:ext cx="7086600" cy="1143000"/>
          </a:xfrm>
        </p:spPr>
        <p:txBody>
          <a:bodyPr>
            <a:normAutofit fontScale="90000"/>
          </a:bodyPr>
          <a:lstStyle/>
          <a:p>
            <a:pPr eaLnBrk="1" fontAlgn="auto" hangingPunct="1">
              <a:spcAft>
                <a:spcPts val="0"/>
              </a:spcAft>
              <a:defRPr/>
            </a:pPr>
            <a:r>
              <a:rPr lang="en-US" sz="2400" dirty="0" smtClean="0">
                <a:solidFill>
                  <a:schemeClr val="tx1"/>
                </a:solidFill>
              </a:rPr>
              <a:t>Exercise:  </a:t>
            </a:r>
            <a:br>
              <a:rPr lang="en-US" sz="2400" dirty="0" smtClean="0">
                <a:solidFill>
                  <a:schemeClr val="tx1"/>
                </a:solidFill>
              </a:rPr>
            </a:br>
            <a:r>
              <a:rPr lang="en-US" sz="2400" dirty="0" smtClean="0">
                <a:solidFill>
                  <a:schemeClr val="tx1"/>
                </a:solidFill>
              </a:rPr>
              <a:t>estimating </a:t>
            </a:r>
            <a:r>
              <a:rPr lang="en-US" sz="2400" dirty="0">
                <a:solidFill>
                  <a:schemeClr val="tx1"/>
                </a:solidFill>
              </a:rPr>
              <a:t>need and assessing consumption</a:t>
            </a:r>
          </a:p>
        </p:txBody>
      </p:sp>
      <p:sp>
        <p:nvSpPr>
          <p:cNvPr id="22531" name="Rectangle 3"/>
          <p:cNvSpPr>
            <a:spLocks noGrp="1" noChangeArrowheads="1"/>
          </p:cNvSpPr>
          <p:nvPr>
            <p:ph type="body" idx="1"/>
          </p:nvPr>
        </p:nvSpPr>
        <p:spPr>
          <a:xfrm>
            <a:off x="1676400" y="1828800"/>
            <a:ext cx="7239000" cy="4552950"/>
          </a:xfrm>
        </p:spPr>
        <p:txBody>
          <a:bodyPr>
            <a:normAutofit fontScale="77500" lnSpcReduction="20000"/>
          </a:bodyPr>
          <a:lstStyle/>
          <a:p>
            <a:pPr marL="514350" indent="-514350" eaLnBrk="1" fontAlgn="auto" hangingPunct="1">
              <a:lnSpc>
                <a:spcPct val="90000"/>
              </a:lnSpc>
              <a:spcAft>
                <a:spcPts val="0"/>
              </a:spcAft>
              <a:buFont typeface="+mj-lt"/>
              <a:buAutoNum type="arabicPeriod"/>
              <a:defRPr/>
            </a:pPr>
            <a:r>
              <a:rPr lang="en-US" sz="2600" dirty="0">
                <a:solidFill>
                  <a:schemeClr val="tx1"/>
                </a:solidFill>
              </a:rPr>
              <a:t>Using the Kariobangi monthly statistics report and the Kariobangi bin card from January 2009 estimate</a:t>
            </a:r>
            <a:r>
              <a:rPr lang="en-US" sz="2600" dirty="0" smtClean="0">
                <a:solidFill>
                  <a:schemeClr val="tx1"/>
                </a:solidFill>
              </a:rPr>
              <a:t>:</a:t>
            </a:r>
          </a:p>
          <a:p>
            <a:pPr marL="514350" indent="-514350" eaLnBrk="1" fontAlgn="auto" hangingPunct="1">
              <a:lnSpc>
                <a:spcPct val="90000"/>
              </a:lnSpc>
              <a:spcAft>
                <a:spcPts val="0"/>
              </a:spcAft>
              <a:buFont typeface="+mj-lt"/>
              <a:buAutoNum type="arabicPeriod"/>
              <a:defRPr/>
            </a:pPr>
            <a:endParaRPr lang="en-US" sz="2600" dirty="0" smtClean="0">
              <a:solidFill>
                <a:schemeClr val="tx1"/>
              </a:solidFill>
            </a:endParaRPr>
          </a:p>
          <a:p>
            <a:pPr marL="514350" indent="-514350" eaLnBrk="1" fontAlgn="auto" hangingPunct="1">
              <a:lnSpc>
                <a:spcPct val="90000"/>
              </a:lnSpc>
              <a:spcAft>
                <a:spcPts val="0"/>
              </a:spcAft>
              <a:buFont typeface="+mj-lt"/>
              <a:buAutoNum type="arabicPeriod"/>
              <a:defRPr/>
            </a:pPr>
            <a:r>
              <a:rPr lang="en-US" sz="2600" dirty="0" smtClean="0">
                <a:solidFill>
                  <a:schemeClr val="tx1"/>
                </a:solidFill>
              </a:rPr>
              <a:t>was </a:t>
            </a:r>
            <a:r>
              <a:rPr lang="en-US" sz="2600" dirty="0">
                <a:solidFill>
                  <a:schemeClr val="tx1"/>
                </a:solidFill>
              </a:rPr>
              <a:t>consumption in line with the number of beneficiaries served in January 2009</a:t>
            </a:r>
            <a:r>
              <a:rPr lang="en-US" sz="2600" dirty="0" smtClean="0">
                <a:solidFill>
                  <a:schemeClr val="tx1"/>
                </a:solidFill>
              </a:rPr>
              <a:t>?</a:t>
            </a:r>
          </a:p>
          <a:p>
            <a:pPr marL="514350" indent="-514350" eaLnBrk="1" fontAlgn="auto" hangingPunct="1">
              <a:lnSpc>
                <a:spcPct val="90000"/>
              </a:lnSpc>
              <a:spcAft>
                <a:spcPts val="0"/>
              </a:spcAft>
              <a:buFont typeface="+mj-lt"/>
              <a:buAutoNum type="arabicPeriod"/>
              <a:defRPr/>
            </a:pPr>
            <a:endParaRPr lang="en-US" sz="2600" dirty="0">
              <a:solidFill>
                <a:schemeClr val="tx1"/>
              </a:solidFill>
            </a:endParaRPr>
          </a:p>
          <a:p>
            <a:pPr marL="514350" indent="-514350" eaLnBrk="1" fontAlgn="auto" hangingPunct="1">
              <a:lnSpc>
                <a:spcPct val="90000"/>
              </a:lnSpc>
              <a:spcAft>
                <a:spcPts val="0"/>
              </a:spcAft>
              <a:buFont typeface="+mj-lt"/>
              <a:buAutoNum type="arabicPeriod"/>
              <a:defRPr/>
            </a:pPr>
            <a:r>
              <a:rPr lang="en-US" sz="2600" dirty="0" smtClean="0">
                <a:solidFill>
                  <a:schemeClr val="tx1"/>
                </a:solidFill>
              </a:rPr>
              <a:t>What are </a:t>
            </a:r>
            <a:r>
              <a:rPr lang="en-US" sz="2600" dirty="0">
                <a:solidFill>
                  <a:schemeClr val="tx1"/>
                </a:solidFill>
              </a:rPr>
              <a:t>the needs estimate for February?</a:t>
            </a:r>
          </a:p>
          <a:p>
            <a:pPr marL="514350" indent="-514350" eaLnBrk="1" fontAlgn="auto" hangingPunct="1">
              <a:lnSpc>
                <a:spcPct val="90000"/>
              </a:lnSpc>
              <a:spcAft>
                <a:spcPts val="0"/>
              </a:spcAft>
              <a:buFont typeface="+mj-lt"/>
              <a:buAutoNum type="arabicPeriod"/>
              <a:defRPr/>
            </a:pPr>
            <a:r>
              <a:rPr lang="en-US" sz="2600" dirty="0">
                <a:solidFill>
                  <a:schemeClr val="tx1"/>
                </a:solidFill>
              </a:rPr>
              <a:t>		</a:t>
            </a:r>
            <a:endParaRPr lang="en-US" sz="2600" dirty="0" smtClean="0">
              <a:solidFill>
                <a:schemeClr val="tx1"/>
              </a:solidFill>
            </a:endParaRPr>
          </a:p>
          <a:p>
            <a:pPr marL="514350" indent="-514350" eaLnBrk="1" fontAlgn="auto" hangingPunct="1">
              <a:lnSpc>
                <a:spcPct val="90000"/>
              </a:lnSpc>
              <a:spcAft>
                <a:spcPts val="0"/>
              </a:spcAft>
              <a:buFont typeface="+mj-lt"/>
              <a:buAutoNum type="arabicPeriod"/>
              <a:defRPr/>
            </a:pPr>
            <a:endParaRPr lang="en-US" sz="2600" dirty="0" smtClean="0">
              <a:solidFill>
                <a:schemeClr val="tx1"/>
              </a:solidFill>
            </a:endParaRPr>
          </a:p>
          <a:p>
            <a:pPr marL="514350" indent="-514350" eaLnBrk="1" fontAlgn="auto" hangingPunct="1">
              <a:lnSpc>
                <a:spcPct val="90000"/>
              </a:lnSpc>
              <a:spcAft>
                <a:spcPts val="0"/>
              </a:spcAft>
              <a:buFont typeface="+mj-lt"/>
              <a:buAutoNum type="arabicPeriod"/>
              <a:defRPr/>
            </a:pPr>
            <a:r>
              <a:rPr lang="en-US" sz="2600" dirty="0" smtClean="0">
                <a:solidFill>
                  <a:schemeClr val="tx1"/>
                </a:solidFill>
              </a:rPr>
              <a:t>Considering </a:t>
            </a:r>
            <a:r>
              <a:rPr lang="en-US" sz="2600" dirty="0">
                <a:solidFill>
                  <a:schemeClr val="tx1"/>
                </a:solidFill>
              </a:rPr>
              <a:t>stock balance, what is the supply request for February?</a:t>
            </a:r>
          </a:p>
          <a:p>
            <a:pPr marL="514350" indent="-514350" eaLnBrk="1" fontAlgn="auto" hangingPunct="1">
              <a:lnSpc>
                <a:spcPct val="90000"/>
              </a:lnSpc>
              <a:spcAft>
                <a:spcPts val="0"/>
              </a:spcAft>
              <a:buFont typeface="+mj-lt"/>
              <a:buAutoNum type="arabicPeriod"/>
              <a:defRPr/>
            </a:pPr>
            <a:endParaRPr lang="en-US" sz="2600" dirty="0">
              <a:solidFill>
                <a:schemeClr val="tx1"/>
              </a:solidFill>
            </a:endParaRPr>
          </a:p>
          <a:p>
            <a:pPr eaLnBrk="1" fontAlgn="auto" hangingPunct="1">
              <a:lnSpc>
                <a:spcPct val="90000"/>
              </a:lnSpc>
              <a:spcAft>
                <a:spcPts val="0"/>
              </a:spcAft>
              <a:defRPr/>
            </a:pPr>
            <a:endParaRPr lang="en-US" sz="2600" dirty="0">
              <a:solidFill>
                <a:schemeClr val="tx1"/>
              </a:solidFill>
            </a:endParaRPr>
          </a:p>
          <a:p>
            <a:pPr eaLnBrk="1" fontAlgn="auto" hangingPunct="1">
              <a:lnSpc>
                <a:spcPct val="90000"/>
              </a:lnSpc>
              <a:spcAft>
                <a:spcPts val="0"/>
              </a:spcAft>
              <a:defRPr/>
            </a:pPr>
            <a:r>
              <a:rPr lang="en-US" sz="2600" dirty="0">
                <a:solidFill>
                  <a:schemeClr val="tx1"/>
                </a:solidFill>
              </a:rPr>
              <a:t>NB: number of beneficiaries served = total in charge at beginning of month + total admissions</a:t>
            </a:r>
          </a:p>
          <a:p>
            <a:pPr eaLnBrk="1" fontAlgn="auto" hangingPunct="1">
              <a:lnSpc>
                <a:spcPct val="90000"/>
              </a:lnSpc>
              <a:spcAft>
                <a:spcPts val="0"/>
              </a:spcAft>
              <a:buFont typeface="Wingdings"/>
              <a:buNone/>
              <a:defRPr/>
            </a:pP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1">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0" y="2895600"/>
            <a:ext cx="6172200" cy="2054225"/>
          </a:xfrm>
        </p:spPr>
        <p:txBody>
          <a:bodyPr/>
          <a:lstStyle/>
          <a:p>
            <a:pPr algn="ctr" eaLnBrk="1" fontAlgn="auto" hangingPunct="1">
              <a:spcAft>
                <a:spcPts val="0"/>
              </a:spcAft>
              <a:defRPr/>
            </a:pPr>
            <a:r>
              <a:rPr lang="en-US" sz="4800" dirty="0"/>
              <a:t>QUESTIONS??</a:t>
            </a:r>
          </a:p>
        </p:txBody>
      </p:sp>
      <p:sp>
        <p:nvSpPr>
          <p:cNvPr id="30724" name="Text Placeholder 3"/>
          <p:cNvSpPr>
            <a:spLocks noGrp="1"/>
          </p:cNvSpPr>
          <p:nvPr>
            <p:ph type="body" idx="1"/>
          </p:nvPr>
        </p:nvSpPr>
        <p:spPr/>
        <p:txBody>
          <a:bodyPr/>
          <a:lstStyle/>
          <a:p>
            <a:pPr eaLnBrk="1" hangingPunct="1"/>
            <a:endParaRPr lang="en-GB" smtClean="0"/>
          </a:p>
        </p:txBody>
      </p:sp>
      <p:graphicFrame>
        <p:nvGraphicFramePr>
          <p:cNvPr id="30722" name="Object 2"/>
          <p:cNvGraphicFramePr>
            <a:graphicFrameLocks noChangeAspect="1"/>
          </p:cNvGraphicFramePr>
          <p:nvPr/>
        </p:nvGraphicFramePr>
        <p:xfrm>
          <a:off x="7924800" y="5943600"/>
          <a:ext cx="974725" cy="914400"/>
        </p:xfrm>
        <a:graphic>
          <a:graphicData uri="http://schemas.openxmlformats.org/presentationml/2006/ole">
            <p:oleObj spid="_x0000_s61442" name="Picture" r:id="rId3" imgW="975240" imgH="914400" progId="Word.Picture.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7467600" cy="1143000"/>
          </a:xfrm>
        </p:spPr>
        <p:txBody>
          <a:bodyPr/>
          <a:lstStyle/>
          <a:p>
            <a:pPr algn="ctr" eaLnBrk="1" fontAlgn="auto" hangingPunct="1">
              <a:spcAft>
                <a:spcPts val="0"/>
              </a:spcAft>
              <a:defRPr/>
            </a:pPr>
            <a:r>
              <a:rPr lang="en-GB" dirty="0" smtClean="0"/>
              <a:t>Overall objective</a:t>
            </a:r>
            <a:endParaRPr lang="en-GB" dirty="0"/>
          </a:p>
        </p:txBody>
      </p:sp>
      <p:sp>
        <p:nvSpPr>
          <p:cNvPr id="3076" name="Content Placeholder 2"/>
          <p:cNvSpPr>
            <a:spLocks noGrp="1"/>
          </p:cNvSpPr>
          <p:nvPr>
            <p:ph sz="quarter" idx="1"/>
          </p:nvPr>
        </p:nvSpPr>
        <p:spPr>
          <a:xfrm>
            <a:off x="457200" y="2590800"/>
            <a:ext cx="7467600" cy="914400"/>
          </a:xfrm>
        </p:spPr>
        <p:txBody>
          <a:bodyPr/>
          <a:lstStyle/>
          <a:p>
            <a:pPr algn="ctr" eaLnBrk="1" hangingPunct="1">
              <a:buFont typeface="Wingdings" pitchFamily="2" charset="2"/>
              <a:buNone/>
            </a:pPr>
            <a:r>
              <a:rPr lang="en-US" sz="2100" smtClean="0"/>
              <a:t>Enable health workers to adequately procure and manage supplies for IMAM  activities</a:t>
            </a:r>
            <a:endParaRPr lang="en-US" sz="2100" smtClean="0">
              <a:solidFill>
                <a:srgbClr val="FF0000"/>
              </a:solidFill>
            </a:endParaRPr>
          </a:p>
          <a:p>
            <a:pPr eaLnBrk="1" hangingPunct="1"/>
            <a:endParaRPr lang="en-GB" smtClean="0"/>
          </a:p>
        </p:txBody>
      </p:sp>
      <p:graphicFrame>
        <p:nvGraphicFramePr>
          <p:cNvPr id="3074" name="Object 2"/>
          <p:cNvGraphicFramePr>
            <a:graphicFrameLocks noChangeAspect="1"/>
          </p:cNvGraphicFramePr>
          <p:nvPr/>
        </p:nvGraphicFramePr>
        <p:xfrm>
          <a:off x="7924800" y="5943600"/>
          <a:ext cx="974725" cy="914400"/>
        </p:xfrm>
        <a:graphic>
          <a:graphicData uri="http://schemas.openxmlformats.org/presentationml/2006/ole">
            <p:oleObj spid="_x0000_s33794" name="Picture" r:id="rId3" imgW="975240" imgH="914400" progId="Word.Picture.8">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7813"/>
            <a:ext cx="8229600" cy="865187"/>
          </a:xfrm>
        </p:spPr>
        <p:txBody>
          <a:bodyPr/>
          <a:lstStyle/>
          <a:p>
            <a:pPr eaLnBrk="1" fontAlgn="auto" hangingPunct="1">
              <a:spcAft>
                <a:spcPts val="0"/>
              </a:spcAft>
              <a:defRPr/>
            </a:pPr>
            <a:r>
              <a:rPr lang="en-US" dirty="0"/>
              <a:t>Learning </a:t>
            </a:r>
            <a:r>
              <a:rPr lang="en-US" dirty="0" smtClean="0"/>
              <a:t>Objective</a:t>
            </a:r>
            <a:endParaRPr lang="en-US" dirty="0"/>
          </a:p>
        </p:txBody>
      </p:sp>
      <p:sp>
        <p:nvSpPr>
          <p:cNvPr id="26627" name="Rectangle 3"/>
          <p:cNvSpPr>
            <a:spLocks noGrp="1" noChangeArrowheads="1"/>
          </p:cNvSpPr>
          <p:nvPr>
            <p:ph type="body" sz="half" idx="1"/>
          </p:nvPr>
        </p:nvSpPr>
        <p:spPr>
          <a:xfrm>
            <a:off x="457200" y="1219200"/>
            <a:ext cx="8229600" cy="4911725"/>
          </a:xfrm>
        </p:spPr>
        <p:txBody>
          <a:bodyPr/>
          <a:lstStyle/>
          <a:p>
            <a:pPr eaLnBrk="1" hangingPunct="1">
              <a:buFont typeface="Wingdings" pitchFamily="2" charset="2"/>
              <a:buNone/>
            </a:pPr>
            <a:r>
              <a:rPr lang="en-US" sz="2100" b="1" smtClean="0"/>
              <a:t>By the end of this session, the participants should be able to;</a:t>
            </a:r>
          </a:p>
          <a:p>
            <a:pPr eaLnBrk="1" hangingPunct="1">
              <a:buFont typeface="Wingdings" pitchFamily="2" charset="2"/>
              <a:buNone/>
            </a:pPr>
            <a:endParaRPr lang="en-US" sz="2100" smtClean="0"/>
          </a:p>
          <a:p>
            <a:pPr eaLnBrk="1" hangingPunct="1"/>
            <a:r>
              <a:rPr lang="en-US" sz="2100" smtClean="0"/>
              <a:t>Understand the importance of appropriate supply requests and stock control</a:t>
            </a:r>
          </a:p>
          <a:p>
            <a:pPr eaLnBrk="1" hangingPunct="1">
              <a:buFont typeface="Wingdings" pitchFamily="2" charset="2"/>
              <a:buNone/>
            </a:pPr>
            <a:endParaRPr lang="en-US" sz="2100" smtClean="0"/>
          </a:p>
          <a:p>
            <a:pPr eaLnBrk="1" hangingPunct="1"/>
            <a:r>
              <a:rPr lang="en-US" sz="2100" smtClean="0"/>
              <a:t>Understand supply chain management for IMAM</a:t>
            </a:r>
          </a:p>
          <a:p>
            <a:pPr eaLnBrk="1" hangingPunct="1">
              <a:buFont typeface="Wingdings" pitchFamily="2" charset="2"/>
              <a:buNone/>
            </a:pPr>
            <a:endParaRPr lang="en-US" sz="2100" smtClean="0"/>
          </a:p>
          <a:p>
            <a:pPr eaLnBrk="1" hangingPunct="1"/>
            <a:r>
              <a:rPr lang="en-US" sz="2100" smtClean="0"/>
              <a:t>To be able to order supplies and monitor consumption </a:t>
            </a:r>
          </a:p>
          <a:p>
            <a:pPr eaLnBrk="1" hangingPunct="1">
              <a:buFont typeface="Wingdings" pitchFamily="2" charset="2"/>
              <a:buNone/>
            </a:pPr>
            <a:endParaRPr lang="en-US" sz="2600" smtClean="0"/>
          </a:p>
        </p:txBody>
      </p:sp>
      <p:graphicFrame>
        <p:nvGraphicFramePr>
          <p:cNvPr id="4098" name="Object 2"/>
          <p:cNvGraphicFramePr>
            <a:graphicFrameLocks noChangeAspect="1"/>
          </p:cNvGraphicFramePr>
          <p:nvPr>
            <p:ph sz="half" idx="2"/>
          </p:nvPr>
        </p:nvGraphicFramePr>
        <p:xfrm>
          <a:off x="7924800" y="5943600"/>
          <a:ext cx="974725" cy="914400"/>
        </p:xfrm>
        <a:graphic>
          <a:graphicData uri="http://schemas.openxmlformats.org/presentationml/2006/ole">
            <p:oleObj spid="_x0000_s34818" name="Picture" r:id="rId3" imgW="975240" imgH="914400" progId="Word.Picture.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7813"/>
            <a:ext cx="8229600" cy="636587"/>
          </a:xfrm>
        </p:spPr>
        <p:txBody>
          <a:bodyPr/>
          <a:lstStyle/>
          <a:p>
            <a:pPr eaLnBrk="1" fontAlgn="auto" hangingPunct="1">
              <a:spcAft>
                <a:spcPts val="0"/>
              </a:spcAft>
              <a:defRPr/>
            </a:pPr>
            <a:r>
              <a:rPr lang="en-US" dirty="0"/>
              <a:t>Reflect for a moment….</a:t>
            </a:r>
          </a:p>
        </p:txBody>
      </p:sp>
      <p:sp>
        <p:nvSpPr>
          <p:cNvPr id="24579" name="Rectangle 3"/>
          <p:cNvSpPr>
            <a:spLocks noGrp="1" noChangeArrowheads="1"/>
          </p:cNvSpPr>
          <p:nvPr>
            <p:ph type="body" sz="half" idx="1"/>
          </p:nvPr>
        </p:nvSpPr>
        <p:spPr>
          <a:xfrm>
            <a:off x="457200" y="1219200"/>
            <a:ext cx="8153400" cy="4911725"/>
          </a:xfrm>
        </p:spPr>
        <p:txBody>
          <a:bodyPr/>
          <a:lstStyle/>
          <a:p>
            <a:pPr eaLnBrk="1" hangingPunct="1"/>
            <a:r>
              <a:rPr lang="en-US" sz="2100" smtClean="0"/>
              <a:t>How are nutritional products ordered at your health facility?</a:t>
            </a:r>
          </a:p>
          <a:p>
            <a:pPr eaLnBrk="1" hangingPunct="1">
              <a:buFont typeface="Wingdings" pitchFamily="2" charset="2"/>
              <a:buNone/>
            </a:pPr>
            <a:endParaRPr lang="en-US" sz="2100" smtClean="0"/>
          </a:p>
          <a:p>
            <a:pPr eaLnBrk="1" hangingPunct="1"/>
            <a:r>
              <a:rPr lang="en-US" sz="2100" smtClean="0"/>
              <a:t>How do you calculate amounts needed?</a:t>
            </a:r>
          </a:p>
          <a:p>
            <a:pPr eaLnBrk="1" hangingPunct="1">
              <a:buFont typeface="Wingdings" pitchFamily="2" charset="2"/>
              <a:buNone/>
            </a:pPr>
            <a:endParaRPr lang="en-US" sz="2100" smtClean="0"/>
          </a:p>
          <a:p>
            <a:pPr eaLnBrk="1" hangingPunct="1"/>
            <a:r>
              <a:rPr lang="en-US" sz="2100" smtClean="0"/>
              <a:t>Is there an EFFICIENT stock management system in place?</a:t>
            </a:r>
          </a:p>
          <a:p>
            <a:pPr eaLnBrk="1" hangingPunct="1">
              <a:buFont typeface="Wingdings" pitchFamily="2" charset="2"/>
              <a:buNone/>
            </a:pPr>
            <a:endParaRPr lang="en-US" sz="2100" smtClean="0"/>
          </a:p>
          <a:p>
            <a:pPr eaLnBrk="1" hangingPunct="1"/>
            <a:r>
              <a:rPr lang="en-US" sz="2100" smtClean="0"/>
              <a:t>Is product consumption ever checked against the number of beneficiaries?</a:t>
            </a:r>
          </a:p>
          <a:p>
            <a:pPr eaLnBrk="1" hangingPunct="1">
              <a:buFont typeface="Wingdings" pitchFamily="2" charset="2"/>
              <a:buNone/>
            </a:pPr>
            <a:endParaRPr lang="en-US" sz="2100" smtClean="0"/>
          </a:p>
          <a:p>
            <a:pPr eaLnBrk="1" hangingPunct="1"/>
            <a:r>
              <a:rPr lang="en-US" sz="2100" smtClean="0"/>
              <a:t>Are you happy with supply ordering and stock control at your centre or can it be improved?</a:t>
            </a:r>
          </a:p>
        </p:txBody>
      </p:sp>
      <p:graphicFrame>
        <p:nvGraphicFramePr>
          <p:cNvPr id="5122" name="Object 6"/>
          <p:cNvGraphicFramePr>
            <a:graphicFrameLocks noChangeAspect="1"/>
          </p:cNvGraphicFramePr>
          <p:nvPr/>
        </p:nvGraphicFramePr>
        <p:xfrm>
          <a:off x="7924800" y="5943600"/>
          <a:ext cx="974725" cy="914400"/>
        </p:xfrm>
        <a:graphic>
          <a:graphicData uri="http://schemas.openxmlformats.org/presentationml/2006/ole">
            <p:oleObj spid="_x0000_s35842" name="Picture" r:id="rId3" imgW="975240" imgH="914400" progId="Word.Picture.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914400" y="1600200"/>
          <a:ext cx="72390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6"/>
          <p:cNvSpPr>
            <a:spLocks noGrp="1"/>
          </p:cNvSpPr>
          <p:nvPr>
            <p:ph type="title"/>
          </p:nvPr>
        </p:nvSpPr>
        <p:spPr/>
        <p:txBody>
          <a:bodyPr/>
          <a:lstStyle/>
          <a:p>
            <a:pPr algn="ctr"/>
            <a:r>
              <a:rPr lang="en-US" dirty="0" smtClean="0"/>
              <a:t> </a:t>
            </a:r>
            <a:r>
              <a:rPr lang="en-US" b="1" dirty="0" smtClean="0"/>
              <a:t>Reporting mechanism</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 Information</a:t>
            </a:r>
            <a:endParaRPr lang="en-US" dirty="0"/>
          </a:p>
        </p:txBody>
      </p:sp>
      <p:sp>
        <p:nvSpPr>
          <p:cNvPr id="3" name="Content Placeholder 2"/>
          <p:cNvSpPr>
            <a:spLocks noGrp="1"/>
          </p:cNvSpPr>
          <p:nvPr>
            <p:ph sz="quarter" idx="1"/>
          </p:nvPr>
        </p:nvSpPr>
        <p:spPr/>
        <p:txBody>
          <a:bodyPr/>
          <a:lstStyle/>
          <a:p>
            <a:r>
              <a:rPr lang="en-US" dirty="0" smtClean="0"/>
              <a:t>County nutritionists need detailed information about all the health facilities in the district/sub-county and county</a:t>
            </a:r>
          </a:p>
          <a:p>
            <a:pPr>
              <a:buNone/>
            </a:pPr>
            <a:endParaRPr lang="en-US" dirty="0" smtClean="0"/>
          </a:p>
          <a:p>
            <a:r>
              <a:rPr lang="en-US" dirty="0" smtClean="0"/>
              <a:t>Required information includes: the population by catchment health facility (disaggregated by age and sex); staffing positions; storage space, available modes of transportation and road condition</a:t>
            </a:r>
          </a:p>
          <a:p>
            <a:r>
              <a:rPr lang="en-US" dirty="0" smtClean="0"/>
              <a:t>supply chain for immunizations, routine medications, food commodities and documentation of all intervention processes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Procure Anthropometric Equipment and Documentation Supplies</a:t>
            </a:r>
            <a:endParaRPr lang="en-US" dirty="0"/>
          </a:p>
        </p:txBody>
      </p:sp>
      <p:sp>
        <p:nvSpPr>
          <p:cNvPr id="3" name="Content Placeholder 2"/>
          <p:cNvSpPr>
            <a:spLocks noGrp="1"/>
          </p:cNvSpPr>
          <p:nvPr>
            <p:ph sz="quarter" idx="1"/>
          </p:nvPr>
        </p:nvSpPr>
        <p:spPr/>
        <p:txBody>
          <a:bodyPr/>
          <a:lstStyle/>
          <a:p>
            <a:r>
              <a:rPr lang="en-US" dirty="0" smtClean="0"/>
              <a:t>The county nutritionist ensures that the necessary equipment for IMAM services is available and in good condition</a:t>
            </a:r>
          </a:p>
          <a:p>
            <a:endParaRPr lang="en-US" dirty="0" smtClean="0"/>
          </a:p>
          <a:p>
            <a:r>
              <a:rPr lang="en-US" dirty="0" smtClean="0"/>
              <a:t>The anthropometric equipment required includes:</a:t>
            </a:r>
          </a:p>
          <a:p>
            <a:pPr lvl="2">
              <a:buClrTx/>
              <a:buFont typeface="Arial" pitchFamily="34" charset="0"/>
              <a:buChar char="•"/>
            </a:pPr>
            <a:r>
              <a:rPr lang="en-US" sz="2000" dirty="0" smtClean="0"/>
              <a:t>MUAC tapes; </a:t>
            </a:r>
          </a:p>
          <a:p>
            <a:pPr lvl="2">
              <a:buClrTx/>
              <a:buFont typeface="Arial" pitchFamily="34" charset="0"/>
              <a:buChar char="•"/>
            </a:pPr>
            <a:r>
              <a:rPr lang="en-US" sz="2000" dirty="0" smtClean="0"/>
              <a:t>height boards; </a:t>
            </a:r>
          </a:p>
          <a:p>
            <a:pPr lvl="2">
              <a:buClrTx/>
              <a:buFont typeface="Arial" pitchFamily="34" charset="0"/>
              <a:buChar char="•"/>
            </a:pPr>
            <a:r>
              <a:rPr lang="en-US" sz="2000" dirty="0" smtClean="0"/>
              <a:t>Weighing scales (infant weighing scale (10 or 20 g), 25kg Salter scale and adult weighing scale); admission cards, ration </a:t>
            </a:r>
            <a:r>
              <a:rPr lang="en-US" dirty="0" smtClean="0"/>
              <a:t>cards, and register books.</a:t>
            </a:r>
          </a:p>
          <a:p>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Allocate Staff</a:t>
            </a:r>
            <a:endParaRPr lang="en-US" dirty="0"/>
          </a:p>
        </p:txBody>
      </p:sp>
      <p:sp>
        <p:nvSpPr>
          <p:cNvPr id="3" name="Content Placeholder 2"/>
          <p:cNvSpPr>
            <a:spLocks noGrp="1"/>
          </p:cNvSpPr>
          <p:nvPr>
            <p:ph sz="quarter" idx="1"/>
          </p:nvPr>
        </p:nvSpPr>
        <p:spPr/>
        <p:txBody>
          <a:bodyPr/>
          <a:lstStyle/>
          <a:p>
            <a:r>
              <a:rPr lang="en-US" dirty="0" smtClean="0"/>
              <a:t>IMAM services should be conducted within the current </a:t>
            </a:r>
            <a:r>
              <a:rPr lang="en-US" dirty="0" err="1" smtClean="0"/>
              <a:t>MoH</a:t>
            </a:r>
            <a:r>
              <a:rPr lang="en-US" dirty="0" smtClean="0"/>
              <a:t> system</a:t>
            </a:r>
          </a:p>
          <a:p>
            <a:endParaRPr lang="en-US" dirty="0" smtClean="0"/>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otalTime>124</TotalTime>
  <Words>1490</Words>
  <Application>Microsoft Office PowerPoint</Application>
  <PresentationFormat>On-screen Show (4:3)</PresentationFormat>
  <Paragraphs>214</Paragraphs>
  <Slides>27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Oriel</vt:lpstr>
      <vt:lpstr>Picture</vt:lpstr>
      <vt:lpstr>SUPPLY MANAGEMENT</vt:lpstr>
      <vt:lpstr>    ACKNOWLEDGMENT</vt:lpstr>
      <vt:lpstr>Overall objective</vt:lpstr>
      <vt:lpstr>Learning Objective</vt:lpstr>
      <vt:lpstr>Reflect for a moment….</vt:lpstr>
      <vt:lpstr> Reporting mechanism</vt:lpstr>
      <vt:lpstr>Collect Information</vt:lpstr>
      <vt:lpstr>Procure Anthropometric Equipment and Documentation Supplies</vt:lpstr>
      <vt:lpstr>Allocate Staff</vt:lpstr>
      <vt:lpstr>Calculate Expected Patient Load</vt:lpstr>
      <vt:lpstr>Calculate Quantity of Required Supplies</vt:lpstr>
      <vt:lpstr>Supply Storage and Handling</vt:lpstr>
      <vt:lpstr>Supply Storage and Handling</vt:lpstr>
      <vt:lpstr>Supply Storage and Handling</vt:lpstr>
      <vt:lpstr>Supply Storage and Handling</vt:lpstr>
      <vt:lpstr>Supply Storage and Handling</vt:lpstr>
      <vt:lpstr>Supply Storage and Handling</vt:lpstr>
      <vt:lpstr>Supply Storage and Handling</vt:lpstr>
      <vt:lpstr>Supply Storage and Handling</vt:lpstr>
      <vt:lpstr>Supply Storage and Handling</vt:lpstr>
      <vt:lpstr>Procurement</vt:lpstr>
      <vt:lpstr>Distribution of Food and Drugs </vt:lpstr>
      <vt:lpstr>Distribution of Food and Drugs </vt:lpstr>
      <vt:lpstr>Distribution of Food and Drugs </vt:lpstr>
      <vt:lpstr>Practical exercise – Bin card</vt:lpstr>
      <vt:lpstr>Exercise:   estimating need and assessing consumption</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Supplies Ordering &amp; Stock Control</dc:title>
  <dc:creator>Claire O.</dc:creator>
  <cp:lastModifiedBy>hp</cp:lastModifiedBy>
  <cp:revision>15</cp:revision>
  <dcterms:created xsi:type="dcterms:W3CDTF">2014-12-03T11:58:33Z</dcterms:created>
  <dcterms:modified xsi:type="dcterms:W3CDTF">2018-04-19T10:25:32Z</dcterms:modified>
</cp:coreProperties>
</file>