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58" r:id="rId3"/>
    <p:sldId id="259" r:id="rId4"/>
    <p:sldId id="260" r:id="rId5"/>
    <p:sldId id="261" r:id="rId6"/>
    <p:sldId id="262" r:id="rId7"/>
    <p:sldId id="263" r:id="rId8"/>
    <p:sldId id="264" r:id="rId9"/>
    <p:sldId id="265" r:id="rId10"/>
    <p:sldId id="267" r:id="rId11"/>
    <p:sldId id="268" r:id="rId12"/>
    <p:sldId id="303" r:id="rId13"/>
    <p:sldId id="304" r:id="rId14"/>
    <p:sldId id="305" r:id="rId15"/>
    <p:sldId id="270" r:id="rId16"/>
    <p:sldId id="306" r:id="rId17"/>
    <p:sldId id="307" r:id="rId18"/>
    <p:sldId id="308" r:id="rId19"/>
    <p:sldId id="309" r:id="rId20"/>
    <p:sldId id="310" r:id="rId21"/>
    <p:sldId id="311" r:id="rId22"/>
    <p:sldId id="312" r:id="rId23"/>
    <p:sldId id="313" r:id="rId24"/>
    <p:sldId id="314" r:id="rId25"/>
    <p:sldId id="316" r:id="rId26"/>
    <p:sldId id="317" r:id="rId27"/>
    <p:sldId id="318" r:id="rId28"/>
    <p:sldId id="319" r:id="rId29"/>
    <p:sldId id="320" r:id="rId30"/>
    <p:sldId id="321" r:id="rId31"/>
    <p:sldId id="322" r:id="rId32"/>
    <p:sldId id="323" r:id="rId33"/>
    <p:sldId id="324" r:id="rId34"/>
    <p:sldId id="325" r:id="rId35"/>
    <p:sldId id="271" r:id="rId36"/>
    <p:sldId id="326" r:id="rId37"/>
    <p:sldId id="334" r:id="rId38"/>
    <p:sldId id="328" r:id="rId39"/>
    <p:sldId id="329" r:id="rId40"/>
    <p:sldId id="330" r:id="rId41"/>
    <p:sldId id="331" r:id="rId42"/>
    <p:sldId id="337" r:id="rId43"/>
    <p:sldId id="332" r:id="rId44"/>
    <p:sldId id="335" r:id="rId45"/>
    <p:sldId id="333" r:id="rId46"/>
    <p:sldId id="338" r:id="rId47"/>
    <p:sldId id="339" r:id="rId48"/>
    <p:sldId id="341" r:id="rId49"/>
    <p:sldId id="342" r:id="rId50"/>
    <p:sldId id="343" r:id="rId51"/>
    <p:sldId id="344" r:id="rId52"/>
    <p:sldId id="345" r:id="rId53"/>
    <p:sldId id="299" r:id="rId54"/>
    <p:sldId id="346" r:id="rId55"/>
    <p:sldId id="347" r:id="rId56"/>
    <p:sldId id="301" r:id="rId57"/>
    <p:sldId id="348" r:id="rId58"/>
    <p:sldId id="30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18T13:50:15.911" idx="1">
    <p:pos x="4896" y="0"/>
    <p:text>This is a new slide as well. Could not highlight in blue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161A7-AC37-4589-97BB-842425AEEC1B}" type="datetimeFigureOut">
              <a:rPr lang="en-US" smtClean="0"/>
              <a:pPr/>
              <a:t>9/25/2019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FAE64-2D43-4988-AB0B-49A0F515EA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221758-A3AD-47D5-AE82-E604AADFAD16}" type="slidenum">
              <a:rPr lang="en-GB">
                <a:solidFill>
                  <a:prstClr val="black"/>
                </a:solidFill>
                <a:cs typeface="Arial" charset="0"/>
              </a:rPr>
              <a:pPr/>
              <a:t>2</a:t>
            </a:fld>
            <a:endParaRPr lang="en-GB">
              <a:solidFill>
                <a:prstClr val="black"/>
              </a:solidFill>
              <a:cs typeface="Arial"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9BCD8B99-74F5-46A5-9727-1017C47496C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584090C8-93F2-4A3A-9578-113B4F7016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E77ABFC-7B4A-4EA9-B7BE-3038F064D51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8F4AE1CC-C81C-4F69-A381-4E0A012333D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GB" noProof="0"/>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0A1EB943-EEF1-45DC-AB8B-396A873A11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843F9848-56AD-4E8A-BA28-7C9DA757CE4B}"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DE715B17-BB70-4C0C-BB0F-2F0B41B1639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6F992B99-323C-414B-A87D-88EEB70FCA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6961CF33-C848-4050-8E19-2AFF599C7D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DAB8902B-6632-4577-AC7A-022751ACF557}"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531ACA02-4E09-4CC3-8E26-8484F99336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4755342C-AD4D-4FA3-8EA3-EF8903418D3F}"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8E33FBF3-124B-424A-8448-CC973823DB7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45060"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575F6D"/>
              </a:solidFill>
              <a:latin typeface="Arial"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575F6D"/>
              </a:solidFill>
              <a:latin typeface="Arial"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439B9251-6C79-45BA-BBF1-F901C52BDB32}" type="slidenum">
              <a:rPr lang="en-US">
                <a:latin typeface="Arial" charset="0"/>
              </a:rPr>
              <a:pPr fontAlgn="base">
                <a:spcBef>
                  <a:spcPct val="0"/>
                </a:spcBef>
                <a:spcAft>
                  <a:spcPct val="0"/>
                </a:spcAft>
                <a:defRPr/>
              </a:pPr>
              <a:t>‹#›</a:t>
            </a:fld>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png"/><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comments" Target="../comments/comment1.xml"/><Relationship Id="rId5" Type="http://schemas.openxmlformats.org/officeDocument/2006/relationships/image" Target="../media/image5.png"/><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6.jpeg"/><Relationship Id="rId4" Type="http://schemas.openxmlformats.org/officeDocument/2006/relationships/image" Target="../media/image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3.xml"/><Relationship Id="rId1" Type="http://schemas.openxmlformats.org/officeDocument/2006/relationships/vmlDrawing" Target="../drawings/vmlDrawing44.vml"/><Relationship Id="rId4" Type="http://schemas.openxmlformats.org/officeDocument/2006/relationships/image" Target="../media/image3.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vmlDrawing" Target="../drawings/vmlDrawing45.vml"/><Relationship Id="rId4" Type="http://schemas.openxmlformats.org/officeDocument/2006/relationships/image" Target="../media/image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image" Target="../media/image3.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3.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2.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image" Target="../media/image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52.vml"/><Relationship Id="rId4" Type="http://schemas.openxmlformats.org/officeDocument/2006/relationships/image" Target="../media/image3.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image" Target="../media/image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image" Target="../media/image3.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55.vml"/><Relationship Id="rId4" Type="http://schemas.openxmlformats.org/officeDocument/2006/relationships/image" Target="../media/image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image" Target="../media/image3.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image" Target="../media/image3.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371600" y="2743200"/>
            <a:ext cx="7772400" cy="1470025"/>
          </a:xfrm>
        </p:spPr>
        <p:txBody>
          <a:bodyPr/>
          <a:lstStyle/>
          <a:p>
            <a:pPr eaLnBrk="1" fontAlgn="auto" hangingPunct="1">
              <a:spcAft>
                <a:spcPts val="0"/>
              </a:spcAft>
              <a:defRPr/>
            </a:pPr>
            <a:r>
              <a:rPr lang="en-GB" b="1">
                <a:solidFill>
                  <a:srgbClr val="C00000"/>
                </a:solidFill>
              </a:rPr>
              <a:t>Integrated management of acute malnutrition</a:t>
            </a:r>
          </a:p>
        </p:txBody>
      </p:sp>
      <p:sp>
        <p:nvSpPr>
          <p:cNvPr id="1028" name="Subtitle 2"/>
          <p:cNvSpPr>
            <a:spLocks noGrp="1"/>
          </p:cNvSpPr>
          <p:nvPr>
            <p:ph type="subTitle" idx="4294967295"/>
          </p:nvPr>
        </p:nvSpPr>
        <p:spPr>
          <a:xfrm>
            <a:off x="2743200" y="4648200"/>
            <a:ext cx="6400800" cy="838200"/>
          </a:xfrm>
        </p:spPr>
        <p:txBody>
          <a:bodyPr/>
          <a:lstStyle/>
          <a:p>
            <a:pPr marL="0" indent="0" algn="ctr" eaLnBrk="1" hangingPunct="1">
              <a:buFontTx/>
              <a:buNone/>
            </a:pPr>
            <a:r>
              <a:rPr lang="en-US"/>
              <a:t>Emergency Nutrition Response</a:t>
            </a:r>
            <a:endParaRPr lang="en-GB"/>
          </a:p>
        </p:txBody>
      </p:sp>
      <p:graphicFrame>
        <p:nvGraphicFramePr>
          <p:cNvPr id="1026" name="Object 2"/>
          <p:cNvGraphicFramePr>
            <a:graphicFrameLocks noChangeAspect="1"/>
          </p:cNvGraphicFramePr>
          <p:nvPr/>
        </p:nvGraphicFramePr>
        <p:xfrm>
          <a:off x="152400" y="104775"/>
          <a:ext cx="1447800" cy="1190625"/>
        </p:xfrm>
        <a:graphic>
          <a:graphicData uri="http://schemas.openxmlformats.org/presentationml/2006/ole">
            <mc:AlternateContent xmlns:mc="http://schemas.openxmlformats.org/markup-compatibility/2006">
              <mc:Choice xmlns:v="urn:schemas-microsoft-com:vml" Requires="v">
                <p:oleObj spid="_x0000_s4505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4775"/>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4"/>
          <p:cNvSpPr txBox="1">
            <a:spLocks noChangeArrowheads="1"/>
          </p:cNvSpPr>
          <p:nvPr/>
        </p:nvSpPr>
        <p:spPr bwMode="auto">
          <a:xfrm>
            <a:off x="0" y="1295400"/>
            <a:ext cx="1981200" cy="581025"/>
          </a:xfrm>
          <a:prstGeom prst="rect">
            <a:avLst/>
          </a:prstGeom>
          <a:noFill/>
          <a:ln w="9525">
            <a:noFill/>
            <a:miter lim="800000"/>
            <a:headEnd/>
            <a:tailEnd/>
          </a:ln>
        </p:spPr>
        <p:txBody>
          <a:bodyPr>
            <a:spAutoFit/>
          </a:bodyPr>
          <a:lstStyle/>
          <a:p>
            <a:pPr algn="ctr" fontAlgn="base">
              <a:spcBef>
                <a:spcPct val="0"/>
              </a:spcBef>
              <a:spcAft>
                <a:spcPct val="0"/>
              </a:spcAft>
            </a:pPr>
            <a:r>
              <a:rPr lang="en-GB" sz="1600">
                <a:solidFill>
                  <a:prstClr val="black"/>
                </a:solidFill>
              </a:rPr>
              <a:t>Republic  of Kenya</a:t>
            </a:r>
          </a:p>
          <a:p>
            <a:pPr algn="ctr" fontAlgn="base">
              <a:spcBef>
                <a:spcPct val="0"/>
              </a:spcBef>
              <a:spcAft>
                <a:spcPct val="0"/>
              </a:spcAft>
            </a:pPr>
            <a:r>
              <a:rPr lang="en-GB" sz="1600">
                <a:solidFill>
                  <a:prstClr val="black"/>
                </a:solidFill>
              </a:rPr>
              <a:t>Ministry of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GB" sz="3200" dirty="0"/>
              <a:t>Causes of Nutrition Emergencies</a:t>
            </a:r>
            <a:endParaRPr lang="en-US" sz="3200" dirty="0"/>
          </a:p>
        </p:txBody>
      </p:sp>
      <p:sp>
        <p:nvSpPr>
          <p:cNvPr id="9220" name="Rectangle 3"/>
          <p:cNvSpPr>
            <a:spLocks noGrp="1" noChangeArrowheads="1"/>
          </p:cNvSpPr>
          <p:nvPr>
            <p:ph sz="quarter" idx="1"/>
          </p:nvPr>
        </p:nvSpPr>
        <p:spPr>
          <a:xfrm>
            <a:off x="304800" y="1524000"/>
            <a:ext cx="8153400" cy="4602163"/>
          </a:xfrm>
          <a:solidFill>
            <a:schemeClr val="accent2"/>
          </a:solidFill>
        </p:spPr>
        <p:txBody>
          <a:bodyPr/>
          <a:lstStyle/>
          <a:p>
            <a:pPr algn="just" eaLnBrk="1" hangingPunct="1">
              <a:lnSpc>
                <a:spcPct val="80000"/>
              </a:lnSpc>
            </a:pPr>
            <a:r>
              <a:rPr lang="en-GB" b="1" dirty="0"/>
              <a:t>Rapid onset: </a:t>
            </a:r>
            <a:r>
              <a:rPr lang="en-US" dirty="0"/>
              <a:t>floods in , conflict displacement due to insecurity, inter-communal  violence and terrorist attacks, post-election violence, disease epidemics (cholera, polio, measles)</a:t>
            </a:r>
          </a:p>
          <a:p>
            <a:pPr algn="just" eaLnBrk="1" hangingPunct="1">
              <a:lnSpc>
                <a:spcPct val="80000"/>
              </a:lnSpc>
            </a:pPr>
            <a:endParaRPr lang="en-US" b="1" dirty="0"/>
          </a:p>
          <a:p>
            <a:pPr algn="just" eaLnBrk="1" hangingPunct="1">
              <a:lnSpc>
                <a:spcPct val="80000"/>
              </a:lnSpc>
            </a:pPr>
            <a:r>
              <a:rPr lang="en-US" b="1" dirty="0"/>
              <a:t>Slow onset: </a:t>
            </a:r>
            <a:r>
              <a:rPr lang="en-US" dirty="0"/>
              <a:t>drought, flood,  refugee influx that are seasonal/cyclical/chronic (e.g. combination of  cyclic drought-induced crop failure, 2011 drought in Kenya and the Horn of Africa , refugee influx in </a:t>
            </a:r>
            <a:r>
              <a:rPr lang="en-US" dirty="0" err="1"/>
              <a:t>Daadab</a:t>
            </a:r>
            <a:r>
              <a:rPr lang="en-US" dirty="0"/>
              <a:t> and </a:t>
            </a:r>
            <a:r>
              <a:rPr lang="en-US" dirty="0" err="1"/>
              <a:t>Kakuma</a:t>
            </a:r>
            <a:r>
              <a:rPr lang="en-US" dirty="0"/>
              <a:t>)</a:t>
            </a:r>
            <a:endParaRPr lang="en-GB" b="1"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529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Text Box 6"/>
          <p:cNvSpPr txBox="1">
            <a:spLocks noChangeArrowheads="1"/>
          </p:cNvSpPr>
          <p:nvPr/>
        </p:nvSpPr>
        <p:spPr bwMode="auto">
          <a:xfrm rot="16200000">
            <a:off x="7233443" y="3434557"/>
            <a:ext cx="2906713"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a:solidFill>
                  <a:prstClr val="black"/>
                </a:solidFill>
              </a:rPr>
              <a:t>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286000" y="2895600"/>
            <a:ext cx="6477000" cy="1752600"/>
          </a:xfrm>
          <a:solidFill>
            <a:schemeClr val="accent2"/>
          </a:solidFill>
        </p:spPr>
        <p:txBody>
          <a:bodyPr>
            <a:normAutofit fontScale="90000"/>
          </a:bodyPr>
          <a:lstStyle/>
          <a:p>
            <a:pPr eaLnBrk="1" fontAlgn="auto" hangingPunct="1">
              <a:spcAft>
                <a:spcPts val="0"/>
              </a:spcAft>
              <a:defRPr/>
            </a:pPr>
            <a:r>
              <a:rPr lang="en-US" sz="4000" dirty="0"/>
              <a:t>Nutrition Emergency Preparedness and Response Actions </a:t>
            </a:r>
          </a:p>
        </p:txBody>
      </p:sp>
      <p:sp>
        <p:nvSpPr>
          <p:cNvPr id="12291" name="Rectangle 3"/>
          <p:cNvSpPr>
            <a:spLocks noGrp="1" noChangeArrowheads="1"/>
          </p:cNvSpPr>
          <p:nvPr>
            <p:ph type="subTitle" idx="1"/>
          </p:nvPr>
        </p:nvSpPr>
        <p:spPr>
          <a:xfrm>
            <a:off x="2286000" y="4800600"/>
            <a:ext cx="6172200" cy="1574800"/>
          </a:xfrm>
        </p:spPr>
        <p:txBody>
          <a:bodyPr>
            <a:normAutofit/>
          </a:bodyPr>
          <a:lstStyle/>
          <a:p>
            <a:pPr marL="609600" indent="-609600" eaLnBrk="1" fontAlgn="auto" hangingPunct="1">
              <a:spcAft>
                <a:spcPts val="0"/>
              </a:spcAft>
              <a:buClr>
                <a:schemeClr val="tx1"/>
              </a:buClr>
              <a:buFontTx/>
              <a:buAutoNum type="arabicPeriod"/>
              <a:defRPr/>
            </a:pPr>
            <a:r>
              <a:rPr lang="en-US" sz="2800" dirty="0"/>
              <a:t>Preparedness</a:t>
            </a:r>
          </a:p>
          <a:p>
            <a:pPr marL="609600" indent="-609600" eaLnBrk="1" fontAlgn="auto" hangingPunct="1">
              <a:spcAft>
                <a:spcPts val="0"/>
              </a:spcAft>
              <a:buClr>
                <a:schemeClr val="tx1"/>
              </a:buClr>
              <a:buFontTx/>
              <a:buAutoNum type="arabicPeriod"/>
              <a:defRPr/>
            </a:pPr>
            <a:r>
              <a:rPr lang="en-US" sz="2800" dirty="0"/>
              <a:t>Mobilizing </a:t>
            </a:r>
            <a:r>
              <a:rPr lang="en-US" sz="2800" dirty="0" err="1"/>
              <a:t>Resourses</a:t>
            </a:r>
            <a:endParaRPr lang="en-US" sz="2800"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632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0"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marL="838200" indent="-838200" eaLnBrk="1" hangingPunct="1"/>
            <a:r>
              <a:rPr lang="en-US" sz="3200" b="1" cap="none" dirty="0"/>
              <a:t>PREPAREDNESS</a:t>
            </a:r>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marL="609600" indent="-609600" eaLnBrk="1" hangingPunct="1">
              <a:lnSpc>
                <a:spcPct val="80000"/>
              </a:lnSpc>
              <a:buClr>
                <a:schemeClr val="tx1"/>
              </a:buClr>
              <a:buFontTx/>
              <a:buAutoNum type="arabicPeriod"/>
            </a:pPr>
            <a:endParaRPr lang="en-GB" sz="2000" b="1" dirty="0"/>
          </a:p>
          <a:p>
            <a:pPr marL="609600" indent="-609600" eaLnBrk="1" hangingPunct="1">
              <a:lnSpc>
                <a:spcPct val="80000"/>
              </a:lnSpc>
              <a:buClr>
                <a:schemeClr val="tx1"/>
              </a:buClr>
              <a:buFont typeface="Courier New" pitchFamily="49" charset="0"/>
              <a:buChar char="o"/>
            </a:pPr>
            <a:r>
              <a:rPr lang="en-US" sz="2100" dirty="0"/>
              <a:t>Aims to build capacities needed to efficiently manage all types of emergencies</a:t>
            </a:r>
          </a:p>
          <a:p>
            <a:pPr marL="609600" indent="-609600" eaLnBrk="1" hangingPunct="1">
              <a:lnSpc>
                <a:spcPct val="80000"/>
              </a:lnSpc>
              <a:buClr>
                <a:schemeClr val="tx1"/>
              </a:buClr>
              <a:buFont typeface="Courier New" pitchFamily="49" charset="0"/>
              <a:buChar char="o"/>
            </a:pPr>
            <a:endParaRPr lang="en-US" sz="2100" dirty="0"/>
          </a:p>
          <a:p>
            <a:pPr marL="609600" indent="-609600" eaLnBrk="1" hangingPunct="1">
              <a:lnSpc>
                <a:spcPct val="80000"/>
              </a:lnSpc>
              <a:buClr>
                <a:schemeClr val="tx1"/>
              </a:buClr>
              <a:buFont typeface="Courier New" pitchFamily="49" charset="0"/>
              <a:buChar char="o"/>
            </a:pPr>
            <a:r>
              <a:rPr lang="en-GB" sz="2100" b="1" dirty="0"/>
              <a:t>Contingency planning </a:t>
            </a:r>
            <a:r>
              <a:rPr lang="en-GB" sz="2100" dirty="0"/>
              <a:t>identifies and plans for emergency situations and is prepared annually  at national and county level </a:t>
            </a:r>
          </a:p>
          <a:p>
            <a:pPr marL="609600" indent="-609600" eaLnBrk="1" hangingPunct="1">
              <a:lnSpc>
                <a:spcPct val="80000"/>
              </a:lnSpc>
              <a:buClr>
                <a:schemeClr val="tx1"/>
              </a:buClr>
              <a:buFont typeface="Courier New" pitchFamily="49" charset="0"/>
              <a:buChar char="o"/>
            </a:pPr>
            <a:endParaRPr lang="en-GB" sz="2100" b="1" dirty="0"/>
          </a:p>
          <a:p>
            <a:pPr marL="609600" indent="-609600" eaLnBrk="1" hangingPunct="1">
              <a:lnSpc>
                <a:spcPct val="80000"/>
              </a:lnSpc>
              <a:buClr>
                <a:schemeClr val="tx1"/>
              </a:buClr>
              <a:buFont typeface="Courier New" pitchFamily="49" charset="0"/>
              <a:buChar char="o"/>
            </a:pPr>
            <a:r>
              <a:rPr lang="en-GB" sz="2100" b="1" dirty="0"/>
              <a:t>Contingency Plan </a:t>
            </a:r>
            <a:r>
              <a:rPr lang="en-US" sz="2000" dirty="0"/>
              <a:t>elaborates the preparedness and response actions for coordinated response to crisis and implemented only in the event of an emergency. </a:t>
            </a:r>
          </a:p>
          <a:p>
            <a:pPr marL="609600" indent="-609600" eaLnBrk="1" hangingPunct="1">
              <a:lnSpc>
                <a:spcPct val="80000"/>
              </a:lnSpc>
              <a:buClr>
                <a:schemeClr val="tx1"/>
              </a:buClr>
              <a:buFont typeface="Courier New" pitchFamily="49" charset="0"/>
              <a:buChar char="o"/>
            </a:pPr>
            <a:endParaRPr lang="en-US" sz="2000" dirty="0"/>
          </a:p>
          <a:p>
            <a:pPr marL="609600" indent="-609600" eaLnBrk="1" hangingPunct="1">
              <a:lnSpc>
                <a:spcPct val="80000"/>
              </a:lnSpc>
              <a:buClr>
                <a:schemeClr val="tx1"/>
              </a:buClr>
              <a:buFont typeface="Courier New" pitchFamily="49" charset="0"/>
              <a:buChar char="o"/>
            </a:pPr>
            <a:r>
              <a:rPr lang="en-US" sz="2000" dirty="0"/>
              <a:t>Continuously reviewed  </a:t>
            </a:r>
          </a:p>
          <a:p>
            <a:pPr marL="609600" indent="-609600" eaLnBrk="1" hangingPunct="1">
              <a:lnSpc>
                <a:spcPct val="80000"/>
              </a:lnSpc>
              <a:buClr>
                <a:schemeClr val="tx1"/>
              </a:buClr>
              <a:buFont typeface="Courier New" pitchFamily="49" charset="0"/>
              <a:buChar char="o"/>
            </a:pPr>
            <a:endParaRPr lang="en-US" sz="2000" dirty="0"/>
          </a:p>
          <a:p>
            <a:pPr marL="609600" indent="-609600" eaLnBrk="1" hangingPunct="1">
              <a:lnSpc>
                <a:spcPct val="80000"/>
              </a:lnSpc>
              <a:buClr>
                <a:schemeClr val="tx1"/>
              </a:buClr>
              <a:buFont typeface="Courier New" pitchFamily="49" charset="0"/>
              <a:buChar char="o"/>
            </a:pPr>
            <a:endParaRPr lang="en-US" sz="2000" dirty="0"/>
          </a:p>
          <a:p>
            <a:pPr marL="609600" indent="-609600" eaLnBrk="1" hangingPunct="1">
              <a:lnSpc>
                <a:spcPct val="80000"/>
              </a:lnSpc>
              <a:buClr>
                <a:schemeClr val="tx1"/>
              </a:buClr>
              <a:buFont typeface="Courier New" pitchFamily="49" charset="0"/>
              <a:buChar char="o"/>
            </a:pPr>
            <a:endParaRPr lang="en-US" sz="2000" b="1" dirty="0"/>
          </a:p>
          <a:p>
            <a:pPr marL="609600" indent="-609600" eaLnBrk="1" hangingPunct="1">
              <a:lnSpc>
                <a:spcPct val="80000"/>
              </a:lnSpc>
              <a:buClr>
                <a:schemeClr val="tx1"/>
              </a:buClr>
              <a:buFont typeface="Courier New" pitchFamily="49" charset="0"/>
              <a:buChar char="o"/>
            </a:pPr>
            <a:endParaRPr lang="en-GB" sz="2100" b="1"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752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EMERGENCY PREPAREDNESS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marL="838200" indent="-838200" eaLnBrk="1" hangingPunct="1"/>
            <a:r>
              <a:rPr lang="en-US" sz="3200" b="1" cap="none" dirty="0"/>
              <a:t>MOBILIZING RESOURCES</a:t>
            </a:r>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marL="609600" indent="-609600" eaLnBrk="1" hangingPunct="1">
              <a:lnSpc>
                <a:spcPct val="80000"/>
              </a:lnSpc>
              <a:buClr>
                <a:schemeClr val="tx1"/>
              </a:buClr>
              <a:buFont typeface="Courier New" pitchFamily="49" charset="0"/>
              <a:buChar char="o"/>
            </a:pPr>
            <a:endParaRPr lang="en-US" sz="2000" dirty="0"/>
          </a:p>
          <a:p>
            <a:pPr marL="457200" lvl="0" indent="-457200">
              <a:buAutoNum type="alphaLcParenR"/>
            </a:pPr>
            <a:r>
              <a:rPr lang="en-US" sz="2000" dirty="0"/>
              <a:t>Understanding of   Humanitarian and National Government appeals and funding mechanisms</a:t>
            </a:r>
          </a:p>
          <a:p>
            <a:pPr marL="457200" lvl="0" indent="-457200">
              <a:buAutoNum type="alphaLcParenR"/>
            </a:pPr>
            <a:endParaRPr lang="en-US" sz="2000" dirty="0"/>
          </a:p>
          <a:p>
            <a:pPr lvl="0">
              <a:buNone/>
            </a:pPr>
            <a:r>
              <a:rPr lang="en-US" sz="2000" dirty="0"/>
              <a:t>b) Prioritization focused on most urgent needs, and be transparency</a:t>
            </a:r>
          </a:p>
          <a:p>
            <a:pPr lvl="0">
              <a:buNone/>
            </a:pPr>
            <a:endParaRPr lang="en-US" sz="2000" dirty="0"/>
          </a:p>
          <a:p>
            <a:pPr lvl="0">
              <a:buNone/>
            </a:pPr>
            <a:r>
              <a:rPr lang="en-US" sz="2000" dirty="0"/>
              <a:t> c)Response plans that address all types of resource mobilization – finance, people, supplies</a:t>
            </a:r>
          </a:p>
          <a:p>
            <a:pPr marL="609600" indent="-609600" eaLnBrk="1" hangingPunct="1">
              <a:lnSpc>
                <a:spcPct val="80000"/>
              </a:lnSpc>
              <a:buClr>
                <a:schemeClr val="tx1"/>
              </a:buClr>
              <a:buFont typeface="+mj-lt"/>
              <a:buAutoNum type="arabicPeriod"/>
            </a:pPr>
            <a:endParaRPr lang="en-US" sz="2000" dirty="0"/>
          </a:p>
          <a:p>
            <a:pPr marL="976313" lvl="1" indent="-609600" eaLnBrk="1" hangingPunct="1">
              <a:lnSpc>
                <a:spcPct val="80000"/>
              </a:lnSpc>
              <a:buClr>
                <a:schemeClr val="tx1"/>
              </a:buClr>
              <a:buFont typeface="+mj-lt"/>
              <a:buAutoNum type="arabicPeriod"/>
            </a:pPr>
            <a:endParaRPr lang="en-US" sz="1700" dirty="0"/>
          </a:p>
          <a:p>
            <a:pPr marL="609600" indent="-609600" eaLnBrk="1" hangingPunct="1">
              <a:lnSpc>
                <a:spcPct val="80000"/>
              </a:lnSpc>
              <a:buClr>
                <a:schemeClr val="tx1"/>
              </a:buClr>
              <a:buFont typeface="Courier New" pitchFamily="49" charset="0"/>
              <a:buChar char="o"/>
            </a:pPr>
            <a:endParaRPr lang="en-US" sz="2000" dirty="0"/>
          </a:p>
          <a:p>
            <a:pPr marL="609600" indent="-609600" eaLnBrk="1" hangingPunct="1">
              <a:lnSpc>
                <a:spcPct val="80000"/>
              </a:lnSpc>
              <a:buClr>
                <a:schemeClr val="tx1"/>
              </a:buClr>
              <a:buFont typeface="Courier New" pitchFamily="49" charset="0"/>
              <a:buChar char="o"/>
            </a:pPr>
            <a:endParaRPr lang="en-US" sz="2000" dirty="0"/>
          </a:p>
          <a:p>
            <a:pPr marL="609600" indent="-609600" eaLnBrk="1" hangingPunct="1">
              <a:lnSpc>
                <a:spcPct val="80000"/>
              </a:lnSpc>
              <a:buClr>
                <a:schemeClr val="tx1"/>
              </a:buClr>
              <a:buFont typeface="Courier New" pitchFamily="49" charset="0"/>
              <a:buChar char="o"/>
            </a:pPr>
            <a:endParaRPr lang="en-US" sz="2000" dirty="0"/>
          </a:p>
          <a:p>
            <a:pPr marL="609600" indent="-609600" eaLnBrk="1" hangingPunct="1">
              <a:lnSpc>
                <a:spcPct val="80000"/>
              </a:lnSpc>
              <a:buClr>
                <a:schemeClr val="tx1"/>
              </a:buClr>
              <a:buFont typeface="Courier New" pitchFamily="49" charset="0"/>
              <a:buChar char="o"/>
            </a:pPr>
            <a:endParaRPr lang="en-US" sz="2000" b="1" dirty="0"/>
          </a:p>
          <a:p>
            <a:pPr marL="609600" indent="-609600" eaLnBrk="1" hangingPunct="1">
              <a:lnSpc>
                <a:spcPct val="80000"/>
              </a:lnSpc>
              <a:buClr>
                <a:schemeClr val="tx1"/>
              </a:buClr>
              <a:buFont typeface="Courier New" pitchFamily="49" charset="0"/>
              <a:buChar char="o"/>
            </a:pPr>
            <a:endParaRPr lang="en-GB" sz="2100" b="1"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957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EMERGENCY PREPAREDNESS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286000" y="2895600"/>
            <a:ext cx="6477000" cy="1752600"/>
          </a:xfrm>
          <a:solidFill>
            <a:schemeClr val="accent2"/>
          </a:solidFill>
        </p:spPr>
        <p:txBody>
          <a:bodyPr>
            <a:normAutofit/>
          </a:bodyPr>
          <a:lstStyle/>
          <a:p>
            <a:pPr eaLnBrk="1" fontAlgn="auto" hangingPunct="1">
              <a:spcAft>
                <a:spcPts val="0"/>
              </a:spcAft>
              <a:defRPr/>
            </a:pPr>
            <a:r>
              <a:rPr lang="en-US" sz="4000" dirty="0"/>
              <a:t>Actions for nutrition emergency response</a:t>
            </a:r>
          </a:p>
        </p:txBody>
      </p:sp>
      <p:sp>
        <p:nvSpPr>
          <p:cNvPr id="12291" name="Rectangle 3"/>
          <p:cNvSpPr>
            <a:spLocks noGrp="1" noChangeArrowheads="1"/>
          </p:cNvSpPr>
          <p:nvPr>
            <p:ph type="subTitle" idx="1"/>
          </p:nvPr>
        </p:nvSpPr>
        <p:spPr>
          <a:xfrm>
            <a:off x="2286000" y="4800600"/>
            <a:ext cx="6172200" cy="1574800"/>
          </a:xfrm>
        </p:spPr>
        <p:txBody>
          <a:bodyPr>
            <a:normAutofit/>
          </a:bodyPr>
          <a:lstStyle/>
          <a:p>
            <a:pPr marL="609600" indent="-609600" algn="ctr" eaLnBrk="1" fontAlgn="auto" hangingPunct="1">
              <a:spcAft>
                <a:spcPts val="0"/>
              </a:spcAft>
              <a:buClr>
                <a:schemeClr val="tx1"/>
              </a:buClr>
              <a:defRPr/>
            </a:pPr>
            <a:r>
              <a:rPr lang="en-US" sz="2800" dirty="0"/>
              <a:t> 7 ACTIONS</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059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marL="838200" indent="-838200" eaLnBrk="1" hangingPunct="1"/>
            <a:r>
              <a:rPr lang="en-GB" sz="3200" b="1" cap="none" dirty="0"/>
              <a:t>ACTION 1: COORDINATION</a:t>
            </a:r>
            <a:endParaRPr lang="en-US" sz="3200" b="1" cap="none" dirty="0"/>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marL="609600" indent="-609600" eaLnBrk="1" hangingPunct="1">
              <a:lnSpc>
                <a:spcPct val="80000"/>
              </a:lnSpc>
              <a:buClr>
                <a:schemeClr val="tx1"/>
              </a:buClr>
              <a:buFont typeface="Courier New" pitchFamily="49" charset="0"/>
              <a:buChar char="o"/>
            </a:pPr>
            <a:r>
              <a:rPr lang="en-GB" sz="2000" b="1" dirty="0"/>
              <a:t>Key  focal points for coordinating response include:</a:t>
            </a:r>
          </a:p>
          <a:p>
            <a:pPr marL="609600" indent="-609600" eaLnBrk="1" hangingPunct="1">
              <a:lnSpc>
                <a:spcPct val="80000"/>
              </a:lnSpc>
              <a:buClr>
                <a:schemeClr val="tx1"/>
              </a:buClr>
              <a:buFont typeface="+mj-lt"/>
              <a:buAutoNum type="romanUcPeriod"/>
            </a:pPr>
            <a:endParaRPr lang="en-US" sz="2000" dirty="0"/>
          </a:p>
          <a:p>
            <a:pPr marL="976313" lvl="1" indent="-609600" eaLnBrk="1" hangingPunct="1">
              <a:lnSpc>
                <a:spcPct val="80000"/>
              </a:lnSpc>
              <a:buClr>
                <a:schemeClr val="tx1"/>
              </a:buClr>
              <a:buFont typeface="+mj-lt"/>
              <a:buAutoNum type="romanUcPeriod"/>
            </a:pPr>
            <a:r>
              <a:rPr lang="en-US" sz="1700" dirty="0"/>
              <a:t>Ministry of Interior and Coordination of National Government  focuses  on Disaster and Emergency Coordination (NDOC), </a:t>
            </a:r>
          </a:p>
          <a:p>
            <a:pPr marL="976313" lvl="1" indent="-609600" eaLnBrk="1" hangingPunct="1">
              <a:lnSpc>
                <a:spcPct val="80000"/>
              </a:lnSpc>
              <a:buClr>
                <a:schemeClr val="tx1"/>
              </a:buClr>
              <a:buFont typeface="+mj-lt"/>
              <a:buAutoNum type="romanUcPeriod"/>
            </a:pPr>
            <a:endParaRPr lang="en-US" sz="1700" dirty="0"/>
          </a:p>
          <a:p>
            <a:pPr marL="976313" lvl="1" indent="-609600" eaLnBrk="1" hangingPunct="1">
              <a:lnSpc>
                <a:spcPct val="80000"/>
              </a:lnSpc>
              <a:buClr>
                <a:schemeClr val="tx1"/>
              </a:buClr>
              <a:buFont typeface="+mj-lt"/>
              <a:buAutoNum type="romanUcPeriod"/>
            </a:pPr>
            <a:r>
              <a:rPr lang="en-GB" sz="1700" dirty="0"/>
              <a:t>National Drought Management Authority</a:t>
            </a:r>
          </a:p>
          <a:p>
            <a:pPr marL="976313" lvl="1" indent="-609600" eaLnBrk="1" hangingPunct="1">
              <a:lnSpc>
                <a:spcPct val="80000"/>
              </a:lnSpc>
              <a:buClr>
                <a:schemeClr val="tx1"/>
              </a:buClr>
              <a:buFont typeface="+mj-lt"/>
              <a:buAutoNum type="romanUcPeriod"/>
            </a:pPr>
            <a:endParaRPr lang="en-GB" sz="1700" dirty="0"/>
          </a:p>
          <a:p>
            <a:pPr marL="976313" lvl="1" indent="-609600" eaLnBrk="1" hangingPunct="1">
              <a:lnSpc>
                <a:spcPct val="80000"/>
              </a:lnSpc>
              <a:buClr>
                <a:schemeClr val="tx1"/>
              </a:buClr>
              <a:buFont typeface="+mj-lt"/>
              <a:buAutoNum type="romanUcPeriod"/>
            </a:pPr>
            <a:r>
              <a:rPr lang="en-GB" sz="1700" dirty="0"/>
              <a:t>Crisis Reponse Center</a:t>
            </a:r>
          </a:p>
          <a:p>
            <a:pPr marL="609600" indent="-609600" eaLnBrk="1" hangingPunct="1">
              <a:lnSpc>
                <a:spcPct val="80000"/>
              </a:lnSpc>
              <a:buClr>
                <a:schemeClr val="tx1"/>
              </a:buClr>
              <a:buFont typeface="Courier New" pitchFamily="49" charset="0"/>
              <a:buChar char="o"/>
            </a:pPr>
            <a:endParaRPr lang="en-GB" sz="2000" dirty="0"/>
          </a:p>
          <a:p>
            <a:pPr marL="609600" indent="-609600" eaLnBrk="1" hangingPunct="1">
              <a:lnSpc>
                <a:spcPct val="80000"/>
              </a:lnSpc>
              <a:buClr>
                <a:schemeClr val="tx1"/>
              </a:buClr>
              <a:buFont typeface="Courier New" pitchFamily="49" charset="0"/>
              <a:buChar char="o"/>
            </a:pPr>
            <a:r>
              <a:rPr lang="en-US" sz="2000" b="1" dirty="0"/>
              <a:t>Kenya National Nutrition  Action Plan (2012- 2017) </a:t>
            </a:r>
            <a:r>
              <a:rPr lang="en-US" sz="2000" dirty="0"/>
              <a:t>defines  nutrition objectives  to be addressed </a:t>
            </a:r>
          </a:p>
          <a:p>
            <a:pPr marL="609600" indent="-609600" eaLnBrk="1" hangingPunct="1">
              <a:lnSpc>
                <a:spcPct val="80000"/>
              </a:lnSpc>
              <a:buClr>
                <a:schemeClr val="tx1"/>
              </a:buClr>
              <a:buFont typeface="Courier New" pitchFamily="49" charset="0"/>
              <a:buChar char="o"/>
            </a:pPr>
            <a:endParaRPr lang="en-US" sz="2000" b="1" dirty="0"/>
          </a:p>
          <a:p>
            <a:pPr marL="609600" indent="-609600" eaLnBrk="1" hangingPunct="1">
              <a:lnSpc>
                <a:spcPct val="80000"/>
              </a:lnSpc>
              <a:buClr>
                <a:schemeClr val="tx1"/>
              </a:buClr>
              <a:buFont typeface="Courier New" pitchFamily="49" charset="0"/>
              <a:buChar char="o"/>
            </a:pPr>
            <a:r>
              <a:rPr lang="en-US" sz="2000" b="1" dirty="0"/>
              <a:t>Nutrition Technical Forum (NTF) </a:t>
            </a:r>
            <a:r>
              <a:rPr lang="en-US" sz="2000" dirty="0"/>
              <a:t>is  responsible for technical coordinating structure and technical capacity</a:t>
            </a:r>
            <a:endParaRPr lang="en-US" sz="2000" b="1"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837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p:spPr>
        <p:txBody>
          <a:bodyPr wrap="square" lIns="91440" tIns="45720" rIns="91440" bIns="45720" numCol="1" anchorCtr="0" compatLnSpc="1">
            <a:prstTxWarp prst="textNoShape">
              <a:avLst/>
            </a:prstTxWarp>
          </a:bodyPr>
          <a:lstStyle/>
          <a:p>
            <a:pPr marL="838200" indent="-838200" eaLnBrk="1" hangingPunct="1"/>
            <a:r>
              <a:rPr lang="en-GB" sz="3200" b="1" cap="none" dirty="0"/>
              <a:t>ACTION 2: Assessments and             Monitoring</a:t>
            </a:r>
            <a:endParaRPr lang="en-US" sz="3200" b="1" cap="none" dirty="0"/>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marL="609600" indent="-609600" eaLnBrk="1" hangingPunct="1">
              <a:lnSpc>
                <a:spcPct val="80000"/>
              </a:lnSpc>
              <a:buClr>
                <a:schemeClr val="tx1"/>
              </a:buClr>
            </a:pPr>
            <a:r>
              <a:rPr lang="en-US" sz="2000" dirty="0"/>
              <a:t>Gain an understanding of  impact of emergency through the following information sources:</a:t>
            </a:r>
          </a:p>
          <a:p>
            <a:pPr marL="609600" indent="-609600" eaLnBrk="1" hangingPunct="1">
              <a:lnSpc>
                <a:spcPct val="80000"/>
              </a:lnSpc>
              <a:buClr>
                <a:schemeClr val="tx1"/>
              </a:buClr>
            </a:pPr>
            <a:endParaRPr lang="en-US" sz="2000" dirty="0"/>
          </a:p>
          <a:p>
            <a:pPr marL="1074737" lvl="2" indent="-342900">
              <a:buFont typeface="+mj-lt"/>
              <a:buAutoNum type="arabicPeriod"/>
            </a:pPr>
            <a:r>
              <a:rPr lang="en-US" sz="2000" b="1" dirty="0"/>
              <a:t>Nutrition surveillance </a:t>
            </a:r>
            <a:r>
              <a:rPr lang="en-US" sz="2000" dirty="0"/>
              <a:t>(slow-onset/chronic emergencies)</a:t>
            </a:r>
          </a:p>
          <a:p>
            <a:pPr marL="1074737" lvl="2" indent="-342900">
              <a:buFont typeface="+mj-lt"/>
              <a:buAutoNum type="arabicPeriod"/>
            </a:pPr>
            <a:r>
              <a:rPr lang="en-US" sz="2000" b="1" dirty="0"/>
              <a:t>Rapid nutrition assessments </a:t>
            </a:r>
            <a:r>
              <a:rPr lang="en-US" sz="2000" dirty="0"/>
              <a:t>(rapid-onset emergencies)</a:t>
            </a:r>
          </a:p>
          <a:p>
            <a:pPr marL="1074737" lvl="2" indent="-342900">
              <a:buFont typeface="+mj-lt"/>
              <a:buAutoNum type="arabicPeriod"/>
            </a:pPr>
            <a:r>
              <a:rPr lang="en-US" sz="2000" b="1" dirty="0"/>
              <a:t>Anthropometric nutrition surveys </a:t>
            </a:r>
            <a:r>
              <a:rPr lang="en-US" sz="2000" dirty="0"/>
              <a:t>(slow-onset/chronic emergencies </a:t>
            </a:r>
            <a:r>
              <a:rPr lang="en-US" sz="2000" b="1" dirty="0"/>
              <a:t>OR</a:t>
            </a:r>
            <a:r>
              <a:rPr lang="en-US" sz="2000" dirty="0"/>
              <a:t> rapid-onset emergencies)</a:t>
            </a:r>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161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p:spPr>
        <p:txBody>
          <a:bodyPr wrap="square" lIns="91440" tIns="45720" rIns="91440" bIns="45720" numCol="1" anchorCtr="0" compatLnSpc="1">
            <a:prstTxWarp prst="textNoShape">
              <a:avLst/>
            </a:prstTxWarp>
          </a:bodyPr>
          <a:lstStyle/>
          <a:p>
            <a:pPr marL="838200" indent="-838200" algn="ctr" eaLnBrk="1" hangingPunct="1"/>
            <a:r>
              <a:rPr lang="en-GB" sz="3200" b="1" cap="none" dirty="0"/>
              <a:t>Nutrition Surveillance</a:t>
            </a:r>
            <a:endParaRPr lang="en-US" sz="3200" b="1" cap="none" dirty="0"/>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marL="609600" indent="-609600" eaLnBrk="1" hangingPunct="1">
              <a:lnSpc>
                <a:spcPct val="80000"/>
              </a:lnSpc>
              <a:buClr>
                <a:schemeClr val="tx1"/>
              </a:buClr>
            </a:pPr>
            <a:r>
              <a:rPr lang="en-US" sz="2000" dirty="0"/>
              <a:t>Process of monitoring trends in the nutrition situation over time is of high importance</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dirty="0"/>
              <a:t>Enables management of risks associated with impending crisis and reduces impact of  shock</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dirty="0"/>
              <a:t>Kenya Surveillance system include:</a:t>
            </a:r>
          </a:p>
          <a:p>
            <a:pPr marL="609600" indent="-609600" eaLnBrk="1" hangingPunct="1">
              <a:lnSpc>
                <a:spcPct val="80000"/>
              </a:lnSpc>
              <a:buClr>
                <a:schemeClr val="tx1"/>
              </a:buClr>
            </a:pPr>
            <a:endParaRPr lang="en-US" sz="2000" dirty="0"/>
          </a:p>
          <a:p>
            <a:pPr marL="1371600" lvl="3" indent="-457200">
              <a:buClrTx/>
              <a:buSzPct val="59000"/>
              <a:buFont typeface="+mj-lt"/>
              <a:buAutoNum type="arabicPeriod"/>
            </a:pPr>
            <a:r>
              <a:rPr lang="x-none" sz="2000"/>
              <a:t>Revised Early Warning System for Kenya</a:t>
            </a:r>
            <a:endParaRPr lang="en-US" sz="2000" dirty="0"/>
          </a:p>
          <a:p>
            <a:pPr marL="1371600" lvl="3" indent="-457200">
              <a:buClrTx/>
              <a:buSzPct val="59000"/>
              <a:buFont typeface="+mj-lt"/>
              <a:buAutoNum type="arabicPeriod"/>
            </a:pPr>
            <a:r>
              <a:rPr lang="x-none" sz="2000"/>
              <a:t>Seasonal Assessments:</a:t>
            </a:r>
            <a:endParaRPr lang="en-US" sz="2000" dirty="0"/>
          </a:p>
          <a:p>
            <a:pPr marL="1371600" lvl="3" indent="-457200">
              <a:buClrTx/>
              <a:buSzPct val="59000"/>
              <a:buFont typeface="+mj-lt"/>
              <a:buAutoNum type="arabicPeriod"/>
            </a:pPr>
            <a:r>
              <a:rPr lang="x-none" sz="2000"/>
              <a:t>Health facility monitoring from the DHIS</a:t>
            </a:r>
            <a:endParaRPr lang="en-US" sz="2000" dirty="0"/>
          </a:p>
          <a:p>
            <a:pPr marL="609600" indent="-609600" eaLnBrk="1" hangingPunct="1">
              <a:lnSpc>
                <a:spcPct val="80000"/>
              </a:lnSpc>
              <a:buClr>
                <a:schemeClr val="tx1"/>
              </a:buClr>
              <a:buNone/>
            </a:pP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264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p:spPr>
        <p:txBody>
          <a:bodyPr wrap="square" lIns="91440" tIns="45720" rIns="91440" bIns="45720" numCol="1" anchorCtr="0" compatLnSpc="1">
            <a:prstTxWarp prst="textNoShape">
              <a:avLst/>
            </a:prstTxWarp>
          </a:bodyPr>
          <a:lstStyle/>
          <a:p>
            <a:pPr marL="838200" indent="-838200" algn="ctr" eaLnBrk="1" hangingPunct="1"/>
            <a:r>
              <a:rPr lang="en-GB" sz="3200" b="1" cap="none" dirty="0"/>
              <a:t>Nutrition Surveillance</a:t>
            </a:r>
            <a:endParaRPr lang="en-US" sz="3200" b="1" cap="none" dirty="0"/>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marL="609600" indent="-609600" eaLnBrk="1" hangingPunct="1">
              <a:lnSpc>
                <a:spcPct val="80000"/>
              </a:lnSpc>
              <a:buClr>
                <a:schemeClr val="tx1"/>
              </a:buClr>
            </a:pPr>
            <a:r>
              <a:rPr lang="en-US" sz="2000" dirty="0"/>
              <a:t>Objectives include:</a:t>
            </a:r>
          </a:p>
          <a:p>
            <a:pPr marL="609600" indent="-609600" eaLnBrk="1" hangingPunct="1">
              <a:lnSpc>
                <a:spcPct val="80000"/>
              </a:lnSpc>
              <a:buClr>
                <a:schemeClr val="tx1"/>
              </a:buClr>
            </a:pPr>
            <a:endParaRPr lang="en-US" sz="2000" dirty="0"/>
          </a:p>
          <a:p>
            <a:pPr lvl="2">
              <a:buClrTx/>
              <a:buFont typeface="Arial" pitchFamily="34" charset="0"/>
              <a:buChar char="•"/>
            </a:pPr>
            <a:r>
              <a:rPr lang="en-US" sz="2000" dirty="0"/>
              <a:t>Advocacy</a:t>
            </a:r>
          </a:p>
          <a:p>
            <a:pPr lvl="2">
              <a:buClrTx/>
              <a:buFont typeface="Arial" pitchFamily="34" charset="0"/>
              <a:buChar char="•"/>
            </a:pPr>
            <a:r>
              <a:rPr lang="en-US" sz="2000" dirty="0"/>
              <a:t>Identification of appropriate response strategies</a:t>
            </a:r>
          </a:p>
          <a:p>
            <a:pPr lvl="2">
              <a:buClrTx/>
              <a:buFont typeface="Arial" pitchFamily="34" charset="0"/>
              <a:buChar char="•"/>
            </a:pPr>
            <a:r>
              <a:rPr lang="en-US" sz="2000" dirty="0"/>
              <a:t>Triggering a response</a:t>
            </a:r>
          </a:p>
          <a:p>
            <a:pPr lvl="2">
              <a:buClrTx/>
              <a:buFont typeface="Arial" pitchFamily="34" charset="0"/>
              <a:buChar char="•"/>
            </a:pPr>
            <a:r>
              <a:rPr lang="en-US" sz="2000" dirty="0"/>
              <a:t>Targeting</a:t>
            </a:r>
          </a:p>
          <a:p>
            <a:pPr lvl="2">
              <a:buClrTx/>
              <a:buFont typeface="Arial" pitchFamily="34" charset="0"/>
              <a:buChar char="•"/>
            </a:pPr>
            <a:r>
              <a:rPr lang="en-US" sz="2000" dirty="0"/>
              <a:t>Identification of malnourished children</a:t>
            </a:r>
          </a:p>
          <a:p>
            <a:pPr marL="609600" indent="-609600" eaLnBrk="1" hangingPunct="1">
              <a:lnSpc>
                <a:spcPct val="80000"/>
              </a:lnSpc>
              <a:buClr>
                <a:schemeClr val="tx1"/>
              </a:buClr>
              <a:buNone/>
            </a:pPr>
            <a:endParaRPr lang="en-US" sz="2400" dirty="0"/>
          </a:p>
          <a:p>
            <a:pPr marL="609600" indent="-609600" eaLnBrk="1" hangingPunct="1">
              <a:lnSpc>
                <a:spcPct val="80000"/>
              </a:lnSpc>
              <a:buClr>
                <a:schemeClr val="tx1"/>
              </a:buClr>
              <a:buNone/>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366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a:solidFill>
            <a:schemeClr val="accent2"/>
          </a:solidFill>
        </p:spPr>
        <p:txBody>
          <a:bodyPr wrap="square" lIns="91440" tIns="45720" rIns="91440" bIns="45720" numCol="1" anchorCtr="0" compatLnSpc="1">
            <a:prstTxWarp prst="textNoShape">
              <a:avLst/>
            </a:prstTxWarp>
          </a:bodyPr>
          <a:lstStyle/>
          <a:p>
            <a:pPr marL="838200" indent="-838200" eaLnBrk="1" hangingPunct="1"/>
            <a:r>
              <a:rPr lang="en-GB" sz="3200" b="1" cap="none" dirty="0"/>
              <a:t>Nutrition Surveillance Cycle</a:t>
            </a:r>
            <a:endParaRPr lang="en-US" sz="3200" b="1" cap="none"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469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pic>
        <p:nvPicPr>
          <p:cNvPr id="114691" name="Picture 21978" descr="Nutrition surveillance cycle"/>
          <p:cNvPicPr>
            <a:picLocks noChangeAspect="1" noChangeArrowheads="1"/>
          </p:cNvPicPr>
          <p:nvPr/>
        </p:nvPicPr>
        <p:blipFill>
          <a:blip r:embed="rId5" cstate="print"/>
          <a:srcRect/>
          <a:stretch>
            <a:fillRect/>
          </a:stretch>
        </p:blipFill>
        <p:spPr bwMode="auto">
          <a:xfrm>
            <a:off x="685800" y="1447800"/>
            <a:ext cx="7162800" cy="4822694"/>
          </a:xfrm>
          <a:prstGeom prst="rect">
            <a:avLst/>
          </a:prstGeom>
          <a:solidFill>
            <a:schemeClr val="accent2"/>
          </a:solid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785938" y="214313"/>
            <a:ext cx="6172200" cy="747712"/>
          </a:xfrm>
        </p:spPr>
        <p:txBody>
          <a:bodyPr wrap="square" lIns="91440" tIns="45720" rIns="91440" bIns="45720" numCol="1" anchorCtr="0" compatLnSpc="1">
            <a:prstTxWarp prst="textNoShape">
              <a:avLst/>
            </a:prstTxWarp>
            <a:normAutofit fontScale="90000"/>
          </a:bodyPr>
          <a:lstStyle/>
          <a:p>
            <a:pPr algn="ctr" eaLnBrk="1" hangingPunct="1">
              <a:defRPr/>
            </a:pPr>
            <a:br>
              <a:rPr lang="en-GB" sz="3600" cap="none" dirty="0">
                <a:solidFill>
                  <a:srgbClr val="FFFF00"/>
                </a:solidFill>
              </a:rPr>
            </a:br>
            <a:br>
              <a:rPr lang="en-GB" sz="3600" cap="none" dirty="0">
                <a:solidFill>
                  <a:srgbClr val="FFFF00"/>
                </a:solidFill>
              </a:rPr>
            </a:br>
            <a:br>
              <a:rPr lang="en-GB" sz="3600" cap="none" dirty="0">
                <a:solidFill>
                  <a:srgbClr val="FFFF00"/>
                </a:solidFill>
              </a:rPr>
            </a:br>
            <a:br>
              <a:rPr lang="en-GB" sz="3600" cap="none" dirty="0">
                <a:solidFill>
                  <a:srgbClr val="FFFF00"/>
                </a:solidFill>
              </a:rPr>
            </a:br>
            <a:r>
              <a:rPr lang="en-GB" sz="3600" cap="none" dirty="0"/>
              <a:t>ACKNOWLEDGMENT</a:t>
            </a:r>
            <a:endParaRPr lang="en-GB" sz="2800" cap="none" dirty="0"/>
          </a:p>
        </p:txBody>
      </p:sp>
      <p:graphicFrame>
        <p:nvGraphicFramePr>
          <p:cNvPr id="2050" name="Object 2"/>
          <p:cNvGraphicFramePr>
            <a:graphicFrameLocks noChangeAspect="1"/>
          </p:cNvGraphicFramePr>
          <p:nvPr/>
        </p:nvGraphicFramePr>
        <p:xfrm>
          <a:off x="285750" y="928688"/>
          <a:ext cx="1447800" cy="1190625"/>
        </p:xfrm>
        <a:graphic>
          <a:graphicData uri="http://schemas.openxmlformats.org/presentationml/2006/ole">
            <mc:AlternateContent xmlns:mc="http://schemas.openxmlformats.org/markup-compatibility/2006">
              <mc:Choice xmlns:v="urn:schemas-microsoft-com:vml" Requires="v">
                <p:oleObj spid="_x0000_s46084"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928688"/>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txBox="1">
            <a:spLocks noChangeArrowheads="1"/>
          </p:cNvSpPr>
          <p:nvPr/>
        </p:nvSpPr>
        <p:spPr>
          <a:xfrm>
            <a:off x="285750" y="2143125"/>
            <a:ext cx="1571625" cy="642938"/>
          </a:xfrm>
          <a:prstGeom prst="rect">
            <a:avLst/>
          </a:prstGeom>
        </p:spPr>
        <p:txBody>
          <a:bodyPr>
            <a:normAutofit fontScale="85000" lnSpcReduction="20000"/>
          </a:bodyPr>
          <a:lstStyle/>
          <a:p>
            <a:pPr fontAlgn="base">
              <a:lnSpc>
                <a:spcPct val="90000"/>
              </a:lnSpc>
              <a:spcBef>
                <a:spcPct val="0"/>
              </a:spcBef>
              <a:spcAft>
                <a:spcPct val="0"/>
              </a:spcAft>
              <a:buClr>
                <a:srgbClr val="FE8637"/>
              </a:buClr>
              <a:buSzPct val="70000"/>
              <a:buFont typeface="Wingdings" pitchFamily="2" charset="2"/>
              <a:buNone/>
              <a:defRPr/>
            </a:pPr>
            <a:endParaRPr lang="en-GB" sz="1400" b="1" dirty="0">
              <a:solidFill>
                <a:prstClr val="black"/>
              </a:solidFill>
              <a:cs typeface="Arial" pitchFamily="34" charset="0"/>
            </a:endParaRPr>
          </a:p>
          <a:p>
            <a:pPr algn="ctr" fontAlgn="base">
              <a:lnSpc>
                <a:spcPct val="90000"/>
              </a:lnSpc>
              <a:spcBef>
                <a:spcPct val="0"/>
              </a:spcBef>
              <a:spcAft>
                <a:spcPct val="0"/>
              </a:spcAft>
              <a:buClr>
                <a:srgbClr val="FE8637"/>
              </a:buClr>
              <a:buSzPct val="70000"/>
              <a:buFont typeface="Wingdings" pitchFamily="2" charset="2"/>
              <a:buNone/>
              <a:defRPr/>
            </a:pPr>
            <a:r>
              <a:rPr lang="en-GB" sz="1400" b="1" dirty="0">
                <a:solidFill>
                  <a:prstClr val="black"/>
                </a:solidFill>
                <a:cs typeface="Arial" pitchFamily="34" charset="0"/>
              </a:rPr>
              <a:t>MINISTRY OF PUBLIC  HEALTH</a:t>
            </a:r>
          </a:p>
        </p:txBody>
      </p:sp>
      <p:graphicFrame>
        <p:nvGraphicFramePr>
          <p:cNvPr id="2051" name="Object 3"/>
          <p:cNvGraphicFramePr>
            <a:graphicFrameLocks noChangeAspect="1"/>
          </p:cNvGraphicFramePr>
          <p:nvPr/>
        </p:nvGraphicFramePr>
        <p:xfrm>
          <a:off x="7072313" y="928688"/>
          <a:ext cx="1447800" cy="1190625"/>
        </p:xfrm>
        <a:graphic>
          <a:graphicData uri="http://schemas.openxmlformats.org/presentationml/2006/ole">
            <mc:AlternateContent xmlns:mc="http://schemas.openxmlformats.org/markup-compatibility/2006">
              <mc:Choice xmlns:v="urn:schemas-microsoft-com:vml" Requires="v">
                <p:oleObj spid="_x0000_s46085" name="Picture" r:id="rId6" imgW="975240" imgH="914400" progId="Word.Picture.8">
                  <p:embed/>
                </p:oleObj>
              </mc:Choice>
              <mc:Fallback>
                <p:oleObj name="Picture" r:id="rId6" imgW="975240" imgH="91440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928688"/>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txBox="1">
            <a:spLocks noChangeArrowheads="1"/>
          </p:cNvSpPr>
          <p:nvPr/>
        </p:nvSpPr>
        <p:spPr>
          <a:xfrm>
            <a:off x="7072313" y="2143125"/>
            <a:ext cx="1571625" cy="642938"/>
          </a:xfrm>
          <a:prstGeom prst="rect">
            <a:avLst/>
          </a:prstGeom>
        </p:spPr>
        <p:txBody>
          <a:bodyPr>
            <a:normAutofit fontScale="85000" lnSpcReduction="20000"/>
          </a:bodyPr>
          <a:lstStyle/>
          <a:p>
            <a:pPr fontAlgn="base">
              <a:lnSpc>
                <a:spcPct val="90000"/>
              </a:lnSpc>
              <a:spcBef>
                <a:spcPct val="0"/>
              </a:spcBef>
              <a:spcAft>
                <a:spcPct val="0"/>
              </a:spcAft>
              <a:buClr>
                <a:srgbClr val="FE8637"/>
              </a:buClr>
              <a:buSzPct val="70000"/>
              <a:buFont typeface="Wingdings" pitchFamily="2" charset="2"/>
              <a:buNone/>
              <a:defRPr/>
            </a:pPr>
            <a:endParaRPr lang="en-GB" sz="1400" b="1" dirty="0">
              <a:solidFill>
                <a:prstClr val="black"/>
              </a:solidFill>
              <a:cs typeface="Arial" pitchFamily="34" charset="0"/>
            </a:endParaRPr>
          </a:p>
          <a:p>
            <a:pPr algn="ctr" fontAlgn="base">
              <a:lnSpc>
                <a:spcPct val="90000"/>
              </a:lnSpc>
              <a:spcBef>
                <a:spcPct val="0"/>
              </a:spcBef>
              <a:spcAft>
                <a:spcPct val="0"/>
              </a:spcAft>
              <a:buClr>
                <a:srgbClr val="FE8637"/>
              </a:buClr>
              <a:buSzPct val="70000"/>
              <a:buFont typeface="Wingdings" pitchFamily="2" charset="2"/>
              <a:buNone/>
              <a:defRPr/>
            </a:pPr>
            <a:r>
              <a:rPr lang="en-GB" sz="1400" b="1" dirty="0">
                <a:solidFill>
                  <a:prstClr val="black"/>
                </a:solidFill>
                <a:cs typeface="Arial" pitchFamily="34" charset="0"/>
              </a:rPr>
              <a:t>MINISTRY OF MEDICAL SERVICES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p:spPr>
        <p:txBody>
          <a:bodyPr wrap="square" lIns="91440" tIns="45720" rIns="91440" bIns="45720" numCol="1" anchorCtr="0" compatLnSpc="1">
            <a:prstTxWarp prst="textNoShape">
              <a:avLst/>
            </a:prstTxWarp>
          </a:bodyPr>
          <a:lstStyle/>
          <a:p>
            <a:pPr marL="838200" indent="-838200" eaLnBrk="1" hangingPunct="1"/>
            <a:r>
              <a:rPr lang="en-GB" sz="3200" b="1" cap="none" dirty="0"/>
              <a:t>Rapid Nutrition Assessments</a:t>
            </a:r>
            <a:endParaRPr lang="en-US" sz="3200" b="1" cap="none" dirty="0"/>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marL="609600" indent="-609600" eaLnBrk="1" hangingPunct="1">
              <a:lnSpc>
                <a:spcPct val="80000"/>
              </a:lnSpc>
              <a:buClr>
                <a:schemeClr val="tx1"/>
              </a:buClr>
            </a:pPr>
            <a:r>
              <a:rPr lang="en-US" dirty="0"/>
              <a:t>To obtain a snapshot of the nutrition situation as quickly as possible </a:t>
            </a:r>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r>
              <a:rPr lang="en-US" dirty="0"/>
              <a:t>Performed in situations of poor security and limited access</a:t>
            </a:r>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r>
              <a:rPr lang="en-US" dirty="0"/>
              <a:t>Information not statistically valid but verify existence or threat of  nutrition emergency</a:t>
            </a:r>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r>
              <a:rPr lang="en-US" dirty="0"/>
              <a:t>Enables  estimation  of affected population  and immediate needs</a:t>
            </a:r>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571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673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pic>
        <p:nvPicPr>
          <p:cNvPr id="116739" name="Picture 2"/>
          <p:cNvPicPr>
            <a:picLocks noChangeAspect="1" noChangeArrowheads="1"/>
          </p:cNvPicPr>
          <p:nvPr/>
        </p:nvPicPr>
        <p:blipFill>
          <a:blip r:embed="rId5" cstate="print"/>
          <a:srcRect/>
          <a:stretch>
            <a:fillRect/>
          </a:stretch>
        </p:blipFill>
        <p:spPr bwMode="auto">
          <a:xfrm>
            <a:off x="685800" y="0"/>
            <a:ext cx="7086600" cy="5937899"/>
          </a:xfrm>
          <a:prstGeom prst="rect">
            <a:avLst/>
          </a:prstGeom>
          <a:solidFill>
            <a:schemeClr val="accent2"/>
          </a:solid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p:spPr>
        <p:txBody>
          <a:bodyPr wrap="square" lIns="91440" tIns="45720" rIns="91440" bIns="45720" numCol="1" anchorCtr="0" compatLnSpc="1">
            <a:prstTxWarp prst="textNoShape">
              <a:avLst/>
            </a:prstTxWarp>
          </a:bodyPr>
          <a:lstStyle/>
          <a:p>
            <a:pPr marL="838200" indent="-838200" algn="ctr" eaLnBrk="1" hangingPunct="1"/>
            <a:r>
              <a:rPr lang="en-GB" sz="3200" b="1" cap="none" dirty="0"/>
              <a:t>Rapid household level nutrition assessment</a:t>
            </a:r>
            <a:endParaRPr lang="en-US" sz="3200" b="1" cap="none" dirty="0"/>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marL="609600" indent="-609600" eaLnBrk="1" hangingPunct="1">
              <a:lnSpc>
                <a:spcPct val="80000"/>
              </a:lnSpc>
              <a:buClr>
                <a:schemeClr val="tx1"/>
              </a:buClr>
            </a:pPr>
            <a:r>
              <a:rPr lang="en-US" sz="2000" dirty="0"/>
              <a:t>Conducted based on KIRA findings and within 6 weeks</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dirty="0"/>
              <a:t>Provides required information not covered by KIRA assessment </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dirty="0"/>
              <a:t>Objective is gather </a:t>
            </a:r>
            <a:r>
              <a:rPr lang="en-US" sz="2000" b="1" dirty="0"/>
              <a:t>data quickly </a:t>
            </a:r>
            <a:r>
              <a:rPr lang="en-US" sz="2000" dirty="0"/>
              <a:t>and give </a:t>
            </a:r>
            <a:r>
              <a:rPr lang="en-US" sz="2000" b="1" dirty="0"/>
              <a:t>estimate of nutrition situation</a:t>
            </a:r>
          </a:p>
          <a:p>
            <a:pPr marL="609600" indent="-609600" eaLnBrk="1" hangingPunct="1">
              <a:lnSpc>
                <a:spcPct val="80000"/>
              </a:lnSpc>
              <a:buClr>
                <a:schemeClr val="tx1"/>
              </a:buClr>
            </a:pPr>
            <a:endParaRPr lang="en-US" sz="2000" b="1" dirty="0"/>
          </a:p>
          <a:p>
            <a:pPr marL="609600" indent="-609600" eaLnBrk="1" hangingPunct="1">
              <a:lnSpc>
                <a:spcPct val="80000"/>
              </a:lnSpc>
              <a:buClr>
                <a:schemeClr val="tx1"/>
              </a:buClr>
            </a:pPr>
            <a:r>
              <a:rPr lang="en-US" sz="2000" dirty="0"/>
              <a:t>The exercise should not exceed </a:t>
            </a:r>
            <a:r>
              <a:rPr lang="en-US" sz="2000" b="1" dirty="0"/>
              <a:t> four days</a:t>
            </a: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776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p:spPr>
        <p:txBody>
          <a:bodyPr wrap="square" lIns="91440" tIns="45720" rIns="91440" bIns="45720" numCol="1" anchorCtr="0" compatLnSpc="1">
            <a:prstTxWarp prst="textNoShape">
              <a:avLst/>
            </a:prstTxWarp>
          </a:bodyPr>
          <a:lstStyle/>
          <a:p>
            <a:pPr marL="838200" indent="-838200" eaLnBrk="1" hangingPunct="1"/>
            <a:r>
              <a:rPr lang="en-GB" sz="3200" b="1" cap="none" dirty="0"/>
              <a:t>Rapid household level nutrition assessment - Objectives</a:t>
            </a:r>
            <a:endParaRPr lang="en-US" sz="3200" b="1" cap="none" dirty="0"/>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lvl="0"/>
            <a:r>
              <a:rPr lang="en-US" sz="2000" dirty="0"/>
              <a:t>To estimate the nutritional status of children aged 6-59 months and PLW using MUAC</a:t>
            </a:r>
          </a:p>
          <a:p>
            <a:pPr lvl="0">
              <a:buNone/>
            </a:pPr>
            <a:endParaRPr lang="en-US" sz="2000" dirty="0"/>
          </a:p>
          <a:p>
            <a:pPr lvl="0"/>
            <a:r>
              <a:rPr lang="en-US" sz="2000" dirty="0"/>
              <a:t>To establish factors contributing to the overall nutrition situation of the affected population</a:t>
            </a:r>
          </a:p>
          <a:p>
            <a:pPr lvl="0">
              <a:buNone/>
            </a:pPr>
            <a:endParaRPr lang="en-US" sz="2000" dirty="0"/>
          </a:p>
          <a:p>
            <a:pPr lvl="0"/>
            <a:r>
              <a:rPr lang="en-US" sz="2000" dirty="0"/>
              <a:t>To be informed on the infant and young child feeding practices in the affected population</a:t>
            </a:r>
          </a:p>
          <a:p>
            <a:pPr lvl="0">
              <a:buNone/>
            </a:pPr>
            <a:endParaRPr lang="en-US" sz="2000" dirty="0"/>
          </a:p>
          <a:p>
            <a:r>
              <a:rPr lang="en-US" sz="2000" dirty="0"/>
              <a:t>To make recommendations that prevents deterioration of the nutrition situation</a:t>
            </a:r>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878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p:spPr>
        <p:txBody>
          <a:bodyPr wrap="square" lIns="91440" tIns="45720" rIns="91440" bIns="45720" numCol="1" anchorCtr="0" compatLnSpc="1">
            <a:prstTxWarp prst="textNoShape">
              <a:avLst/>
            </a:prstTxWarp>
          </a:bodyPr>
          <a:lstStyle/>
          <a:p>
            <a:pPr marL="838200" indent="-838200" algn="ctr" eaLnBrk="1" hangingPunct="1"/>
            <a:r>
              <a:rPr lang="en-GB" sz="3200" b="1" cap="none" dirty="0"/>
              <a:t>Rapid household level nutrition assessment- Methodology</a:t>
            </a:r>
            <a:endParaRPr lang="en-US" sz="3200" b="1" cap="none" dirty="0"/>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marL="609600" indent="-609600" eaLnBrk="1" hangingPunct="1">
              <a:lnSpc>
                <a:spcPct val="80000"/>
              </a:lnSpc>
              <a:buClr>
                <a:schemeClr val="tx1"/>
              </a:buClr>
            </a:pPr>
            <a:r>
              <a:rPr lang="en-US" sz="2000" dirty="0"/>
              <a:t>Purposive selection of locations based on identified need for additional information</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b="1" dirty="0"/>
              <a:t>Quantitative data </a:t>
            </a:r>
            <a:r>
              <a:rPr lang="en-US" sz="2000" dirty="0"/>
              <a:t>through MUAC measurement</a:t>
            </a:r>
          </a:p>
          <a:p>
            <a:pPr marL="609600" indent="-609600" eaLnBrk="1" hangingPunct="1">
              <a:lnSpc>
                <a:spcPct val="80000"/>
              </a:lnSpc>
              <a:buClr>
                <a:schemeClr val="tx1"/>
              </a:buClr>
            </a:pPr>
            <a:endParaRPr lang="en-US" sz="2000" b="1" dirty="0"/>
          </a:p>
          <a:p>
            <a:pPr marL="609600" indent="-609600" eaLnBrk="1" hangingPunct="1">
              <a:lnSpc>
                <a:spcPct val="80000"/>
              </a:lnSpc>
              <a:buClr>
                <a:schemeClr val="tx1"/>
              </a:buClr>
            </a:pPr>
            <a:r>
              <a:rPr lang="en-US" sz="2000" b="1" dirty="0"/>
              <a:t>Qualitative date </a:t>
            </a:r>
            <a:r>
              <a:rPr lang="en-US" sz="2000" dirty="0"/>
              <a:t>through </a:t>
            </a:r>
            <a:r>
              <a:rPr lang="en-US" sz="2000" i="1" dirty="0"/>
              <a:t> Focus Group discussions, Key informant Interviews ,  Secondary data and anthropometric surveys</a:t>
            </a:r>
          </a:p>
          <a:p>
            <a:pPr marL="609600" indent="-609600" eaLnBrk="1" hangingPunct="1">
              <a:lnSpc>
                <a:spcPct val="80000"/>
              </a:lnSpc>
              <a:buClr>
                <a:schemeClr val="tx1"/>
              </a:buClr>
            </a:pPr>
            <a:endParaRPr lang="en-US" sz="2000" i="1"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981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p:spPr>
        <p:txBody>
          <a:bodyPr wrap="square" lIns="91440" tIns="45720" rIns="91440" bIns="45720" numCol="1" anchorCtr="0" compatLnSpc="1">
            <a:prstTxWarp prst="textNoShape">
              <a:avLst/>
            </a:prstTxWarp>
            <a:noAutofit/>
          </a:bodyPr>
          <a:lstStyle/>
          <a:p>
            <a:pPr marL="838200" indent="-838200" algn="just" eaLnBrk="1" hangingPunct="1"/>
            <a:r>
              <a:rPr lang="en-GB" sz="2400" b="1" cap="none" dirty="0"/>
              <a:t>Action 3: </a:t>
            </a:r>
            <a:r>
              <a:rPr lang="en-US" sz="2400" b="1" dirty="0"/>
              <a:t>Promote, Protect and Support Maternal Infant and Young Child Nutrition in Emergencies (MIYCN-E)</a:t>
            </a:r>
            <a:endParaRPr lang="en-US" sz="2400" b="1" cap="none" dirty="0"/>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marL="609600" indent="-609600" eaLnBrk="1" hangingPunct="1">
              <a:lnSpc>
                <a:spcPct val="80000"/>
              </a:lnSpc>
              <a:buClr>
                <a:schemeClr val="tx1"/>
              </a:buClr>
            </a:pPr>
            <a:r>
              <a:rPr lang="en-US" sz="2000" dirty="0"/>
              <a:t>To reduce  high risk of under nutrition during emergencies for optimal growth  and development of children</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dirty="0"/>
              <a:t>Includes protecting rights of  all pregnant women, lactating mothers , infants and young children</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i="1" dirty="0">
              <a:solidFill>
                <a:schemeClr val="accent1">
                  <a:lumMod val="75000"/>
                </a:schemeClr>
              </a:solidFill>
            </a:endParaRPr>
          </a:p>
          <a:p>
            <a:pPr marL="609600" indent="-609600" eaLnBrk="1" hangingPunct="1">
              <a:lnSpc>
                <a:spcPct val="80000"/>
              </a:lnSpc>
              <a:buClr>
                <a:schemeClr val="tx1"/>
              </a:buClr>
            </a:pPr>
            <a:endParaRPr lang="en-US" dirty="0">
              <a:solidFill>
                <a:schemeClr val="accent1">
                  <a:lumMod val="75000"/>
                </a:schemeClr>
              </a:solidFill>
            </a:endParaRPr>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185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p:spPr>
        <p:txBody>
          <a:bodyPr wrap="square" lIns="91440" tIns="45720" rIns="91440" bIns="45720" numCol="1" anchorCtr="0" compatLnSpc="1">
            <a:prstTxWarp prst="textNoShape">
              <a:avLst/>
            </a:prstTxWarp>
            <a:noAutofit/>
          </a:bodyPr>
          <a:lstStyle/>
          <a:p>
            <a:pPr marL="838200" indent="-838200" algn="just" eaLnBrk="1" hangingPunct="1"/>
            <a:r>
              <a:rPr lang="en-GB" sz="2400" b="1" cap="none" dirty="0"/>
              <a:t>Action 3: (</a:t>
            </a:r>
            <a:r>
              <a:rPr lang="en-US" sz="2400" b="1" dirty="0"/>
              <a:t>MIYCN-E) – POLICY GUIDELINES</a:t>
            </a:r>
            <a:endParaRPr lang="en-US" sz="2400" b="1" cap="none" dirty="0"/>
          </a:p>
        </p:txBody>
      </p:sp>
      <p:sp>
        <p:nvSpPr>
          <p:cNvPr id="11268" name="Rectangle 3"/>
          <p:cNvSpPr>
            <a:spLocks noGrp="1" noChangeArrowheads="1"/>
          </p:cNvSpPr>
          <p:nvPr>
            <p:ph sz="quarter" idx="1"/>
          </p:nvPr>
        </p:nvSpPr>
        <p:spPr>
          <a:xfrm>
            <a:off x="457200" y="1600200"/>
            <a:ext cx="7467600" cy="4873625"/>
          </a:xfrm>
          <a:solidFill>
            <a:schemeClr val="accent2"/>
          </a:solidFill>
        </p:spPr>
        <p:txBody>
          <a:bodyPr/>
          <a:lstStyle/>
          <a:p>
            <a:pPr lvl="0"/>
            <a:r>
              <a:rPr lang="x-none"/>
              <a:t>Ensure that mothers and their infant are not separated</a:t>
            </a:r>
            <a:r>
              <a:rPr lang="en-US" dirty="0"/>
              <a:t> for continuation of optimal infant feeding</a:t>
            </a:r>
          </a:p>
          <a:p>
            <a:pPr lvl="0">
              <a:buNone/>
            </a:pPr>
            <a:endParaRPr lang="en-US" dirty="0"/>
          </a:p>
          <a:p>
            <a:pPr lvl="0"/>
            <a:r>
              <a:rPr lang="x-none"/>
              <a:t>Protect, promote and support exclusive breastfeeding and optimal complementary feeding (assess need for supplementary food rations) in all emergency efforts.</a:t>
            </a:r>
            <a:endParaRPr lang="en-US" dirty="0"/>
          </a:p>
          <a:p>
            <a:pPr lvl="0">
              <a:buNone/>
            </a:pPr>
            <a:endParaRPr lang="en-US" dirty="0"/>
          </a:p>
          <a:p>
            <a:pPr lvl="0"/>
            <a:r>
              <a:rPr lang="x-none"/>
              <a:t>Periodic nutrition monitoring and surveillance including rapid assessments fostered and facilitated.</a:t>
            </a:r>
            <a:endParaRPr lang="en-US" dirty="0"/>
          </a:p>
          <a:p>
            <a:pPr marL="609600" indent="-609600" eaLnBrk="1" hangingPunct="1">
              <a:lnSpc>
                <a:spcPct val="80000"/>
              </a:lnSpc>
              <a:buClr>
                <a:schemeClr val="tx1"/>
              </a:buClr>
              <a:buNone/>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i="1" dirty="0">
              <a:solidFill>
                <a:schemeClr val="accent1">
                  <a:lumMod val="75000"/>
                </a:schemeClr>
              </a:solidFill>
            </a:endParaRPr>
          </a:p>
          <a:p>
            <a:pPr marL="609600" indent="-609600" eaLnBrk="1" hangingPunct="1">
              <a:lnSpc>
                <a:spcPct val="80000"/>
              </a:lnSpc>
              <a:buClr>
                <a:schemeClr val="tx1"/>
              </a:buClr>
            </a:pPr>
            <a:endParaRPr lang="en-US" dirty="0">
              <a:solidFill>
                <a:schemeClr val="accent1">
                  <a:lumMod val="75000"/>
                </a:schemeClr>
              </a:solidFill>
            </a:endParaRPr>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288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7696200" cy="1143000"/>
          </a:xfrm>
        </p:spPr>
        <p:txBody>
          <a:bodyPr wrap="square" lIns="91440" tIns="45720" rIns="91440" bIns="45720" numCol="1" anchorCtr="0" compatLnSpc="1">
            <a:prstTxWarp prst="textNoShape">
              <a:avLst/>
            </a:prstTxWarp>
            <a:noAutofit/>
          </a:bodyPr>
          <a:lstStyle/>
          <a:p>
            <a:pPr marL="838200" indent="-838200" algn="just" eaLnBrk="1" hangingPunct="1"/>
            <a:r>
              <a:rPr lang="en-GB" sz="2400" b="1" cap="none" dirty="0"/>
              <a:t>Action 3: (</a:t>
            </a:r>
            <a:r>
              <a:rPr lang="en-US" sz="2400" b="1" dirty="0"/>
              <a:t>MIYCN-E) – POLICY GUIDELINES</a:t>
            </a:r>
            <a:endParaRPr lang="en-US" sz="2400" b="1" cap="none" dirty="0"/>
          </a:p>
        </p:txBody>
      </p:sp>
      <p:sp>
        <p:nvSpPr>
          <p:cNvPr id="11268" name="Rectangle 3"/>
          <p:cNvSpPr>
            <a:spLocks noGrp="1" noChangeArrowheads="1"/>
          </p:cNvSpPr>
          <p:nvPr>
            <p:ph sz="quarter" idx="1"/>
          </p:nvPr>
        </p:nvSpPr>
        <p:spPr>
          <a:xfrm>
            <a:off x="457200" y="1600200"/>
            <a:ext cx="7467600" cy="4267200"/>
          </a:xfrm>
          <a:solidFill>
            <a:schemeClr val="accent2"/>
          </a:solidFill>
        </p:spPr>
        <p:txBody>
          <a:bodyPr/>
          <a:lstStyle/>
          <a:p>
            <a:pPr lvl="0"/>
            <a:r>
              <a:rPr lang="x-none" sz="2000"/>
              <a:t>Technical representation in humanitarian coordination forums and promotion of cross-sector engagement.</a:t>
            </a:r>
            <a:endParaRPr lang="en-US" sz="2000" dirty="0"/>
          </a:p>
          <a:p>
            <a:pPr lvl="0"/>
            <a:endParaRPr lang="en-US" sz="2000" dirty="0"/>
          </a:p>
          <a:p>
            <a:pPr lvl="0"/>
            <a:r>
              <a:rPr lang="x-none" sz="2000"/>
              <a:t>Policy, guidelines and standards for IYCN-E meet Inter-Agency Standing Committee (IASC) and SPHERE standards, and that systems support adherence.</a:t>
            </a:r>
            <a:endParaRPr lang="en-US" sz="2000" dirty="0"/>
          </a:p>
          <a:p>
            <a:pPr lvl="0"/>
            <a:endParaRPr lang="en-US" sz="2000" dirty="0"/>
          </a:p>
          <a:p>
            <a:pPr lvl="0"/>
            <a:r>
              <a:rPr lang="x-none" sz="2000"/>
              <a:t>Minimize the risk of artificial feeding through ensuring that all emergency efforts including donations comply with BMS regulation and control Act 2012.  </a:t>
            </a:r>
            <a:endParaRPr lang="en-US" sz="2000"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i="1" dirty="0">
              <a:solidFill>
                <a:schemeClr val="accent1">
                  <a:lumMod val="75000"/>
                </a:schemeClr>
              </a:solidFill>
            </a:endParaRPr>
          </a:p>
          <a:p>
            <a:pPr marL="609600" indent="-609600" eaLnBrk="1" hangingPunct="1">
              <a:lnSpc>
                <a:spcPct val="80000"/>
              </a:lnSpc>
              <a:buClr>
                <a:schemeClr val="tx1"/>
              </a:buClr>
            </a:pPr>
            <a:endParaRPr lang="en-US" dirty="0">
              <a:solidFill>
                <a:schemeClr val="accent1">
                  <a:lumMod val="75000"/>
                </a:schemeClr>
              </a:solidFill>
            </a:endParaRPr>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390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p:txBody>
          <a:bodyPr wrap="square" lIns="91440" tIns="45720" rIns="91440" bIns="45720" numCol="1" anchorCtr="0" compatLnSpc="1">
            <a:prstTxWarp prst="textNoShape">
              <a:avLst/>
            </a:prstTxWarp>
            <a:noAutofit/>
          </a:bodyPr>
          <a:lstStyle/>
          <a:p>
            <a:pPr marL="838200" indent="-838200" algn="just" eaLnBrk="1" hangingPunct="1"/>
            <a:r>
              <a:rPr lang="en-GB" sz="2400" b="1" cap="none" dirty="0"/>
              <a:t>Action 3: (</a:t>
            </a:r>
            <a:r>
              <a:rPr lang="en-US" sz="2400" b="1" dirty="0"/>
              <a:t>MIYCN-E) – POLICY GUIDELINES</a:t>
            </a:r>
            <a:endParaRPr lang="en-US" sz="2400" b="1" cap="none" dirty="0"/>
          </a:p>
        </p:txBody>
      </p:sp>
      <p:sp>
        <p:nvSpPr>
          <p:cNvPr id="11268" name="Rectangle 3"/>
          <p:cNvSpPr>
            <a:spLocks noGrp="1" noChangeArrowheads="1"/>
          </p:cNvSpPr>
          <p:nvPr>
            <p:ph sz="quarter" idx="1"/>
          </p:nvPr>
        </p:nvSpPr>
        <p:spPr>
          <a:solidFill>
            <a:schemeClr val="accent2"/>
          </a:solidFill>
        </p:spPr>
        <p:txBody>
          <a:bodyPr/>
          <a:lstStyle/>
          <a:p>
            <a:pPr marL="609600" indent="-609600" eaLnBrk="1" hangingPunct="1">
              <a:lnSpc>
                <a:spcPct val="80000"/>
              </a:lnSpc>
              <a:buClr>
                <a:schemeClr val="tx1"/>
              </a:buClr>
            </a:pPr>
            <a:r>
              <a:rPr lang="en-US" sz="2000" dirty="0"/>
              <a:t> Optimal IYCN practices according to MIYCN policy</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dirty="0"/>
              <a:t>Monitor the following indicators:</a:t>
            </a:r>
          </a:p>
          <a:p>
            <a:pPr marL="609600" indent="-609600" eaLnBrk="1" hangingPunct="1">
              <a:lnSpc>
                <a:spcPct val="80000"/>
              </a:lnSpc>
              <a:buClr>
                <a:schemeClr val="tx1"/>
              </a:buClr>
              <a:buNone/>
            </a:pPr>
            <a:endParaRPr lang="en-US" sz="2000" dirty="0"/>
          </a:p>
          <a:p>
            <a:pPr marL="823913" lvl="1" indent="-457200">
              <a:buClrTx/>
              <a:buFont typeface="+mj-lt"/>
              <a:buAutoNum type="alphaLcPeriod"/>
            </a:pPr>
            <a:r>
              <a:rPr lang="en-US" sz="2000" dirty="0"/>
              <a:t>Timely initiation of breastfeeding</a:t>
            </a:r>
          </a:p>
          <a:p>
            <a:pPr marL="823913" lvl="1" indent="-457200">
              <a:buClrTx/>
              <a:buFont typeface="+mj-lt"/>
              <a:buAutoNum type="alphaLcPeriod"/>
            </a:pPr>
            <a:r>
              <a:rPr lang="en-US" sz="2000" dirty="0"/>
              <a:t>Minimum dietary diversity</a:t>
            </a:r>
          </a:p>
          <a:p>
            <a:pPr marL="823913" lvl="1" indent="-457200">
              <a:buClrTx/>
              <a:buFont typeface="+mj-lt"/>
              <a:buAutoNum type="alphaLcPeriod"/>
            </a:pPr>
            <a:r>
              <a:rPr lang="en-US" sz="2000" dirty="0"/>
              <a:t>Minimum meal frequency</a:t>
            </a:r>
          </a:p>
          <a:p>
            <a:pPr marL="823913" lvl="1" indent="-457200">
              <a:buClrTx/>
              <a:buFont typeface="+mj-lt"/>
              <a:buAutoNum type="alphaLcPeriod"/>
            </a:pPr>
            <a:r>
              <a:rPr lang="en-US" sz="2000" dirty="0"/>
              <a:t>Violation of the BMS act</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dirty="0"/>
              <a:t>Emergency preparedness  (Adequate local capacity, advocacy and national legislation in place)</a:t>
            </a:r>
          </a:p>
          <a:p>
            <a:pPr marL="609600" indent="-609600" eaLnBrk="1" hangingPunct="1">
              <a:lnSpc>
                <a:spcPct val="80000"/>
              </a:lnSpc>
              <a:buClr>
                <a:schemeClr val="tx1"/>
              </a:buClr>
            </a:pPr>
            <a:endParaRPr lang="en-US" sz="2000" i="1" dirty="0">
              <a:solidFill>
                <a:schemeClr val="accent1">
                  <a:lumMod val="75000"/>
                </a:schemeClr>
              </a:solidFill>
            </a:endParaRPr>
          </a:p>
          <a:p>
            <a:pPr marL="609600" indent="-609600" eaLnBrk="1" hangingPunct="1">
              <a:lnSpc>
                <a:spcPct val="80000"/>
              </a:lnSpc>
              <a:buClr>
                <a:schemeClr val="tx1"/>
              </a:buClr>
            </a:pPr>
            <a:endParaRPr lang="en-US" dirty="0">
              <a:solidFill>
                <a:schemeClr val="accent1">
                  <a:lumMod val="75000"/>
                </a:schemeClr>
              </a:solidFill>
            </a:endParaRPr>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493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p:txBody>
          <a:bodyPr wrap="square" lIns="91440" tIns="45720" rIns="91440" bIns="45720" numCol="1" anchorCtr="0" compatLnSpc="1">
            <a:prstTxWarp prst="textNoShape">
              <a:avLst/>
            </a:prstTxWarp>
            <a:noAutofit/>
          </a:bodyPr>
          <a:lstStyle/>
          <a:p>
            <a:pPr marL="838200" indent="-838200" algn="just" eaLnBrk="1" hangingPunct="1"/>
            <a:r>
              <a:rPr lang="en-GB" sz="2400" b="1" cap="none" dirty="0"/>
              <a:t>Action 3: (</a:t>
            </a:r>
            <a:r>
              <a:rPr lang="en-US" sz="2400" b="1" dirty="0"/>
              <a:t>MIYCN-E) – POLICY GUIDELINES</a:t>
            </a:r>
            <a:endParaRPr lang="en-US" sz="2400" b="1" cap="none" dirty="0"/>
          </a:p>
        </p:txBody>
      </p:sp>
      <p:sp>
        <p:nvSpPr>
          <p:cNvPr id="11268" name="Rectangle 3"/>
          <p:cNvSpPr>
            <a:spLocks noGrp="1" noChangeArrowheads="1"/>
          </p:cNvSpPr>
          <p:nvPr>
            <p:ph sz="quarter" idx="1"/>
          </p:nvPr>
        </p:nvSpPr>
        <p:spPr>
          <a:solidFill>
            <a:schemeClr val="accent2"/>
          </a:solidFill>
        </p:spPr>
        <p:txBody>
          <a:bodyPr/>
          <a:lstStyle/>
          <a:p>
            <a:pPr marL="609600" indent="-609600" eaLnBrk="1" hangingPunct="1">
              <a:lnSpc>
                <a:spcPct val="80000"/>
              </a:lnSpc>
              <a:buClr>
                <a:schemeClr val="tx1"/>
              </a:buClr>
            </a:pPr>
            <a:r>
              <a:rPr lang="en-US" dirty="0"/>
              <a:t> </a:t>
            </a:r>
            <a:r>
              <a:rPr lang="en-US" sz="2000" dirty="0"/>
              <a:t>Protect, promote, and support optimal maternal infant and young child nutrition through:</a:t>
            </a:r>
          </a:p>
          <a:p>
            <a:pPr marL="609600" indent="-609600" eaLnBrk="1" hangingPunct="1">
              <a:lnSpc>
                <a:spcPct val="80000"/>
              </a:lnSpc>
              <a:buClr>
                <a:schemeClr val="tx1"/>
              </a:buClr>
            </a:pPr>
            <a:endParaRPr lang="en-US" sz="2000" i="1" dirty="0">
              <a:solidFill>
                <a:schemeClr val="accent1">
                  <a:lumMod val="75000"/>
                </a:schemeClr>
              </a:solidFill>
            </a:endParaRPr>
          </a:p>
          <a:p>
            <a:pPr marL="976313" lvl="1" indent="-609600" eaLnBrk="1" hangingPunct="1">
              <a:lnSpc>
                <a:spcPct val="80000"/>
              </a:lnSpc>
              <a:buClr>
                <a:schemeClr val="tx1"/>
              </a:buClr>
              <a:buFont typeface="Arial" pitchFamily="34" charset="0"/>
              <a:buChar char="•"/>
            </a:pPr>
            <a:r>
              <a:rPr lang="en-US" sz="2000" i="1" dirty="0"/>
              <a:t>Caregiver and children have timely access to skilled feeding support</a:t>
            </a:r>
          </a:p>
          <a:p>
            <a:pPr marL="976313" lvl="1" indent="-609600" eaLnBrk="1" hangingPunct="1">
              <a:lnSpc>
                <a:spcPct val="80000"/>
              </a:lnSpc>
              <a:buClr>
                <a:schemeClr val="tx1"/>
              </a:buClr>
              <a:buFont typeface="Arial" pitchFamily="34" charset="0"/>
              <a:buChar char="•"/>
            </a:pPr>
            <a:r>
              <a:rPr lang="en-US" sz="2000" i="1" dirty="0"/>
              <a:t>Provide information to families on MIYCN</a:t>
            </a:r>
          </a:p>
          <a:p>
            <a:pPr marL="976313" lvl="1" indent="-609600" eaLnBrk="1" hangingPunct="1">
              <a:lnSpc>
                <a:spcPct val="80000"/>
              </a:lnSpc>
              <a:buClr>
                <a:schemeClr val="tx1"/>
              </a:buClr>
              <a:buFont typeface="Arial" pitchFamily="34" charset="0"/>
              <a:buChar char="•"/>
            </a:pPr>
            <a:r>
              <a:rPr lang="en-US" sz="2000" i="1" dirty="0"/>
              <a:t>Support to breastfeeding mothers</a:t>
            </a:r>
          </a:p>
          <a:p>
            <a:pPr marL="976313" lvl="1" indent="-609600" eaLnBrk="1" hangingPunct="1">
              <a:lnSpc>
                <a:spcPct val="80000"/>
              </a:lnSpc>
              <a:buClr>
                <a:schemeClr val="tx1"/>
              </a:buClr>
              <a:buFont typeface="Arial" pitchFamily="34" charset="0"/>
              <a:buChar char="•"/>
            </a:pPr>
            <a:r>
              <a:rPr lang="en-US" sz="2000" i="1" dirty="0"/>
              <a:t>Access to safe and adequate complementary feeding</a:t>
            </a:r>
          </a:p>
          <a:p>
            <a:pPr marL="976313" lvl="1" indent="-609600" eaLnBrk="1" hangingPunct="1">
              <a:lnSpc>
                <a:spcPct val="80000"/>
              </a:lnSpc>
              <a:buClr>
                <a:schemeClr val="tx1"/>
              </a:buClr>
              <a:buFont typeface="Arial" pitchFamily="34" charset="0"/>
              <a:buChar char="•"/>
            </a:pPr>
            <a:r>
              <a:rPr lang="en-US" sz="2000" i="1" dirty="0"/>
              <a:t>Advocacy to meet and protect nutritional needs of population and children</a:t>
            </a:r>
          </a:p>
          <a:p>
            <a:pPr marL="609600" indent="-609600" eaLnBrk="1" hangingPunct="1">
              <a:lnSpc>
                <a:spcPct val="80000"/>
              </a:lnSpc>
              <a:buClr>
                <a:schemeClr val="tx1"/>
              </a:buClr>
              <a:buFontTx/>
              <a:buChar char="-"/>
            </a:pPr>
            <a:endParaRPr lang="en-US" sz="2000" i="1" dirty="0"/>
          </a:p>
          <a:p>
            <a:pPr marL="609600" indent="-609600" eaLnBrk="1" hangingPunct="1">
              <a:lnSpc>
                <a:spcPct val="80000"/>
              </a:lnSpc>
              <a:buClr>
                <a:schemeClr val="tx1"/>
              </a:buClr>
            </a:pPr>
            <a:r>
              <a:rPr lang="en-US" sz="2000" dirty="0"/>
              <a:t>Appropriate feeding for children with no prospect to be </a:t>
            </a:r>
            <a:r>
              <a:rPr lang="en-US" sz="2000" dirty="0" err="1"/>
              <a:t>breasfed</a:t>
            </a:r>
            <a:endParaRPr lang="en-US" sz="2000"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595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sz="4000" b="1"/>
              <a:t>Overall Objective</a:t>
            </a:r>
          </a:p>
        </p:txBody>
      </p:sp>
      <p:sp>
        <p:nvSpPr>
          <p:cNvPr id="2052" name="Rectangle 3"/>
          <p:cNvSpPr>
            <a:spLocks noGrp="1" noChangeArrowheads="1"/>
          </p:cNvSpPr>
          <p:nvPr>
            <p:ph sz="quarter" idx="1"/>
          </p:nvPr>
        </p:nvSpPr>
        <p:spPr>
          <a:xfrm>
            <a:off x="457200" y="1600200"/>
            <a:ext cx="7467600" cy="4873625"/>
          </a:xfrm>
        </p:spPr>
        <p:txBody>
          <a:bodyPr/>
          <a:lstStyle/>
          <a:p>
            <a:pPr eaLnBrk="1" hangingPunct="1">
              <a:buFontTx/>
              <a:buNone/>
            </a:pPr>
            <a:endParaRPr lang="en-US" sz="2800" b="1"/>
          </a:p>
          <a:p>
            <a:pPr lvl="1" algn="ctr" eaLnBrk="1" hangingPunct="1">
              <a:buFont typeface="Wingdings 2" pitchFamily="18" charset="2"/>
              <a:buNone/>
            </a:pPr>
            <a:r>
              <a:rPr lang="en-US"/>
              <a:t>To prepare health workers for prompt and effective response to Nutrition Emergencies</a:t>
            </a:r>
            <a:endParaRPr lang="en-US" sz="2400" b="1"/>
          </a:p>
          <a:p>
            <a:pPr eaLnBrk="1" hangingPunct="1"/>
            <a:endParaRPr lang="en-US"/>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710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p:txBody>
          <a:bodyPr wrap="square" lIns="91440" tIns="45720" rIns="91440" bIns="45720" numCol="1" anchorCtr="0" compatLnSpc="1">
            <a:prstTxWarp prst="textNoShape">
              <a:avLst/>
            </a:prstTxWarp>
            <a:noAutofit/>
          </a:bodyPr>
          <a:lstStyle/>
          <a:p>
            <a:pPr marL="838200" indent="-838200" algn="just" eaLnBrk="1" hangingPunct="1"/>
            <a:r>
              <a:rPr lang="en-GB" sz="2400" b="1" cap="none" dirty="0"/>
              <a:t>Action 4: Mount Capacity at Facility and Community level</a:t>
            </a:r>
            <a:endParaRPr lang="en-US" sz="2400" b="1" cap="none" dirty="0"/>
          </a:p>
        </p:txBody>
      </p:sp>
      <p:sp>
        <p:nvSpPr>
          <p:cNvPr id="11268" name="Rectangle 3"/>
          <p:cNvSpPr>
            <a:spLocks noGrp="1" noChangeArrowheads="1"/>
          </p:cNvSpPr>
          <p:nvPr>
            <p:ph sz="quarter" idx="1"/>
          </p:nvPr>
        </p:nvSpPr>
        <p:spPr>
          <a:xfrm>
            <a:off x="228600" y="1600200"/>
            <a:ext cx="7696200" cy="4873752"/>
          </a:xfrm>
          <a:solidFill>
            <a:schemeClr val="accent2"/>
          </a:solidFill>
        </p:spPr>
        <p:txBody>
          <a:bodyPr/>
          <a:lstStyle/>
          <a:p>
            <a:pPr marL="609600" indent="-609600" eaLnBrk="1" hangingPunct="1">
              <a:lnSpc>
                <a:spcPct val="80000"/>
              </a:lnSpc>
              <a:buClr>
                <a:schemeClr val="tx1"/>
              </a:buClr>
            </a:pPr>
            <a:r>
              <a:rPr lang="en-US" sz="2000" dirty="0"/>
              <a:t> </a:t>
            </a:r>
            <a:r>
              <a:rPr lang="en-US" sz="2800" dirty="0"/>
              <a:t>Availability of  policies and guidelines for </a:t>
            </a:r>
            <a:r>
              <a:rPr lang="en-US" sz="2800" dirty="0" err="1"/>
              <a:t>HiNi</a:t>
            </a:r>
            <a:r>
              <a:rPr lang="en-US" sz="2800" dirty="0"/>
              <a:t> interventions</a:t>
            </a:r>
          </a:p>
          <a:p>
            <a:pPr marL="609600" indent="-609600" eaLnBrk="1" hangingPunct="1">
              <a:lnSpc>
                <a:spcPct val="80000"/>
              </a:lnSpc>
              <a:buClr>
                <a:schemeClr val="tx1"/>
              </a:buClr>
            </a:pPr>
            <a:endParaRPr lang="en-US" sz="2800" dirty="0"/>
          </a:p>
          <a:p>
            <a:pPr marL="609600" indent="-609600" eaLnBrk="1" hangingPunct="1">
              <a:lnSpc>
                <a:spcPct val="80000"/>
              </a:lnSpc>
              <a:buClr>
                <a:schemeClr val="tx1"/>
              </a:buClr>
            </a:pPr>
            <a:r>
              <a:rPr lang="en-US" sz="2800" dirty="0"/>
              <a:t>Regular orientation and sensitization on policies and guidelines through retraining and mentoring of health workforce</a:t>
            </a:r>
          </a:p>
          <a:p>
            <a:pPr marL="609600" indent="-609600" eaLnBrk="1" hangingPunct="1">
              <a:lnSpc>
                <a:spcPct val="80000"/>
              </a:lnSpc>
              <a:buClr>
                <a:schemeClr val="tx1"/>
              </a:buClr>
            </a:pPr>
            <a:endParaRPr lang="en-US" sz="2800" dirty="0"/>
          </a:p>
          <a:p>
            <a:pPr marL="609600" indent="-609600" eaLnBrk="1" hangingPunct="1">
              <a:lnSpc>
                <a:spcPct val="80000"/>
              </a:lnSpc>
              <a:buClr>
                <a:schemeClr val="tx1"/>
              </a:buClr>
            </a:pPr>
            <a:r>
              <a:rPr lang="en-US" sz="2800" dirty="0"/>
              <a:t>Kenya Red Cross Society is country’s first line responder and  deploys team of volunteers and emergency health personnel</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a:p>
            <a:pPr marL="609600" indent="-609600" eaLnBrk="1" hangingPunct="1">
              <a:lnSpc>
                <a:spcPct val="80000"/>
              </a:lnSpc>
              <a:buClr>
                <a:schemeClr val="tx1"/>
              </a:buClr>
            </a:pPr>
            <a:endParaRPr lang="en-US"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697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0" y="274638"/>
            <a:ext cx="8382000" cy="1143000"/>
          </a:xfrm>
        </p:spPr>
        <p:txBody>
          <a:bodyPr wrap="square" lIns="91440" tIns="45720" rIns="91440" bIns="45720" numCol="1" anchorCtr="0" compatLnSpc="1">
            <a:prstTxWarp prst="textNoShape">
              <a:avLst/>
            </a:prstTxWarp>
            <a:noAutofit/>
          </a:bodyPr>
          <a:lstStyle/>
          <a:p>
            <a:pPr marL="838200" indent="-838200" algn="ctr" eaLnBrk="1" hangingPunct="1"/>
            <a:r>
              <a:rPr lang="en-GB" sz="2400" b="1" cap="none" dirty="0"/>
              <a:t>Action 5: </a:t>
            </a:r>
            <a:r>
              <a:rPr lang="en-US" sz="2400" b="1" dirty="0"/>
              <a:t>Provide appropriate nutritional products, and equipment for management of acute malnutrition</a:t>
            </a:r>
            <a:endParaRPr lang="en-US" sz="2400" b="1" cap="none" dirty="0"/>
          </a:p>
        </p:txBody>
      </p:sp>
      <p:sp>
        <p:nvSpPr>
          <p:cNvPr id="11268" name="Rectangle 3"/>
          <p:cNvSpPr>
            <a:spLocks noGrp="1" noChangeArrowheads="1"/>
          </p:cNvSpPr>
          <p:nvPr>
            <p:ph sz="quarter" idx="1"/>
          </p:nvPr>
        </p:nvSpPr>
        <p:spPr>
          <a:solidFill>
            <a:schemeClr val="accent2"/>
          </a:solidFill>
        </p:spPr>
        <p:txBody>
          <a:bodyPr/>
          <a:lstStyle/>
          <a:p>
            <a:pPr marL="609600" indent="-609600" eaLnBrk="1" hangingPunct="1">
              <a:lnSpc>
                <a:spcPct val="80000"/>
              </a:lnSpc>
              <a:buClr>
                <a:schemeClr val="tx1"/>
              </a:buClr>
            </a:pPr>
            <a:r>
              <a:rPr lang="en-US" sz="2000" dirty="0"/>
              <a:t>Stock piling and pre-positioning of supplies and equipment </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dirty="0"/>
              <a:t>Availability of complete basic kits  at Humanitarian hubs and awareness of where to get  nutritional products</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dirty="0"/>
              <a:t>Forecasting and nutrition supplies chain management</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buNone/>
            </a:pPr>
            <a:endParaRPr lang="en-US" sz="2000"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800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0" y="274638"/>
            <a:ext cx="8382000" cy="1143000"/>
          </a:xfrm>
        </p:spPr>
        <p:txBody>
          <a:bodyPr wrap="square" lIns="91440" tIns="45720" rIns="91440" bIns="45720" numCol="1" anchorCtr="0" compatLnSpc="1">
            <a:prstTxWarp prst="textNoShape">
              <a:avLst/>
            </a:prstTxWarp>
            <a:noAutofit/>
          </a:bodyPr>
          <a:lstStyle/>
          <a:p>
            <a:pPr marL="838200" indent="-838200" algn="ctr" eaLnBrk="1" hangingPunct="1"/>
            <a:r>
              <a:rPr lang="en-GB" sz="2400" b="1" cap="none" dirty="0"/>
              <a:t>Action 6:</a:t>
            </a:r>
            <a:r>
              <a:rPr lang="en-US" sz="2400" dirty="0"/>
              <a:t>Continuous Service Delivery of High Impact Nutrition Interventions</a:t>
            </a:r>
            <a:endParaRPr lang="en-US" sz="2400" b="1" cap="none" dirty="0"/>
          </a:p>
        </p:txBody>
      </p:sp>
      <p:sp>
        <p:nvSpPr>
          <p:cNvPr id="11268" name="Rectangle 3"/>
          <p:cNvSpPr>
            <a:spLocks noGrp="1" noChangeArrowheads="1"/>
          </p:cNvSpPr>
          <p:nvPr>
            <p:ph sz="quarter" idx="1"/>
          </p:nvPr>
        </p:nvSpPr>
        <p:spPr>
          <a:solidFill>
            <a:schemeClr val="accent2"/>
          </a:solidFill>
        </p:spPr>
        <p:txBody>
          <a:bodyPr/>
          <a:lstStyle/>
          <a:p>
            <a:pPr marL="609600" indent="-609600" eaLnBrk="1" hangingPunct="1">
              <a:lnSpc>
                <a:spcPct val="80000"/>
              </a:lnSpc>
              <a:buClr>
                <a:schemeClr val="tx1"/>
              </a:buClr>
              <a:buNone/>
            </a:pPr>
            <a:endParaRPr lang="en-US" dirty="0"/>
          </a:p>
          <a:p>
            <a:pPr marL="609600" indent="-609600" eaLnBrk="1" hangingPunct="1">
              <a:lnSpc>
                <a:spcPct val="80000"/>
              </a:lnSpc>
              <a:buClr>
                <a:schemeClr val="tx1"/>
              </a:buClr>
              <a:buNone/>
            </a:pPr>
            <a:endParaRPr lang="en-US" dirty="0"/>
          </a:p>
          <a:p>
            <a:pPr marL="609600" indent="-609600" eaLnBrk="1" hangingPunct="1">
              <a:lnSpc>
                <a:spcPct val="80000"/>
              </a:lnSpc>
              <a:buClr>
                <a:schemeClr val="tx1"/>
              </a:buClr>
            </a:pPr>
            <a:r>
              <a:rPr lang="en-US" sz="2000" dirty="0"/>
              <a:t>Partners work through government leadership</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r>
              <a:rPr lang="en-US" sz="2000" dirty="0"/>
              <a:t>Remote management when access is not possible</a:t>
            </a:r>
          </a:p>
          <a:p>
            <a:pPr marL="609600" indent="-609600" eaLnBrk="1" hangingPunct="1">
              <a:lnSpc>
                <a:spcPct val="80000"/>
              </a:lnSpc>
              <a:buClr>
                <a:schemeClr val="tx1"/>
              </a:buClr>
              <a:buNone/>
            </a:pPr>
            <a:endParaRPr lang="en-US" sz="2000" dirty="0"/>
          </a:p>
          <a:p>
            <a:pPr marL="609600" indent="-609600" eaLnBrk="1" hangingPunct="1">
              <a:lnSpc>
                <a:spcPct val="80000"/>
              </a:lnSpc>
              <a:buClr>
                <a:schemeClr val="tx1"/>
              </a:buClr>
            </a:pPr>
            <a:endParaRPr lang="en-US" sz="2000"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902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0" y="274638"/>
            <a:ext cx="8382000" cy="1143000"/>
          </a:xfrm>
        </p:spPr>
        <p:txBody>
          <a:bodyPr wrap="square" lIns="91440" tIns="45720" rIns="91440" bIns="45720" numCol="1" anchorCtr="0" compatLnSpc="1">
            <a:prstTxWarp prst="textNoShape">
              <a:avLst/>
            </a:prstTxWarp>
            <a:noAutofit/>
          </a:bodyPr>
          <a:lstStyle/>
          <a:p>
            <a:pPr marL="838200" indent="-838200" algn="ctr" eaLnBrk="1" hangingPunct="1"/>
            <a:r>
              <a:rPr lang="en-GB" sz="2400" b="1" cap="none" dirty="0"/>
              <a:t>Action 7: </a:t>
            </a:r>
            <a:r>
              <a:rPr lang="en-US" sz="2400" dirty="0"/>
              <a:t>Streamlined Communications &amp; Advocacy</a:t>
            </a:r>
            <a:endParaRPr lang="en-US" sz="2400" b="1" cap="none" dirty="0"/>
          </a:p>
        </p:txBody>
      </p:sp>
      <p:sp>
        <p:nvSpPr>
          <p:cNvPr id="11268" name="Rectangle 3"/>
          <p:cNvSpPr>
            <a:spLocks noGrp="1" noChangeArrowheads="1"/>
          </p:cNvSpPr>
          <p:nvPr>
            <p:ph sz="quarter" idx="1"/>
          </p:nvPr>
        </p:nvSpPr>
        <p:spPr>
          <a:solidFill>
            <a:schemeClr val="accent2"/>
          </a:solidFill>
        </p:spPr>
        <p:txBody>
          <a:bodyPr/>
          <a:lstStyle/>
          <a:p>
            <a:pPr marL="609600" indent="-609600" eaLnBrk="1" hangingPunct="1">
              <a:lnSpc>
                <a:spcPct val="80000"/>
              </a:lnSpc>
              <a:buClr>
                <a:schemeClr val="tx1"/>
              </a:buClr>
              <a:buNone/>
            </a:pPr>
            <a:endParaRPr lang="en-US" dirty="0"/>
          </a:p>
          <a:p>
            <a:pPr marL="609600" indent="-609600" eaLnBrk="1" hangingPunct="1">
              <a:lnSpc>
                <a:spcPct val="80000"/>
              </a:lnSpc>
              <a:buClr>
                <a:schemeClr val="tx1"/>
              </a:buClr>
              <a:buNone/>
            </a:pPr>
            <a:endParaRPr lang="en-US" dirty="0"/>
          </a:p>
          <a:p>
            <a:pPr marL="609600" indent="-609600" eaLnBrk="1" hangingPunct="1">
              <a:lnSpc>
                <a:spcPct val="80000"/>
              </a:lnSpc>
              <a:buClr>
                <a:schemeClr val="tx1"/>
              </a:buClr>
            </a:pPr>
            <a:r>
              <a:rPr lang="en-US" sz="2000" dirty="0"/>
              <a:t>Use of available validated package of relevant nutrition messages for advocacy</a:t>
            </a:r>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a:p>
            <a:pPr marL="609600" indent="-609600" eaLnBrk="1" hangingPunct="1">
              <a:lnSpc>
                <a:spcPct val="80000"/>
              </a:lnSpc>
              <a:buClr>
                <a:schemeClr val="tx1"/>
              </a:buClr>
            </a:pPr>
            <a:endParaRPr lang="en-US" sz="2000" dirty="0"/>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005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9"/>
          <p:cNvSpPr txBox="1">
            <a:spLocks noChangeArrowheads="1"/>
          </p:cNvSpPr>
          <p:nvPr/>
        </p:nvSpPr>
        <p:spPr bwMode="auto">
          <a:xfrm rot="-5400000">
            <a:off x="6172200" y="2667000"/>
            <a:ext cx="50292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ACTION FOR RESPONSE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286000" y="2895600"/>
            <a:ext cx="6477000" cy="1752600"/>
          </a:xfrm>
        </p:spPr>
        <p:txBody>
          <a:bodyPr>
            <a:normAutofit fontScale="90000"/>
          </a:bodyPr>
          <a:lstStyle/>
          <a:p>
            <a:pPr eaLnBrk="1" fontAlgn="auto" hangingPunct="1">
              <a:spcAft>
                <a:spcPts val="0"/>
              </a:spcAft>
              <a:defRPr/>
            </a:pPr>
            <a:r>
              <a:rPr lang="en-US" sz="4000" dirty="0"/>
              <a:t>Implementing Emergency Nutrition Responses</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107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173162"/>
          </a:xfrm>
        </p:spPr>
        <p:txBody>
          <a:bodyPr>
            <a:normAutofit fontScale="90000"/>
          </a:bodyPr>
          <a:lstStyle/>
          <a:p>
            <a:pPr eaLnBrk="1" fontAlgn="auto" hangingPunct="1">
              <a:spcAft>
                <a:spcPts val="0"/>
              </a:spcAft>
              <a:defRPr/>
            </a:pPr>
            <a:r>
              <a:rPr lang="en-US" sz="4000" dirty="0"/>
              <a:t>Scaling Up nutrition </a:t>
            </a:r>
            <a:r>
              <a:rPr lang="en-US" sz="4000" dirty="0" err="1"/>
              <a:t>emergncy</a:t>
            </a:r>
            <a:r>
              <a:rPr lang="en-US" sz="4000" dirty="0"/>
              <a:t> response</a:t>
            </a:r>
          </a:p>
        </p:txBody>
      </p:sp>
      <p:sp>
        <p:nvSpPr>
          <p:cNvPr id="13316" name="Rectangle 3"/>
          <p:cNvSpPr>
            <a:spLocks noGrp="1" noChangeArrowheads="1"/>
          </p:cNvSpPr>
          <p:nvPr>
            <p:ph sz="quarter" idx="1"/>
          </p:nvPr>
        </p:nvSpPr>
        <p:spPr>
          <a:xfrm>
            <a:off x="457200" y="1752600"/>
            <a:ext cx="7772400" cy="4373563"/>
          </a:xfrm>
          <a:solidFill>
            <a:schemeClr val="accent2"/>
          </a:solidFill>
        </p:spPr>
        <p:txBody>
          <a:bodyPr/>
          <a:lstStyle/>
          <a:p>
            <a:pPr eaLnBrk="1" hangingPunct="1">
              <a:lnSpc>
                <a:spcPct val="80000"/>
              </a:lnSpc>
              <a:buFontTx/>
              <a:buNone/>
            </a:pPr>
            <a:endParaRPr lang="en-US" sz="2000" b="1" dirty="0"/>
          </a:p>
          <a:p>
            <a:pPr eaLnBrk="1" hangingPunct="1">
              <a:lnSpc>
                <a:spcPct val="80000"/>
              </a:lnSpc>
            </a:pPr>
            <a:r>
              <a:rPr lang="en-US" sz="2100" b="1" dirty="0"/>
              <a:t>Preparedness </a:t>
            </a:r>
            <a:r>
              <a:rPr lang="en-US" sz="2100" dirty="0"/>
              <a:t>by promoting readiness and the ability to cope and respond to emergencies at all levels.</a:t>
            </a:r>
          </a:p>
          <a:p>
            <a:pPr eaLnBrk="1" hangingPunct="1">
              <a:lnSpc>
                <a:spcPct val="80000"/>
              </a:lnSpc>
            </a:pPr>
            <a:endParaRPr lang="en-US" sz="2100" b="1" dirty="0"/>
          </a:p>
          <a:p>
            <a:pPr eaLnBrk="1" hangingPunct="1">
              <a:lnSpc>
                <a:spcPct val="80000"/>
              </a:lnSpc>
            </a:pPr>
            <a:r>
              <a:rPr lang="en-US" sz="2100" b="1" dirty="0"/>
              <a:t>Prevention </a:t>
            </a:r>
            <a:r>
              <a:rPr lang="en-US" sz="2100" dirty="0"/>
              <a:t>of emergency situations to the extent possible.</a:t>
            </a:r>
          </a:p>
          <a:p>
            <a:pPr eaLnBrk="1" hangingPunct="1">
              <a:lnSpc>
                <a:spcPct val="80000"/>
              </a:lnSpc>
            </a:pPr>
            <a:endParaRPr lang="en-US" sz="2100" b="1" dirty="0"/>
          </a:p>
          <a:p>
            <a:pPr eaLnBrk="1" hangingPunct="1">
              <a:lnSpc>
                <a:spcPct val="80000"/>
              </a:lnSpc>
            </a:pPr>
            <a:r>
              <a:rPr lang="en-US" sz="2100" b="1" dirty="0"/>
              <a:t>Mitigation: </a:t>
            </a:r>
            <a:r>
              <a:rPr lang="en-US" sz="2100" dirty="0"/>
              <a:t>minimize the effects of the emergency.</a:t>
            </a:r>
          </a:p>
          <a:p>
            <a:pPr eaLnBrk="1" hangingPunct="1">
              <a:lnSpc>
                <a:spcPct val="80000"/>
              </a:lnSpc>
            </a:pPr>
            <a:endParaRPr lang="en-US" sz="2100" b="1" dirty="0"/>
          </a:p>
          <a:p>
            <a:pPr eaLnBrk="1" hangingPunct="1">
              <a:lnSpc>
                <a:spcPct val="80000"/>
              </a:lnSpc>
            </a:pPr>
            <a:r>
              <a:rPr lang="en-US" sz="2100" b="1" dirty="0"/>
              <a:t>Inter sectoral collaboration : </a:t>
            </a:r>
            <a:r>
              <a:rPr lang="en-US" sz="2100" dirty="0"/>
              <a:t>meet the needs of people affected by the emergency situation in a coordinated, efficient and timely manner.</a:t>
            </a:r>
          </a:p>
          <a:p>
            <a:pPr eaLnBrk="1" hangingPunct="1">
              <a:lnSpc>
                <a:spcPct val="80000"/>
              </a:lnSpc>
            </a:pPr>
            <a:endParaRPr lang="en-US"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939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71800"/>
            <a:ext cx="44196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a:solidFill>
                  <a:prstClr val="black"/>
                </a:solidFill>
              </a:rPr>
              <a:t>EMERGENCY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173162"/>
          </a:xfrm>
        </p:spPr>
        <p:txBody>
          <a:bodyPr>
            <a:normAutofit fontScale="90000"/>
          </a:bodyPr>
          <a:lstStyle/>
          <a:p>
            <a:pPr eaLnBrk="1" fontAlgn="auto" hangingPunct="1">
              <a:spcAft>
                <a:spcPts val="0"/>
              </a:spcAft>
              <a:defRPr/>
            </a:pPr>
            <a:r>
              <a:rPr lang="en-US" sz="4000" dirty="0"/>
              <a:t>General Feeding Programme(</a:t>
            </a:r>
            <a:r>
              <a:rPr lang="en-US" sz="4000" dirty="0" err="1"/>
              <a:t>gfd</a:t>
            </a:r>
            <a:r>
              <a:rPr lang="en-US" sz="4000" dirty="0"/>
              <a:t>)</a:t>
            </a:r>
          </a:p>
        </p:txBody>
      </p:sp>
      <p:sp>
        <p:nvSpPr>
          <p:cNvPr id="13316" name="Rectangle 3"/>
          <p:cNvSpPr>
            <a:spLocks noGrp="1" noChangeArrowheads="1"/>
          </p:cNvSpPr>
          <p:nvPr>
            <p:ph sz="quarter" idx="1"/>
          </p:nvPr>
        </p:nvSpPr>
        <p:spPr>
          <a:xfrm>
            <a:off x="457200" y="1752600"/>
            <a:ext cx="7772400" cy="4373563"/>
          </a:xfrm>
          <a:solidFill>
            <a:schemeClr val="accent2"/>
          </a:solidFill>
        </p:spPr>
        <p:txBody>
          <a:bodyPr/>
          <a:lstStyle/>
          <a:p>
            <a:pPr eaLnBrk="1" hangingPunct="1">
              <a:lnSpc>
                <a:spcPct val="80000"/>
              </a:lnSpc>
              <a:buClrTx/>
            </a:pPr>
            <a:r>
              <a:rPr lang="en-US" sz="2000" dirty="0"/>
              <a:t> Food rations  given to selected  highly affected households delivered as a package of dry items</a:t>
            </a:r>
          </a:p>
          <a:p>
            <a:pPr eaLnBrk="1" hangingPunct="1">
              <a:lnSpc>
                <a:spcPct val="80000"/>
              </a:lnSpc>
              <a:buClrTx/>
            </a:pPr>
            <a:endParaRPr lang="en-US" sz="2000" dirty="0"/>
          </a:p>
          <a:p>
            <a:pPr eaLnBrk="1" hangingPunct="1">
              <a:lnSpc>
                <a:spcPct val="80000"/>
              </a:lnSpc>
              <a:buClrTx/>
            </a:pPr>
            <a:r>
              <a:rPr lang="en-US" sz="2000" dirty="0"/>
              <a:t>Objective is to  save lives, protect nutritional status of population and rehabilitate livelihoods</a:t>
            </a:r>
          </a:p>
          <a:p>
            <a:pPr eaLnBrk="1" hangingPunct="1">
              <a:lnSpc>
                <a:spcPct val="80000"/>
              </a:lnSpc>
              <a:buClrTx/>
            </a:pPr>
            <a:endParaRPr lang="en-US" sz="2000" dirty="0"/>
          </a:p>
          <a:p>
            <a:pPr eaLnBrk="1" hangingPunct="1">
              <a:lnSpc>
                <a:spcPct val="80000"/>
              </a:lnSpc>
              <a:buClrTx/>
            </a:pPr>
            <a:r>
              <a:rPr lang="en-US" sz="2000" dirty="0"/>
              <a:t>GFD used  to respond to food need based on livelihood, economic, nutritional and key vulnerable group </a:t>
            </a:r>
            <a:r>
              <a:rPr lang="en-US" sz="2000" dirty="0" err="1"/>
              <a:t>targetting</a:t>
            </a:r>
            <a:endParaRPr lang="en-US" sz="2000" dirty="0"/>
          </a:p>
          <a:p>
            <a:pPr eaLnBrk="1" hangingPunct="1">
              <a:lnSpc>
                <a:spcPct val="80000"/>
              </a:lnSpc>
              <a:buClrTx/>
            </a:pPr>
            <a:endParaRPr lang="en-US" sz="2000" dirty="0"/>
          </a:p>
          <a:p>
            <a:pPr eaLnBrk="1" hangingPunct="1">
              <a:lnSpc>
                <a:spcPct val="80000"/>
              </a:lnSpc>
              <a:buClrTx/>
            </a:pPr>
            <a:r>
              <a:rPr lang="en-US" sz="2000" dirty="0"/>
              <a:t>Rations must provide at least 2100 kcal per person per day. </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848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71800"/>
            <a:ext cx="44196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a:solidFill>
                  <a:prstClr val="black"/>
                </a:solidFill>
              </a:rPr>
              <a:t>EMERGENCY RESPONSE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44562"/>
          </a:xfrm>
        </p:spPr>
        <p:txBody>
          <a:bodyPr/>
          <a:lstStyle/>
          <a:p>
            <a:pPr marL="838200" indent="-838200" eaLnBrk="1" fontAlgn="auto" hangingPunct="1">
              <a:spcAft>
                <a:spcPts val="0"/>
              </a:spcAft>
              <a:defRPr/>
            </a:pPr>
            <a:r>
              <a:rPr lang="en-US" b="1"/>
              <a:t>General Feeding Programme</a:t>
            </a:r>
          </a:p>
        </p:txBody>
      </p:sp>
      <p:sp>
        <p:nvSpPr>
          <p:cNvPr id="18436" name="Rectangle 3"/>
          <p:cNvSpPr>
            <a:spLocks noGrp="1" noChangeArrowheads="1"/>
          </p:cNvSpPr>
          <p:nvPr>
            <p:ph sz="quarter" idx="1"/>
          </p:nvPr>
        </p:nvSpPr>
        <p:spPr>
          <a:xfrm>
            <a:off x="457200" y="1295400"/>
            <a:ext cx="4114800" cy="5029200"/>
          </a:xfrm>
        </p:spPr>
        <p:txBody>
          <a:bodyPr/>
          <a:lstStyle/>
          <a:p>
            <a:pPr marL="547687" indent="-457200" eaLnBrk="1" hangingPunct="1">
              <a:lnSpc>
                <a:spcPct val="90000"/>
              </a:lnSpc>
              <a:defRPr/>
            </a:pPr>
            <a:r>
              <a:rPr lang="en-GB" sz="2100" dirty="0"/>
              <a:t>Provides food to the affected population as a whole. </a:t>
            </a:r>
          </a:p>
          <a:p>
            <a:pPr marL="547687" indent="-457200" eaLnBrk="1" hangingPunct="1">
              <a:lnSpc>
                <a:spcPct val="90000"/>
              </a:lnSpc>
              <a:defRPr/>
            </a:pPr>
            <a:endParaRPr lang="en-GB" sz="2100" dirty="0"/>
          </a:p>
          <a:p>
            <a:pPr marL="547687" indent="-457200" eaLnBrk="1" hangingPunct="1">
              <a:lnSpc>
                <a:spcPct val="90000"/>
              </a:lnSpc>
              <a:defRPr/>
            </a:pPr>
            <a:r>
              <a:rPr lang="en-GB" sz="2100" dirty="0"/>
              <a:t>General rations are usually provided as dry rations for people to cook in their homes.</a:t>
            </a:r>
          </a:p>
          <a:p>
            <a:pPr marL="547687" indent="-457200" eaLnBrk="1" hangingPunct="1">
              <a:lnSpc>
                <a:spcPct val="90000"/>
              </a:lnSpc>
              <a:defRPr/>
            </a:pPr>
            <a:endParaRPr lang="en-GB" sz="2100" dirty="0"/>
          </a:p>
          <a:p>
            <a:pPr marL="547687" indent="-457200" eaLnBrk="1" hangingPunct="1">
              <a:lnSpc>
                <a:spcPct val="90000"/>
              </a:lnSpc>
              <a:defRPr/>
            </a:pPr>
            <a:r>
              <a:rPr lang="en-GB" sz="2100" dirty="0"/>
              <a:t>The local community's food habits, tastes and preferences must be taken into consideration when distributing general food rations. </a:t>
            </a:r>
          </a:p>
          <a:p>
            <a:pPr marL="533400" indent="-533400" eaLnBrk="1" hangingPunct="1">
              <a:lnSpc>
                <a:spcPct val="90000"/>
              </a:lnSpc>
              <a:defRPr/>
            </a:pPr>
            <a:endParaRPr lang="en-US" b="1"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769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3" name="Picture 5"/>
          <p:cNvPicPr>
            <a:picLocks noChangeAspect="1" noChangeArrowheads="1"/>
          </p:cNvPicPr>
          <p:nvPr/>
        </p:nvPicPr>
        <p:blipFill>
          <a:blip r:embed="rId5" cstate="print"/>
          <a:srcRect/>
          <a:stretch>
            <a:fillRect/>
          </a:stretch>
        </p:blipFill>
        <p:spPr bwMode="auto">
          <a:xfrm>
            <a:off x="4648200" y="1524000"/>
            <a:ext cx="3276600" cy="4343400"/>
          </a:xfrm>
          <a:prstGeom prst="rect">
            <a:avLst/>
          </a:prstGeom>
          <a:noFill/>
          <a:ln w="9525">
            <a:noFill/>
            <a:miter lim="800000"/>
            <a:headEnd/>
            <a:tailEnd/>
          </a:ln>
        </p:spPr>
      </p:pic>
      <p:sp>
        <p:nvSpPr>
          <p:cNvPr id="20488" name="Text Box 8"/>
          <p:cNvSpPr txBox="1">
            <a:spLocks noChangeArrowheads="1"/>
          </p:cNvSpPr>
          <p:nvPr/>
        </p:nvSpPr>
        <p:spPr bwMode="auto">
          <a:xfrm rot="16200000">
            <a:off x="6631782" y="3236118"/>
            <a:ext cx="4038600" cy="461963"/>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INTERVENTIONS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848600" cy="1173162"/>
          </a:xfrm>
        </p:spPr>
        <p:txBody>
          <a:bodyPr>
            <a:normAutofit fontScale="90000"/>
          </a:bodyPr>
          <a:lstStyle/>
          <a:p>
            <a:pPr eaLnBrk="1" fontAlgn="auto" hangingPunct="1">
              <a:spcAft>
                <a:spcPts val="0"/>
              </a:spcAft>
              <a:defRPr/>
            </a:pPr>
            <a:r>
              <a:rPr lang="en-US" sz="4000" dirty="0"/>
              <a:t>Blanket Supplementary feeding (BSFP)</a:t>
            </a:r>
          </a:p>
        </p:txBody>
      </p:sp>
      <p:sp>
        <p:nvSpPr>
          <p:cNvPr id="13316" name="Rectangle 3"/>
          <p:cNvSpPr>
            <a:spLocks noGrp="1" noChangeArrowheads="1"/>
          </p:cNvSpPr>
          <p:nvPr>
            <p:ph sz="quarter" idx="1"/>
          </p:nvPr>
        </p:nvSpPr>
        <p:spPr>
          <a:xfrm>
            <a:off x="457200" y="1752600"/>
            <a:ext cx="7772400" cy="4373563"/>
          </a:xfrm>
        </p:spPr>
        <p:txBody>
          <a:bodyPr/>
          <a:lstStyle/>
          <a:p>
            <a:pPr eaLnBrk="1" hangingPunct="1">
              <a:lnSpc>
                <a:spcPct val="80000"/>
              </a:lnSpc>
              <a:buClrTx/>
            </a:pPr>
            <a:r>
              <a:rPr lang="en-US" sz="2000" dirty="0"/>
              <a:t> Provide a food supplement to all members of an at-risk group (e.g. children, pregnant and lactating women) irrespective of nutritional status. </a:t>
            </a:r>
          </a:p>
          <a:p>
            <a:pPr eaLnBrk="1" hangingPunct="1">
              <a:lnSpc>
                <a:spcPct val="80000"/>
              </a:lnSpc>
              <a:buClrTx/>
            </a:pPr>
            <a:endParaRPr lang="en-US" sz="2000" dirty="0"/>
          </a:p>
          <a:p>
            <a:pPr eaLnBrk="1" hangingPunct="1">
              <a:lnSpc>
                <a:spcPct val="80000"/>
              </a:lnSpc>
              <a:buClrTx/>
            </a:pPr>
            <a:r>
              <a:rPr lang="en-US" sz="2000" dirty="0"/>
              <a:t>Objective  to prevent nutritional deterioration, related mortality and morbidity</a:t>
            </a:r>
          </a:p>
          <a:p>
            <a:pPr eaLnBrk="1" hangingPunct="1">
              <a:lnSpc>
                <a:spcPct val="80000"/>
              </a:lnSpc>
              <a:buClrTx/>
            </a:pPr>
            <a:endParaRPr lang="en-US" sz="2000" dirty="0"/>
          </a:p>
          <a:p>
            <a:pPr eaLnBrk="1" hangingPunct="1">
              <a:lnSpc>
                <a:spcPct val="80000"/>
              </a:lnSpc>
              <a:buClrTx/>
            </a:pPr>
            <a:r>
              <a:rPr lang="en-US" sz="2000" dirty="0"/>
              <a:t>Implemented when :</a:t>
            </a:r>
          </a:p>
          <a:p>
            <a:pPr marL="1428750" lvl="3" indent="-514350" eaLnBrk="1" hangingPunct="1">
              <a:lnSpc>
                <a:spcPct val="80000"/>
              </a:lnSpc>
              <a:buClrTx/>
              <a:buFont typeface="+mj-lt"/>
              <a:buAutoNum type="romanUcPeriod"/>
            </a:pPr>
            <a:r>
              <a:rPr lang="en-US" sz="2000" dirty="0"/>
              <a:t>GAM  is &gt; 20% with aggravating factors</a:t>
            </a:r>
          </a:p>
          <a:p>
            <a:pPr marL="1428750" lvl="3" indent="-514350" eaLnBrk="1" hangingPunct="1">
              <a:lnSpc>
                <a:spcPct val="80000"/>
              </a:lnSpc>
              <a:buClrTx/>
              <a:buFont typeface="+mj-lt"/>
              <a:buAutoNum type="romanUcPeriod"/>
            </a:pPr>
            <a:endParaRPr lang="en-US" sz="2000" dirty="0"/>
          </a:p>
          <a:p>
            <a:pPr marL="1428750" lvl="3" indent="-514350" eaLnBrk="1" hangingPunct="1">
              <a:lnSpc>
                <a:spcPct val="80000"/>
              </a:lnSpc>
              <a:buClrTx/>
              <a:buFont typeface="+mj-lt"/>
              <a:buAutoNum type="romanUcPeriod"/>
            </a:pPr>
            <a:r>
              <a:rPr lang="en-US" sz="2000" dirty="0"/>
              <a:t>Inaccessibility of target population</a:t>
            </a:r>
          </a:p>
          <a:p>
            <a:pPr marL="1428750" lvl="3" indent="-514350" eaLnBrk="1" hangingPunct="1">
              <a:lnSpc>
                <a:spcPct val="80000"/>
              </a:lnSpc>
              <a:buClrTx/>
              <a:buFont typeface="+mj-lt"/>
              <a:buAutoNum type="romanUcPeriod"/>
            </a:pPr>
            <a:endParaRPr lang="en-US" sz="2000" dirty="0"/>
          </a:p>
          <a:p>
            <a:pPr marL="1428750" lvl="3" indent="-514350" eaLnBrk="1" hangingPunct="1">
              <a:lnSpc>
                <a:spcPct val="80000"/>
              </a:lnSpc>
              <a:buClrTx/>
              <a:buFont typeface="+mj-lt"/>
              <a:buAutoNum type="romanUcPeriod"/>
            </a:pPr>
            <a:r>
              <a:rPr lang="en-US" sz="2000" dirty="0"/>
              <a:t>Early stage of an acute crisis</a:t>
            </a:r>
          </a:p>
          <a:p>
            <a:pPr eaLnBrk="1" hangingPunct="1">
              <a:lnSpc>
                <a:spcPct val="80000"/>
              </a:lnSpc>
              <a:buClrTx/>
            </a:pPr>
            <a:endParaRPr lang="en-US" sz="2000"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053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71800"/>
            <a:ext cx="44196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a:solidFill>
                  <a:prstClr val="black"/>
                </a:solidFill>
              </a:rPr>
              <a:t>EMERGENCY RESPONSE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848600" cy="1173162"/>
          </a:xfrm>
        </p:spPr>
        <p:txBody>
          <a:bodyPr>
            <a:normAutofit fontScale="90000"/>
          </a:bodyPr>
          <a:lstStyle/>
          <a:p>
            <a:pPr eaLnBrk="1" fontAlgn="auto" hangingPunct="1">
              <a:spcAft>
                <a:spcPts val="0"/>
              </a:spcAft>
              <a:defRPr/>
            </a:pPr>
            <a:r>
              <a:rPr lang="en-US" sz="4000" dirty="0"/>
              <a:t>BSFP- Target Group and Entry</a:t>
            </a:r>
          </a:p>
        </p:txBody>
      </p:sp>
      <p:sp>
        <p:nvSpPr>
          <p:cNvPr id="13316" name="Rectangle 3"/>
          <p:cNvSpPr>
            <a:spLocks noGrp="1" noChangeArrowheads="1"/>
          </p:cNvSpPr>
          <p:nvPr>
            <p:ph sz="quarter" idx="1"/>
          </p:nvPr>
        </p:nvSpPr>
        <p:spPr>
          <a:xfrm>
            <a:off x="457200" y="1752600"/>
            <a:ext cx="7772400" cy="4373563"/>
          </a:xfrm>
          <a:solidFill>
            <a:schemeClr val="accent2"/>
          </a:solidFill>
        </p:spPr>
        <p:txBody>
          <a:bodyPr/>
          <a:lstStyle/>
          <a:p>
            <a:pPr eaLnBrk="1" hangingPunct="1">
              <a:lnSpc>
                <a:spcPct val="80000"/>
              </a:lnSpc>
              <a:buClrTx/>
            </a:pPr>
            <a:endParaRPr lang="en-US" sz="2000" dirty="0"/>
          </a:p>
          <a:p>
            <a:pPr eaLnBrk="1" hangingPunct="1">
              <a:lnSpc>
                <a:spcPct val="80000"/>
              </a:lnSpc>
              <a:buClrTx/>
            </a:pPr>
            <a:r>
              <a:rPr lang="en-US" sz="2000" b="1" dirty="0"/>
              <a:t>Children under 5 years: </a:t>
            </a:r>
            <a:r>
              <a:rPr lang="en-US" sz="2000" dirty="0"/>
              <a:t>Height &lt; 110 cm</a:t>
            </a:r>
          </a:p>
          <a:p>
            <a:pPr eaLnBrk="1" hangingPunct="1">
              <a:lnSpc>
                <a:spcPct val="80000"/>
              </a:lnSpc>
              <a:buClrTx/>
            </a:pPr>
            <a:endParaRPr lang="en-US" sz="2000" b="1" dirty="0"/>
          </a:p>
          <a:p>
            <a:pPr eaLnBrk="1" hangingPunct="1">
              <a:lnSpc>
                <a:spcPct val="80000"/>
              </a:lnSpc>
              <a:buClrTx/>
            </a:pPr>
            <a:r>
              <a:rPr lang="en-US" sz="2000" b="1" dirty="0"/>
              <a:t>Pregnant and Lactating women </a:t>
            </a:r>
            <a:r>
              <a:rPr lang="en-US" sz="2000" dirty="0"/>
              <a:t>with children &lt; 6 months</a:t>
            </a:r>
          </a:p>
          <a:p>
            <a:pPr eaLnBrk="1" hangingPunct="1">
              <a:lnSpc>
                <a:spcPct val="80000"/>
              </a:lnSpc>
              <a:buClrTx/>
            </a:pPr>
            <a:endParaRPr lang="en-US" sz="2000" b="1" dirty="0"/>
          </a:p>
          <a:p>
            <a:pPr eaLnBrk="1" hangingPunct="1">
              <a:lnSpc>
                <a:spcPct val="80000"/>
              </a:lnSpc>
              <a:buClrTx/>
            </a:pPr>
            <a:endParaRPr lang="en-US" sz="2000" b="1"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155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71800"/>
            <a:ext cx="44196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a:solidFill>
                  <a:prstClr val="black"/>
                </a:solidFill>
              </a:rPr>
              <a:t>EMERGENCY RESPONSE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44562"/>
          </a:xfrm>
        </p:spPr>
        <p:txBody>
          <a:bodyPr/>
          <a:lstStyle/>
          <a:p>
            <a:pPr eaLnBrk="1" fontAlgn="auto" hangingPunct="1">
              <a:spcAft>
                <a:spcPts val="0"/>
              </a:spcAft>
              <a:defRPr/>
            </a:pPr>
            <a:r>
              <a:rPr lang="en-US" b="1"/>
              <a:t>Learning Objectives</a:t>
            </a:r>
          </a:p>
        </p:txBody>
      </p:sp>
      <p:sp>
        <p:nvSpPr>
          <p:cNvPr id="4099" name="Rectangle 5"/>
          <p:cNvSpPr>
            <a:spLocks noGrp="1" noChangeArrowheads="1"/>
          </p:cNvSpPr>
          <p:nvPr>
            <p:ph sz="quarter" idx="1"/>
          </p:nvPr>
        </p:nvSpPr>
        <p:spPr>
          <a:xfrm>
            <a:off x="457200" y="1143000"/>
            <a:ext cx="8229600" cy="5410200"/>
          </a:xfrm>
        </p:spPr>
        <p:txBody>
          <a:bodyPr>
            <a:normAutofit/>
          </a:bodyPr>
          <a:lstStyle/>
          <a:p>
            <a:pPr marL="274320" indent="-274320" eaLnBrk="1" fontAlgn="auto" hangingPunct="1">
              <a:lnSpc>
                <a:spcPct val="80000"/>
              </a:lnSpc>
              <a:spcAft>
                <a:spcPts val="0"/>
              </a:spcAft>
              <a:buFontTx/>
              <a:buNone/>
              <a:defRPr/>
            </a:pPr>
            <a:r>
              <a:rPr lang="en-US" sz="2000" dirty="0"/>
              <a:t>By the end of this session, participants should be able to:</a:t>
            </a:r>
          </a:p>
          <a:p>
            <a:pPr marL="640080" lvl="1" indent="-274320" eaLnBrk="1" fontAlgn="auto" hangingPunct="1">
              <a:lnSpc>
                <a:spcPct val="80000"/>
              </a:lnSpc>
              <a:spcAft>
                <a:spcPts val="0"/>
              </a:spcAft>
              <a:buFont typeface="Wingdings 2"/>
              <a:buChar char=""/>
              <a:defRPr/>
            </a:pPr>
            <a:endParaRPr lang="en-GB" sz="2000" dirty="0"/>
          </a:p>
          <a:p>
            <a:pPr marL="640080" lvl="1" indent="-274320" eaLnBrk="1" fontAlgn="auto" hangingPunct="1">
              <a:lnSpc>
                <a:spcPct val="80000"/>
              </a:lnSpc>
              <a:spcAft>
                <a:spcPts val="0"/>
              </a:spcAft>
              <a:buFont typeface="Wingdings 2"/>
              <a:buChar char=""/>
              <a:defRPr/>
            </a:pPr>
            <a:r>
              <a:rPr lang="en-GB" sz="2000" dirty="0"/>
              <a:t>Understand what causes nutrition emergencies</a:t>
            </a:r>
          </a:p>
          <a:p>
            <a:pPr marL="640080" lvl="1" indent="-274320" eaLnBrk="1" fontAlgn="auto" hangingPunct="1">
              <a:lnSpc>
                <a:spcPct val="80000"/>
              </a:lnSpc>
              <a:spcAft>
                <a:spcPts val="0"/>
              </a:spcAft>
              <a:buFont typeface="Wingdings 2"/>
              <a:buChar char=""/>
              <a:defRPr/>
            </a:pPr>
            <a:endParaRPr lang="en-GB" sz="2000" dirty="0"/>
          </a:p>
          <a:p>
            <a:pPr marL="640080" lvl="1" indent="-274320" eaLnBrk="1" fontAlgn="auto" hangingPunct="1">
              <a:lnSpc>
                <a:spcPct val="80000"/>
              </a:lnSpc>
              <a:spcAft>
                <a:spcPts val="0"/>
              </a:spcAft>
              <a:buFont typeface="Wingdings 2"/>
              <a:buChar char=""/>
              <a:defRPr/>
            </a:pPr>
            <a:r>
              <a:rPr lang="en-GB" sz="2000" dirty="0"/>
              <a:t>Identify which groups are most nutritionally vulnerable in an emergency</a:t>
            </a:r>
          </a:p>
          <a:p>
            <a:pPr marL="640080" lvl="1" indent="-274320" eaLnBrk="1" fontAlgn="auto" hangingPunct="1">
              <a:lnSpc>
                <a:spcPct val="80000"/>
              </a:lnSpc>
              <a:spcAft>
                <a:spcPts val="0"/>
              </a:spcAft>
              <a:buFont typeface="Wingdings 2"/>
              <a:buChar char=""/>
              <a:defRPr/>
            </a:pPr>
            <a:endParaRPr lang="en-GB" sz="2000" dirty="0"/>
          </a:p>
          <a:p>
            <a:pPr marL="640080" lvl="1" indent="-274320" eaLnBrk="1" fontAlgn="auto" hangingPunct="1">
              <a:lnSpc>
                <a:spcPct val="80000"/>
              </a:lnSpc>
              <a:spcAft>
                <a:spcPts val="0"/>
              </a:spcAft>
              <a:buFont typeface="Wingdings 2"/>
              <a:buChar char=""/>
              <a:defRPr/>
            </a:pPr>
            <a:r>
              <a:rPr lang="en-GB" sz="2000" dirty="0"/>
              <a:t>Be aware of the different types of emergencies</a:t>
            </a:r>
          </a:p>
          <a:p>
            <a:pPr marL="640080" lvl="1" indent="-274320" eaLnBrk="1" fontAlgn="auto" hangingPunct="1">
              <a:lnSpc>
                <a:spcPct val="80000"/>
              </a:lnSpc>
              <a:spcAft>
                <a:spcPts val="0"/>
              </a:spcAft>
              <a:buFont typeface="Wingdings 2"/>
              <a:buChar char=""/>
              <a:defRPr/>
            </a:pPr>
            <a:endParaRPr lang="en-US" sz="2000" dirty="0"/>
          </a:p>
          <a:p>
            <a:pPr marL="640080" lvl="1" indent="-274320" eaLnBrk="1" fontAlgn="auto" hangingPunct="1">
              <a:lnSpc>
                <a:spcPct val="80000"/>
              </a:lnSpc>
              <a:spcAft>
                <a:spcPts val="0"/>
              </a:spcAft>
              <a:buFont typeface="Wingdings 2"/>
              <a:buChar char=""/>
              <a:defRPr/>
            </a:pPr>
            <a:r>
              <a:rPr lang="en-US" sz="2000" dirty="0"/>
              <a:t>Identify steps in Emergency Response</a:t>
            </a:r>
          </a:p>
          <a:p>
            <a:pPr marL="640080" lvl="1" indent="-274320" eaLnBrk="1" fontAlgn="auto" hangingPunct="1">
              <a:lnSpc>
                <a:spcPct val="80000"/>
              </a:lnSpc>
              <a:spcAft>
                <a:spcPts val="0"/>
              </a:spcAft>
              <a:buFont typeface="Wingdings 2"/>
              <a:buChar char=""/>
              <a:defRPr/>
            </a:pPr>
            <a:endParaRPr lang="en-US" sz="2000" dirty="0"/>
          </a:p>
          <a:p>
            <a:pPr marL="640080" lvl="1" indent="-274320" eaLnBrk="1" fontAlgn="auto" hangingPunct="1">
              <a:lnSpc>
                <a:spcPct val="80000"/>
              </a:lnSpc>
              <a:spcAft>
                <a:spcPts val="0"/>
              </a:spcAft>
              <a:buFont typeface="Wingdings 2"/>
              <a:buChar char=""/>
              <a:defRPr/>
            </a:pPr>
            <a:r>
              <a:rPr lang="en-GB" sz="2000" dirty="0"/>
              <a:t>Be aware of the range of food related emergency nutrition responses and when they are appropriate </a:t>
            </a:r>
          </a:p>
          <a:p>
            <a:pPr marL="640080" lvl="1" indent="-274320" eaLnBrk="1" fontAlgn="auto" hangingPunct="1">
              <a:lnSpc>
                <a:spcPct val="80000"/>
              </a:lnSpc>
              <a:spcAft>
                <a:spcPts val="0"/>
              </a:spcAft>
              <a:buFont typeface="Wingdings 2"/>
              <a:buChar char=""/>
              <a:defRPr/>
            </a:pPr>
            <a:endParaRPr lang="en-US" sz="2000" dirty="0"/>
          </a:p>
          <a:p>
            <a:pPr marL="640080" lvl="1" indent="-274320" eaLnBrk="1" fontAlgn="auto" hangingPunct="1">
              <a:lnSpc>
                <a:spcPct val="80000"/>
              </a:lnSpc>
              <a:spcAft>
                <a:spcPts val="0"/>
              </a:spcAft>
              <a:buFont typeface="Wingdings 2"/>
              <a:buChar char=""/>
              <a:defRPr/>
            </a:pPr>
            <a:r>
              <a:rPr lang="en-US" sz="2000" dirty="0"/>
              <a:t>Identify requirements for emergency Nutrition Intervention</a:t>
            </a:r>
          </a:p>
          <a:p>
            <a:pPr marL="640080" lvl="1" indent="-274320" eaLnBrk="1" fontAlgn="auto" hangingPunct="1">
              <a:lnSpc>
                <a:spcPct val="80000"/>
              </a:lnSpc>
              <a:spcAft>
                <a:spcPts val="0"/>
              </a:spcAft>
              <a:buFontTx/>
              <a:buNone/>
              <a:defRPr/>
            </a:pPr>
            <a:endParaRPr lang="en-US" sz="2000" dirty="0"/>
          </a:p>
          <a:p>
            <a:pPr marL="640080" lvl="1" indent="-274320" eaLnBrk="1" fontAlgn="auto" hangingPunct="1">
              <a:lnSpc>
                <a:spcPct val="80000"/>
              </a:lnSpc>
              <a:spcAft>
                <a:spcPts val="0"/>
              </a:spcAft>
              <a:buFont typeface="Wingdings 2"/>
              <a:buChar char=""/>
              <a:defRPr/>
            </a:pPr>
            <a:r>
              <a:rPr lang="en-US" sz="2000" dirty="0"/>
              <a:t>Understand the coordination mechanism in emergency response</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813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848600" cy="1173162"/>
          </a:xfrm>
        </p:spPr>
        <p:txBody>
          <a:bodyPr>
            <a:normAutofit fontScale="90000"/>
          </a:bodyPr>
          <a:lstStyle/>
          <a:p>
            <a:pPr eaLnBrk="1" fontAlgn="auto" hangingPunct="1">
              <a:spcAft>
                <a:spcPts val="0"/>
              </a:spcAft>
              <a:defRPr/>
            </a:pPr>
            <a:r>
              <a:rPr lang="en-US" sz="4000" dirty="0"/>
              <a:t>BSFP- food rations and treatment</a:t>
            </a:r>
          </a:p>
        </p:txBody>
      </p:sp>
      <p:sp>
        <p:nvSpPr>
          <p:cNvPr id="13316" name="Rectangle 3"/>
          <p:cNvSpPr>
            <a:spLocks noGrp="1" noChangeArrowheads="1"/>
          </p:cNvSpPr>
          <p:nvPr>
            <p:ph sz="quarter" idx="1"/>
          </p:nvPr>
        </p:nvSpPr>
        <p:spPr>
          <a:xfrm>
            <a:off x="457200" y="1752600"/>
            <a:ext cx="7772400" cy="4373563"/>
          </a:xfrm>
          <a:solidFill>
            <a:schemeClr val="accent2"/>
          </a:solidFill>
        </p:spPr>
        <p:txBody>
          <a:bodyPr/>
          <a:lstStyle/>
          <a:p>
            <a:pPr eaLnBrk="1" hangingPunct="1">
              <a:lnSpc>
                <a:spcPct val="80000"/>
              </a:lnSpc>
              <a:buClrTx/>
            </a:pPr>
            <a:r>
              <a:rPr lang="en-US" sz="2000" b="1" dirty="0"/>
              <a:t> Food rations: </a:t>
            </a:r>
            <a:r>
              <a:rPr lang="en-US" sz="2000" dirty="0"/>
              <a:t>Timely Distribution, prepositioning of stocks</a:t>
            </a:r>
          </a:p>
          <a:p>
            <a:pPr eaLnBrk="1" hangingPunct="1">
              <a:lnSpc>
                <a:spcPct val="80000"/>
              </a:lnSpc>
              <a:buClrTx/>
            </a:pPr>
            <a:endParaRPr lang="en-US" sz="2000" dirty="0"/>
          </a:p>
          <a:p>
            <a:pPr eaLnBrk="1" hangingPunct="1">
              <a:lnSpc>
                <a:spcPct val="80000"/>
              </a:lnSpc>
              <a:buClrTx/>
            </a:pPr>
            <a:r>
              <a:rPr lang="en-US" sz="2000" b="1" dirty="0"/>
              <a:t>Treatment: </a:t>
            </a:r>
            <a:r>
              <a:rPr lang="en-US" sz="2000" dirty="0"/>
              <a:t>Vitamin A, </a:t>
            </a:r>
            <a:r>
              <a:rPr lang="en-US" sz="2000" dirty="0" err="1"/>
              <a:t>deworming</a:t>
            </a:r>
            <a:r>
              <a:rPr lang="en-US" sz="2000" dirty="0"/>
              <a:t> tablets, zinc, iron/</a:t>
            </a:r>
            <a:r>
              <a:rPr lang="en-US" sz="2000" dirty="0" err="1"/>
              <a:t>folate</a:t>
            </a:r>
            <a:r>
              <a:rPr lang="en-US" sz="2000" dirty="0"/>
              <a:t> tablets, micronutrient powders and immunizations </a:t>
            </a:r>
          </a:p>
          <a:p>
            <a:pPr eaLnBrk="1" hangingPunct="1">
              <a:lnSpc>
                <a:spcPct val="80000"/>
              </a:lnSpc>
              <a:buClrTx/>
            </a:pPr>
            <a:endParaRPr lang="en-US" sz="2000" b="1" dirty="0"/>
          </a:p>
          <a:p>
            <a:pPr eaLnBrk="1" hangingPunct="1">
              <a:lnSpc>
                <a:spcPct val="80000"/>
              </a:lnSpc>
              <a:buClrTx/>
            </a:pPr>
            <a:r>
              <a:rPr lang="en-US" sz="2000" b="1" dirty="0"/>
              <a:t>Beneficiary Identification: </a:t>
            </a:r>
            <a:r>
              <a:rPr lang="en-US" sz="2000" dirty="0"/>
              <a:t>registered and provided with serialized ration cards for ease in follow up, and to avoid double distributions</a:t>
            </a:r>
          </a:p>
          <a:p>
            <a:pPr eaLnBrk="1" hangingPunct="1">
              <a:lnSpc>
                <a:spcPct val="80000"/>
              </a:lnSpc>
              <a:buClrTx/>
            </a:pPr>
            <a:endParaRPr lang="en-US" sz="2000" b="1" dirty="0"/>
          </a:p>
          <a:p>
            <a:pPr eaLnBrk="1" hangingPunct="1">
              <a:lnSpc>
                <a:spcPct val="80000"/>
              </a:lnSpc>
              <a:buClrTx/>
            </a:pPr>
            <a:r>
              <a:rPr lang="en-US" sz="2000" b="1" dirty="0"/>
              <a:t>Phased out when:</a:t>
            </a:r>
          </a:p>
          <a:p>
            <a:pPr marL="1428750" lvl="3" indent="-514350" eaLnBrk="1" hangingPunct="1">
              <a:lnSpc>
                <a:spcPct val="80000"/>
              </a:lnSpc>
              <a:buClrTx/>
              <a:buFont typeface="+mj-lt"/>
              <a:buAutoNum type="romanUcPeriod"/>
            </a:pPr>
            <a:r>
              <a:rPr lang="en-US" sz="2000" dirty="0"/>
              <a:t> there is anticipated decrease in acute malnutrition rates</a:t>
            </a:r>
          </a:p>
          <a:p>
            <a:pPr marL="1428750" lvl="3" indent="-514350" eaLnBrk="1" hangingPunct="1">
              <a:lnSpc>
                <a:spcPct val="80000"/>
              </a:lnSpc>
              <a:buClrTx/>
              <a:buFont typeface="+mj-lt"/>
              <a:buAutoNum type="romanUcPeriod"/>
            </a:pPr>
            <a:r>
              <a:rPr lang="en-US" sz="2000" dirty="0"/>
              <a:t>Target groups no longer vulnerable</a:t>
            </a:r>
          </a:p>
          <a:p>
            <a:pPr marL="1428750" lvl="3" indent="-514350" eaLnBrk="1" hangingPunct="1">
              <a:lnSpc>
                <a:spcPct val="80000"/>
              </a:lnSpc>
              <a:buClrTx/>
              <a:buFont typeface="+mj-lt"/>
              <a:buAutoNum type="romanUcPeriod"/>
            </a:pPr>
            <a:r>
              <a:rPr lang="en-US" sz="2000" dirty="0"/>
              <a:t>GFD is adequate</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257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71800"/>
            <a:ext cx="44196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a:solidFill>
                  <a:prstClr val="black"/>
                </a:solidFill>
              </a:rPr>
              <a:t>EMERGENCY RESPONSE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848600" cy="1173162"/>
          </a:xfrm>
        </p:spPr>
        <p:txBody>
          <a:bodyPr>
            <a:normAutofit/>
          </a:bodyPr>
          <a:lstStyle/>
          <a:p>
            <a:pPr eaLnBrk="1" fontAlgn="auto" hangingPunct="1">
              <a:spcAft>
                <a:spcPts val="0"/>
              </a:spcAft>
              <a:defRPr/>
            </a:pPr>
            <a:r>
              <a:rPr lang="en-US" sz="4000" dirty="0"/>
              <a:t>BSFP Programme set up</a:t>
            </a:r>
          </a:p>
        </p:txBody>
      </p:sp>
      <p:sp>
        <p:nvSpPr>
          <p:cNvPr id="13316" name="Rectangle 3"/>
          <p:cNvSpPr>
            <a:spLocks noGrp="1" noChangeArrowheads="1"/>
          </p:cNvSpPr>
          <p:nvPr>
            <p:ph sz="quarter" idx="1"/>
          </p:nvPr>
        </p:nvSpPr>
        <p:spPr>
          <a:xfrm>
            <a:off x="457200" y="1752600"/>
            <a:ext cx="7772400" cy="4373563"/>
          </a:xfrm>
          <a:solidFill>
            <a:schemeClr val="accent2"/>
          </a:solidFill>
        </p:spPr>
        <p:txBody>
          <a:bodyPr/>
          <a:lstStyle/>
          <a:p>
            <a:pPr eaLnBrk="1" hangingPunct="1">
              <a:lnSpc>
                <a:spcPct val="80000"/>
              </a:lnSpc>
              <a:buClrTx/>
            </a:pPr>
            <a:r>
              <a:rPr lang="en-US" sz="2000" b="1" dirty="0"/>
              <a:t> Human Resource requirements on site: </a:t>
            </a:r>
            <a:r>
              <a:rPr lang="en-US" sz="2000" dirty="0"/>
              <a:t>Nurse, CHWs, Clerks, Guards, VHCs</a:t>
            </a:r>
          </a:p>
          <a:p>
            <a:pPr eaLnBrk="1" hangingPunct="1">
              <a:lnSpc>
                <a:spcPct val="80000"/>
              </a:lnSpc>
              <a:buClrTx/>
            </a:pPr>
            <a:endParaRPr lang="en-US" sz="2000" b="1" dirty="0"/>
          </a:p>
          <a:p>
            <a:pPr eaLnBrk="1" hangingPunct="1">
              <a:lnSpc>
                <a:spcPct val="80000"/>
              </a:lnSpc>
              <a:buClrTx/>
            </a:pPr>
            <a:r>
              <a:rPr lang="en-US" sz="2000" b="1" dirty="0"/>
              <a:t>Sub county/county  level: </a:t>
            </a:r>
            <a:r>
              <a:rPr lang="en-US" sz="2000" dirty="0"/>
              <a:t> Team Leaders, an M&amp;E officer, Logistician and Programme Coordinator. </a:t>
            </a:r>
          </a:p>
          <a:p>
            <a:pPr eaLnBrk="1" hangingPunct="1">
              <a:lnSpc>
                <a:spcPct val="80000"/>
              </a:lnSpc>
              <a:buClrTx/>
            </a:pPr>
            <a:endParaRPr lang="en-US" sz="2000" b="1" dirty="0"/>
          </a:p>
          <a:p>
            <a:pPr eaLnBrk="1" hangingPunct="1">
              <a:lnSpc>
                <a:spcPct val="80000"/>
              </a:lnSpc>
              <a:buClrTx/>
            </a:pPr>
            <a:r>
              <a:rPr lang="en-US" sz="2000" b="1" dirty="0"/>
              <a:t>BSFP  staff to beneficiaries ratio per site: </a:t>
            </a:r>
            <a:r>
              <a:rPr lang="en-US" sz="2000" dirty="0"/>
              <a:t>1000 beneficiaries per site OR 250 beneficiaries per team</a:t>
            </a:r>
          </a:p>
          <a:p>
            <a:pPr eaLnBrk="1" hangingPunct="1">
              <a:lnSpc>
                <a:spcPct val="80000"/>
              </a:lnSpc>
              <a:buClrTx/>
            </a:pPr>
            <a:endParaRPr lang="en-US" sz="2000" dirty="0"/>
          </a:p>
          <a:p>
            <a:pPr eaLnBrk="1" hangingPunct="1">
              <a:lnSpc>
                <a:spcPct val="80000"/>
              </a:lnSpc>
              <a:buClrTx/>
            </a:pPr>
            <a:r>
              <a:rPr lang="en-US" sz="2000" b="1" dirty="0"/>
              <a:t>Supplies: </a:t>
            </a:r>
            <a:r>
              <a:rPr lang="en-US" sz="2000" dirty="0"/>
              <a:t>Office </a:t>
            </a:r>
            <a:r>
              <a:rPr lang="en-US" sz="2000" dirty="0" err="1"/>
              <a:t>spacce</a:t>
            </a:r>
            <a:r>
              <a:rPr lang="en-US" sz="2000" dirty="0"/>
              <a:t>, equipment, materials</a:t>
            </a:r>
          </a:p>
          <a:p>
            <a:pPr eaLnBrk="1" hangingPunct="1">
              <a:lnSpc>
                <a:spcPct val="80000"/>
              </a:lnSpc>
              <a:buClrTx/>
            </a:pPr>
            <a:endParaRPr lang="en-US" sz="2000" b="1" dirty="0"/>
          </a:p>
          <a:p>
            <a:pPr eaLnBrk="1" hangingPunct="1">
              <a:lnSpc>
                <a:spcPct val="80000"/>
              </a:lnSpc>
              <a:buClrTx/>
            </a:pPr>
            <a:r>
              <a:rPr lang="en-US" sz="2000" b="1" dirty="0"/>
              <a:t>BSFP Documentation: </a:t>
            </a:r>
            <a:r>
              <a:rPr lang="en-US" sz="2000" dirty="0"/>
              <a:t>All data collected during BSFP feeds into the DHIS, and existing MOH tools should be used should be BSFP reporting</a:t>
            </a:r>
            <a:endParaRPr lang="en-US" sz="2000" b="1" dirty="0"/>
          </a:p>
          <a:p>
            <a:pPr eaLnBrk="1" hangingPunct="1">
              <a:lnSpc>
                <a:spcPct val="80000"/>
              </a:lnSpc>
              <a:buClrTx/>
            </a:pPr>
            <a:endParaRPr lang="en-US" sz="2000" dirty="0"/>
          </a:p>
          <a:p>
            <a:pPr eaLnBrk="1" hangingPunct="1">
              <a:lnSpc>
                <a:spcPct val="80000"/>
              </a:lnSpc>
              <a:buClrTx/>
            </a:pPr>
            <a:endParaRPr lang="en-US" sz="2000" dirty="0"/>
          </a:p>
          <a:p>
            <a:pPr eaLnBrk="1" hangingPunct="1">
              <a:lnSpc>
                <a:spcPct val="80000"/>
              </a:lnSpc>
              <a:buClrTx/>
            </a:pPr>
            <a:endParaRPr lang="en-US" sz="2000" b="1" dirty="0"/>
          </a:p>
          <a:p>
            <a:pPr eaLnBrk="1" hangingPunct="1">
              <a:lnSpc>
                <a:spcPct val="80000"/>
              </a:lnSpc>
              <a:buClrTx/>
            </a:pPr>
            <a:endParaRPr lang="en-US" sz="2000" b="1" dirty="0"/>
          </a:p>
          <a:p>
            <a:pPr eaLnBrk="1" hangingPunct="1">
              <a:lnSpc>
                <a:spcPct val="80000"/>
              </a:lnSpc>
              <a:buClrTx/>
            </a:pPr>
            <a:endParaRPr lang="en-US" sz="2000" b="1" dirty="0"/>
          </a:p>
          <a:p>
            <a:pPr eaLnBrk="1" hangingPunct="1">
              <a:lnSpc>
                <a:spcPct val="80000"/>
              </a:lnSpc>
              <a:buClrTx/>
            </a:pPr>
            <a:endParaRPr lang="en-US" sz="2000"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360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71800"/>
            <a:ext cx="44196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a:solidFill>
                  <a:prstClr val="black"/>
                </a:solidFill>
              </a:rPr>
              <a:t>EMERGENCY RESPONSE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848600" cy="1173162"/>
          </a:xfrm>
        </p:spPr>
        <p:txBody>
          <a:bodyPr>
            <a:normAutofit/>
          </a:bodyPr>
          <a:lstStyle/>
          <a:p>
            <a:pPr eaLnBrk="1" fontAlgn="auto" hangingPunct="1">
              <a:spcAft>
                <a:spcPts val="0"/>
              </a:spcAft>
              <a:defRPr/>
            </a:pPr>
            <a:r>
              <a:rPr lang="en-US" sz="4000" dirty="0"/>
              <a:t>BSFP Programme set up</a:t>
            </a:r>
          </a:p>
        </p:txBody>
      </p:sp>
      <p:sp>
        <p:nvSpPr>
          <p:cNvPr id="13316" name="Rectangle 3"/>
          <p:cNvSpPr>
            <a:spLocks noGrp="1" noChangeArrowheads="1"/>
          </p:cNvSpPr>
          <p:nvPr>
            <p:ph sz="quarter" idx="1"/>
          </p:nvPr>
        </p:nvSpPr>
        <p:spPr>
          <a:xfrm>
            <a:off x="457200" y="1752600"/>
            <a:ext cx="7772400" cy="4373563"/>
          </a:xfrm>
          <a:solidFill>
            <a:schemeClr val="accent2"/>
          </a:solidFill>
        </p:spPr>
        <p:txBody>
          <a:bodyPr/>
          <a:lstStyle/>
          <a:p>
            <a:pPr eaLnBrk="1" hangingPunct="1">
              <a:lnSpc>
                <a:spcPct val="80000"/>
              </a:lnSpc>
              <a:buNone/>
            </a:pPr>
            <a:r>
              <a:rPr lang="en-US" sz="2000" b="1" dirty="0"/>
              <a:t>Supervision and Management</a:t>
            </a:r>
          </a:p>
          <a:p>
            <a:pPr eaLnBrk="1" hangingPunct="1">
              <a:lnSpc>
                <a:spcPct val="80000"/>
              </a:lnSpc>
            </a:pPr>
            <a:endParaRPr lang="en-US" sz="2000" b="1" dirty="0"/>
          </a:p>
          <a:p>
            <a:pPr eaLnBrk="1" hangingPunct="1">
              <a:lnSpc>
                <a:spcPct val="80000"/>
              </a:lnSpc>
            </a:pPr>
            <a:r>
              <a:rPr lang="en-US" sz="2000" b="1" dirty="0"/>
              <a:t> </a:t>
            </a:r>
            <a:r>
              <a:rPr lang="en-US" sz="2000" dirty="0"/>
              <a:t>Supervision is important to ensure effective implementation of response programs</a:t>
            </a:r>
          </a:p>
          <a:p>
            <a:pPr eaLnBrk="1" hangingPunct="1">
              <a:lnSpc>
                <a:spcPct val="80000"/>
              </a:lnSpc>
              <a:buFontTx/>
              <a:buNone/>
            </a:pPr>
            <a:endParaRPr lang="en-US" sz="2000" dirty="0"/>
          </a:p>
          <a:p>
            <a:pPr eaLnBrk="1" hangingPunct="1">
              <a:lnSpc>
                <a:spcPct val="80000"/>
              </a:lnSpc>
            </a:pPr>
            <a:r>
              <a:rPr lang="en-US" sz="2000" dirty="0"/>
              <a:t>Managers are accountable for their decisions and for ensuring adequate security and compliance to the codes of conduct</a:t>
            </a:r>
          </a:p>
          <a:p>
            <a:pPr eaLnBrk="1" hangingPunct="1">
              <a:lnSpc>
                <a:spcPct val="80000"/>
              </a:lnSpc>
              <a:buFontTx/>
              <a:buNone/>
            </a:pPr>
            <a:endParaRPr lang="en-US" sz="2000" dirty="0"/>
          </a:p>
          <a:p>
            <a:pPr eaLnBrk="1" hangingPunct="1">
              <a:lnSpc>
                <a:spcPct val="80000"/>
              </a:lnSpc>
            </a:pPr>
            <a:r>
              <a:rPr lang="en-US" sz="2000" dirty="0"/>
              <a:t>All staff must have a written job description with clear reporting lines and undergo periodic performance assessments</a:t>
            </a:r>
          </a:p>
          <a:p>
            <a:pPr eaLnBrk="1" hangingPunct="1">
              <a:lnSpc>
                <a:spcPct val="80000"/>
              </a:lnSpc>
              <a:buFontTx/>
              <a:buNone/>
            </a:pPr>
            <a:endParaRPr lang="en-US" sz="2000" dirty="0"/>
          </a:p>
          <a:p>
            <a:pPr eaLnBrk="1" hangingPunct="1">
              <a:lnSpc>
                <a:spcPct val="80000"/>
              </a:lnSpc>
            </a:pPr>
            <a:r>
              <a:rPr lang="en-US" sz="2000" dirty="0"/>
              <a:t>Transport must be provided for supervisory personnel on a full time basis</a:t>
            </a:r>
          </a:p>
          <a:p>
            <a:pPr eaLnBrk="1" hangingPunct="1">
              <a:lnSpc>
                <a:spcPct val="80000"/>
              </a:lnSpc>
              <a:buClrTx/>
            </a:pPr>
            <a:endParaRPr lang="en-US" sz="2000" dirty="0"/>
          </a:p>
          <a:p>
            <a:pPr eaLnBrk="1" hangingPunct="1">
              <a:lnSpc>
                <a:spcPct val="80000"/>
              </a:lnSpc>
              <a:buClrTx/>
            </a:pPr>
            <a:endParaRPr lang="en-US" sz="2000" dirty="0"/>
          </a:p>
          <a:p>
            <a:pPr eaLnBrk="1" hangingPunct="1">
              <a:lnSpc>
                <a:spcPct val="80000"/>
              </a:lnSpc>
              <a:buClrTx/>
            </a:pPr>
            <a:endParaRPr lang="en-US" sz="2000" b="1" dirty="0"/>
          </a:p>
          <a:p>
            <a:pPr eaLnBrk="1" hangingPunct="1">
              <a:lnSpc>
                <a:spcPct val="80000"/>
              </a:lnSpc>
              <a:buClrTx/>
            </a:pPr>
            <a:endParaRPr lang="en-US" sz="2000" b="1" dirty="0"/>
          </a:p>
          <a:p>
            <a:pPr eaLnBrk="1" hangingPunct="1">
              <a:lnSpc>
                <a:spcPct val="80000"/>
              </a:lnSpc>
              <a:buClrTx/>
            </a:pPr>
            <a:endParaRPr lang="en-US" sz="2000" b="1" dirty="0"/>
          </a:p>
          <a:p>
            <a:pPr eaLnBrk="1" hangingPunct="1">
              <a:lnSpc>
                <a:spcPct val="80000"/>
              </a:lnSpc>
              <a:buClrTx/>
            </a:pPr>
            <a:endParaRPr lang="en-US" sz="2000"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077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71800"/>
            <a:ext cx="44196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a:solidFill>
                  <a:prstClr val="black"/>
                </a:solidFill>
              </a:rPr>
              <a:t>EMERGENCY RESPONSE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848600" cy="1173162"/>
          </a:xfrm>
        </p:spPr>
        <p:txBody>
          <a:bodyPr>
            <a:normAutofit/>
          </a:bodyPr>
          <a:lstStyle/>
          <a:p>
            <a:pPr eaLnBrk="1" fontAlgn="auto" hangingPunct="1">
              <a:spcAft>
                <a:spcPts val="0"/>
              </a:spcAft>
              <a:defRPr/>
            </a:pPr>
            <a:r>
              <a:rPr lang="en-US" sz="4000" dirty="0"/>
              <a:t>BSFP Programme set up</a:t>
            </a:r>
          </a:p>
        </p:txBody>
      </p:sp>
      <p:sp>
        <p:nvSpPr>
          <p:cNvPr id="13316" name="Rectangle 3"/>
          <p:cNvSpPr>
            <a:spLocks noGrp="1" noChangeArrowheads="1"/>
          </p:cNvSpPr>
          <p:nvPr>
            <p:ph sz="quarter" idx="1"/>
          </p:nvPr>
        </p:nvSpPr>
        <p:spPr>
          <a:xfrm>
            <a:off x="457200" y="1752600"/>
            <a:ext cx="7772400" cy="4373563"/>
          </a:xfrm>
          <a:solidFill>
            <a:schemeClr val="accent2"/>
          </a:solidFill>
        </p:spPr>
        <p:txBody>
          <a:bodyPr/>
          <a:lstStyle/>
          <a:p>
            <a:pPr eaLnBrk="1" hangingPunct="1">
              <a:lnSpc>
                <a:spcPct val="80000"/>
              </a:lnSpc>
              <a:buClrTx/>
              <a:buNone/>
            </a:pPr>
            <a:endParaRPr lang="en-US" sz="2000" dirty="0"/>
          </a:p>
          <a:p>
            <a:pPr eaLnBrk="1" hangingPunct="1">
              <a:lnSpc>
                <a:spcPct val="80000"/>
              </a:lnSpc>
              <a:buClrTx/>
            </a:pPr>
            <a:r>
              <a:rPr lang="en-US" sz="2000" b="1" dirty="0"/>
              <a:t> Linkages with IMAM:</a:t>
            </a:r>
            <a:r>
              <a:rPr lang="en-US" sz="2000" dirty="0"/>
              <a:t> Acute Malnutrition cases referred to IMAM </a:t>
            </a:r>
            <a:r>
              <a:rPr lang="en-US" sz="2000" dirty="0" err="1"/>
              <a:t>programmes</a:t>
            </a:r>
            <a:r>
              <a:rPr lang="en-US" sz="2000" dirty="0"/>
              <a:t> for treatment  and follow up</a:t>
            </a:r>
          </a:p>
          <a:p>
            <a:pPr eaLnBrk="1" hangingPunct="1">
              <a:lnSpc>
                <a:spcPct val="80000"/>
              </a:lnSpc>
              <a:buClrTx/>
            </a:pPr>
            <a:endParaRPr lang="en-US" sz="2000" b="1" dirty="0"/>
          </a:p>
          <a:p>
            <a:pPr eaLnBrk="1" hangingPunct="1">
              <a:lnSpc>
                <a:spcPct val="80000"/>
              </a:lnSpc>
              <a:buClrTx/>
            </a:pPr>
            <a:r>
              <a:rPr lang="en-US" sz="2000" b="1" dirty="0"/>
              <a:t>Supplementary Feeding : </a:t>
            </a:r>
            <a:r>
              <a:rPr lang="en-US" sz="2000" dirty="0"/>
              <a:t>Can be take home (Dry rations) weekly or very two weeks OR onsite feeding (wet ration) everyday at a feeding center</a:t>
            </a:r>
          </a:p>
          <a:p>
            <a:pPr eaLnBrk="1" hangingPunct="1">
              <a:lnSpc>
                <a:spcPct val="80000"/>
              </a:lnSpc>
              <a:buClrTx/>
            </a:pPr>
            <a:endParaRPr lang="en-US" sz="2000" b="1" dirty="0"/>
          </a:p>
          <a:p>
            <a:pPr eaLnBrk="1" hangingPunct="1">
              <a:lnSpc>
                <a:spcPct val="80000"/>
              </a:lnSpc>
              <a:buClrTx/>
            </a:pPr>
            <a:endParaRPr lang="en-US" sz="2000" b="1" dirty="0"/>
          </a:p>
          <a:p>
            <a:pPr eaLnBrk="1" hangingPunct="1">
              <a:lnSpc>
                <a:spcPct val="80000"/>
              </a:lnSpc>
              <a:buClrTx/>
            </a:pPr>
            <a:endParaRPr lang="en-US" sz="2000" b="1" dirty="0"/>
          </a:p>
          <a:p>
            <a:pPr eaLnBrk="1" hangingPunct="1">
              <a:lnSpc>
                <a:spcPct val="80000"/>
              </a:lnSpc>
              <a:buClrTx/>
            </a:pPr>
            <a:endParaRPr lang="en-US" sz="2000" b="1" dirty="0"/>
          </a:p>
          <a:p>
            <a:pPr eaLnBrk="1" hangingPunct="1">
              <a:lnSpc>
                <a:spcPct val="80000"/>
              </a:lnSpc>
              <a:buClrTx/>
            </a:pPr>
            <a:endParaRPr lang="en-US" sz="2000"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462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71800"/>
            <a:ext cx="44196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a:solidFill>
                  <a:prstClr val="black"/>
                </a:solidFill>
              </a:rPr>
              <a:t>EMERGENCY RESPONSE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0"/>
          <p:cNvSpPr>
            <a:spLocks noGrp="1" noChangeArrowheads="1"/>
          </p:cNvSpPr>
          <p:nvPr>
            <p:ph type="title"/>
          </p:nvPr>
        </p:nvSpPr>
        <p:spPr/>
        <p:txBody>
          <a:bodyPr>
            <a:normAutofit fontScale="90000"/>
          </a:bodyPr>
          <a:lstStyle/>
          <a:p>
            <a:pPr eaLnBrk="1" fontAlgn="auto" hangingPunct="1">
              <a:spcAft>
                <a:spcPts val="0"/>
              </a:spcAft>
              <a:defRPr/>
            </a:pPr>
            <a:r>
              <a:rPr lang="en-US" sz="3600"/>
              <a:t>Methods of Supplementary Food Distribution</a:t>
            </a:r>
          </a:p>
        </p:txBody>
      </p:sp>
      <p:graphicFrame>
        <p:nvGraphicFramePr>
          <p:cNvPr id="29716" name="Group 20"/>
          <p:cNvGraphicFramePr>
            <a:graphicFrameLocks noGrp="1"/>
          </p:cNvGraphicFramePr>
          <p:nvPr>
            <p:ph type="tbl" idx="1"/>
          </p:nvPr>
        </p:nvGraphicFramePr>
        <p:xfrm>
          <a:off x="228600" y="1447800"/>
          <a:ext cx="8001000" cy="5059680"/>
        </p:xfrm>
        <a:graphic>
          <a:graphicData uri="http://schemas.openxmlformats.org/drawingml/2006/table">
            <a:tbl>
              <a:tblPr/>
              <a:tblGrid>
                <a:gridCol w="4025757">
                  <a:extLst>
                    <a:ext uri="{9D8B030D-6E8A-4147-A177-3AD203B41FA5}">
                      <a16:colId xmlns:a16="http://schemas.microsoft.com/office/drawing/2014/main" val="20000"/>
                    </a:ext>
                  </a:extLst>
                </a:gridCol>
                <a:gridCol w="3975243">
                  <a:extLst>
                    <a:ext uri="{9D8B030D-6E8A-4147-A177-3AD203B41FA5}">
                      <a16:colId xmlns:a16="http://schemas.microsoft.com/office/drawing/2014/main" val="20001"/>
                    </a:ext>
                  </a:extLst>
                </a:gridCol>
              </a:tblGrid>
              <a:tr h="371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dirty="0">
                          <a:ln>
                            <a:noFill/>
                          </a:ln>
                          <a:solidFill>
                            <a:srgbClr val="000080"/>
                          </a:solidFill>
                          <a:effectLst/>
                          <a:latin typeface="Arial" charset="0"/>
                          <a:ea typeface="Calibri" charset="0"/>
                          <a:cs typeface="Arial" charset="0"/>
                        </a:rPr>
                        <a:t>Take-home / dry ration</a:t>
                      </a:r>
                      <a:endParaRPr kumimoji="0" lang="en-US" sz="2000" b="0" i="0" u="none" strike="noStrike" cap="none" normalizeH="0" baseline="0" dirty="0">
                        <a:ln>
                          <a:noFill/>
                        </a:ln>
                        <a:solidFill>
                          <a:schemeClr val="tx1"/>
                        </a:solidFill>
                        <a:effectLst/>
                        <a:latin typeface="Arial" charset="0"/>
                        <a:ea typeface="Calibri"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a:ln>
                            <a:noFill/>
                          </a:ln>
                          <a:solidFill>
                            <a:srgbClr val="000080"/>
                          </a:solidFill>
                          <a:effectLst/>
                          <a:latin typeface="Arial" charset="0"/>
                          <a:ea typeface="Calibri" charset="0"/>
                          <a:cs typeface="Arial" charset="0"/>
                        </a:rPr>
                        <a:t>On-site feeding / wet ration </a:t>
                      </a:r>
                      <a:endParaRPr kumimoji="0" lang="en-US" sz="2000" b="0" i="0" u="none" strike="noStrike" cap="none" normalizeH="0" baseline="0">
                        <a:ln>
                          <a:noFill/>
                        </a:ln>
                        <a:solidFill>
                          <a:schemeClr val="tx1"/>
                        </a:solidFill>
                        <a:effectLst/>
                        <a:latin typeface="Arial" charset="0"/>
                        <a:ea typeface="Calibri"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7388">
                <a:tc>
                  <a:txBody>
                    <a:bodyPr/>
                    <a:lstStyle/>
                    <a:p>
                      <a:pPr marL="342900" marR="0" lvl="0" indent="-342900" algn="just" defTabSz="914400" rtl="0" eaLnBrk="1" fontAlgn="base" latinLnBrk="0" hangingPunct="1">
                        <a:lnSpc>
                          <a:spcPct val="100000"/>
                        </a:lnSpc>
                        <a:spcBef>
                          <a:spcPct val="0"/>
                        </a:spcBef>
                        <a:spcAft>
                          <a:spcPct val="0"/>
                        </a:spcAft>
                        <a:buClrTx/>
                        <a:buSzTx/>
                        <a:buFontTx/>
                        <a:buChar char="•"/>
                        <a:tabLst>
                          <a:tab pos="457200" algn="l"/>
                          <a:tab pos="531813" algn="l"/>
                        </a:tabLst>
                      </a:pPr>
                      <a:r>
                        <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rPr>
                        <a:t>A regular (weekly or bi-weekly) distribution of food in dry form to be prepared at home. </a:t>
                      </a:r>
                    </a:p>
                    <a:p>
                      <a:pPr marL="342900" marR="0" lvl="0" indent="-342900" algn="just" defTabSz="914400" rtl="0" eaLnBrk="1" fontAlgn="base" latinLnBrk="0" hangingPunct="1">
                        <a:lnSpc>
                          <a:spcPct val="100000"/>
                        </a:lnSpc>
                        <a:spcBef>
                          <a:spcPct val="0"/>
                        </a:spcBef>
                        <a:spcAft>
                          <a:spcPct val="0"/>
                        </a:spcAft>
                        <a:buClrTx/>
                        <a:buSzTx/>
                        <a:buFontTx/>
                        <a:buChar char="•"/>
                        <a:tabLst>
                          <a:tab pos="457200" algn="l"/>
                          <a:tab pos="531813" algn="l"/>
                        </a:tabLst>
                      </a:pPr>
                      <a:endPar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Char char="•"/>
                        <a:tabLst>
                          <a:tab pos="457200" algn="l"/>
                          <a:tab pos="531813" algn="l"/>
                        </a:tabLst>
                      </a:pPr>
                      <a:r>
                        <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rPr>
                        <a:t>Generally, take-home or dry ration is the preferred option as it requires fewer resources and less hardship on the patients. </a:t>
                      </a:r>
                    </a:p>
                    <a:p>
                      <a:pPr marL="342900" marR="0" lvl="0" indent="-342900" algn="just" defTabSz="914400" rtl="0" eaLnBrk="1" fontAlgn="base" latinLnBrk="0" hangingPunct="1">
                        <a:lnSpc>
                          <a:spcPct val="100000"/>
                        </a:lnSpc>
                        <a:spcBef>
                          <a:spcPct val="0"/>
                        </a:spcBef>
                        <a:spcAft>
                          <a:spcPct val="0"/>
                        </a:spcAft>
                        <a:buClrTx/>
                        <a:buSzTx/>
                        <a:buFontTx/>
                        <a:buChar char="•"/>
                        <a:tabLst>
                          <a:tab pos="457200" algn="l"/>
                          <a:tab pos="531813" algn="l"/>
                        </a:tabLst>
                      </a:pPr>
                      <a:endPar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Char char="•"/>
                        <a:tabLst>
                          <a:tab pos="457200" algn="l"/>
                          <a:tab pos="531813" algn="l"/>
                        </a:tabLst>
                      </a:pPr>
                      <a:r>
                        <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rPr>
                        <a:t>There is no evidence that on-site SFPs are more effective. </a:t>
                      </a:r>
                    </a:p>
                    <a:p>
                      <a:pPr marL="342900" marR="0" lvl="0" indent="-342900" algn="just" defTabSz="914400" rtl="0" eaLnBrk="0" fontAlgn="base" latinLnBrk="0" hangingPunct="0">
                        <a:lnSpc>
                          <a:spcPct val="100000"/>
                        </a:lnSpc>
                        <a:spcBef>
                          <a:spcPct val="0"/>
                        </a:spcBef>
                        <a:spcAft>
                          <a:spcPct val="0"/>
                        </a:spcAft>
                        <a:buClrTx/>
                        <a:buSzTx/>
                        <a:buFontTx/>
                        <a:buNone/>
                        <a:tabLst>
                          <a:tab pos="457200" algn="l"/>
                          <a:tab pos="531813" algn="l"/>
                        </a:tabLst>
                      </a:pPr>
                      <a:r>
                        <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 pos="608013" algn="l"/>
                        </a:tabLst>
                      </a:pPr>
                      <a:r>
                        <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rPr>
                        <a:t>A daily distribution of cooked food at  feeding center offered.</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608013" algn="l"/>
                        </a:tabLst>
                      </a:pPr>
                      <a:r>
                        <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 pos="608013" algn="l"/>
                        </a:tabLst>
                      </a:pPr>
                      <a:r>
                        <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rPr>
                        <a:t>Only considered for extreme situations as it is time consuming and also undermines the family's ability to take responsibility</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 pos="608013" algn="l"/>
                        </a:tabLst>
                      </a:pPr>
                      <a:endPar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 pos="608013" algn="l"/>
                        </a:tabLst>
                      </a:pPr>
                      <a:r>
                        <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rPr>
                        <a:t>It also may also create undesired population movements into </a:t>
                      </a:r>
                      <a:r>
                        <a:rPr kumimoji="0" lang="en-US" sz="2000" b="0" i="0" u="none" strike="noStrike" cap="none" normalizeH="0" baseline="0" dirty="0" err="1">
                          <a:ln>
                            <a:noFill/>
                          </a:ln>
                          <a:solidFill>
                            <a:schemeClr val="tx1"/>
                          </a:solidFill>
                          <a:effectLst/>
                          <a:latin typeface="Times New Roman" pitchFamily="18" charset="0"/>
                          <a:ea typeface="Calibri" charset="0"/>
                          <a:cs typeface="Times New Roman" pitchFamily="18" charset="0"/>
                        </a:rPr>
                        <a:t>centres</a:t>
                      </a:r>
                      <a:endPar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608013" algn="l"/>
                        </a:tabLst>
                      </a:pPr>
                      <a:r>
                        <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 pos="608013" algn="l"/>
                        </a:tabLst>
                      </a:pPr>
                      <a:r>
                        <a:rPr kumimoji="0" lang="en-US" sz="2000" b="0" i="0" u="none" strike="noStrike" cap="none" normalizeH="0" baseline="0" dirty="0">
                          <a:ln>
                            <a:noFill/>
                          </a:ln>
                          <a:solidFill>
                            <a:schemeClr val="tx1"/>
                          </a:solidFill>
                          <a:effectLst/>
                          <a:latin typeface="Times New Roman" pitchFamily="18" charset="0"/>
                          <a:ea typeface="Calibri" charset="0"/>
                          <a:cs typeface="Times New Roman" pitchFamily="18" charset="0"/>
                        </a:rPr>
                        <a:t>The number of meals provided varies, but, usually 2 - 3 meals each day.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bl>
          </a:graphicData>
        </a:graphic>
      </p:graphicFrame>
      <p:graphicFrame>
        <p:nvGraphicFramePr>
          <p:cNvPr id="3174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872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rot="16200000">
            <a:off x="6555582" y="3198018"/>
            <a:ext cx="4114800" cy="461963"/>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dirty="0">
                <a:solidFill>
                  <a:prstClr val="black"/>
                </a:solidFill>
              </a:rPr>
              <a:t>EMERGENCY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sz="4000" dirty="0"/>
              <a:t>BSFP Programme set up</a:t>
            </a:r>
          </a:p>
        </p:txBody>
      </p:sp>
      <p:sp>
        <p:nvSpPr>
          <p:cNvPr id="13316" name="Rectangle 3"/>
          <p:cNvSpPr>
            <a:spLocks noGrp="1" noChangeArrowheads="1"/>
          </p:cNvSpPr>
          <p:nvPr>
            <p:ph sz="quarter" idx="2"/>
          </p:nvPr>
        </p:nvSpPr>
        <p:spPr/>
        <p:txBody>
          <a:bodyPr/>
          <a:lstStyle/>
          <a:p>
            <a:pPr eaLnBrk="1" hangingPunct="1">
              <a:lnSpc>
                <a:spcPct val="80000"/>
              </a:lnSpc>
              <a:buClrTx/>
              <a:buFont typeface="Courier New" pitchFamily="49" charset="0"/>
              <a:buChar char="o"/>
            </a:pPr>
            <a:r>
              <a:rPr lang="en-US" sz="2000" dirty="0"/>
              <a:t>It is easier to organize when resources are limited</a:t>
            </a:r>
          </a:p>
          <a:p>
            <a:pPr eaLnBrk="1" hangingPunct="1">
              <a:lnSpc>
                <a:spcPct val="80000"/>
              </a:lnSpc>
              <a:buClrTx/>
              <a:buFont typeface="Courier New" pitchFamily="49" charset="0"/>
              <a:buChar char="o"/>
            </a:pPr>
            <a:r>
              <a:rPr lang="en-US" sz="2000" dirty="0"/>
              <a:t>Serves more children with lower risk of transmission of communicable diseases</a:t>
            </a:r>
          </a:p>
          <a:p>
            <a:pPr eaLnBrk="1" hangingPunct="1">
              <a:lnSpc>
                <a:spcPct val="80000"/>
              </a:lnSpc>
              <a:buClrTx/>
              <a:buFont typeface="Courier New" pitchFamily="49" charset="0"/>
              <a:buChar char="o"/>
            </a:pPr>
            <a:r>
              <a:rPr lang="en-US" sz="2000" dirty="0"/>
              <a:t>Better coverage </a:t>
            </a:r>
          </a:p>
          <a:p>
            <a:pPr eaLnBrk="1" hangingPunct="1">
              <a:lnSpc>
                <a:spcPct val="80000"/>
              </a:lnSpc>
              <a:buClrTx/>
              <a:buFont typeface="Courier New" pitchFamily="49" charset="0"/>
              <a:buChar char="o"/>
            </a:pPr>
            <a:r>
              <a:rPr lang="en-US" sz="2000" dirty="0"/>
              <a:t>Takes up less of mother’s time</a:t>
            </a:r>
          </a:p>
          <a:p>
            <a:pPr eaLnBrk="1" hangingPunct="1">
              <a:lnSpc>
                <a:spcPct val="80000"/>
              </a:lnSpc>
              <a:buClrTx/>
              <a:buFont typeface="Courier New" pitchFamily="49" charset="0"/>
              <a:buChar char="o"/>
            </a:pPr>
            <a:r>
              <a:rPr lang="en-US" sz="2000" dirty="0"/>
              <a:t>Easily accessible for a dispersed population</a:t>
            </a:r>
          </a:p>
          <a:p>
            <a:pPr eaLnBrk="1" hangingPunct="1">
              <a:lnSpc>
                <a:spcPct val="80000"/>
              </a:lnSpc>
              <a:buClrTx/>
              <a:buFont typeface="Courier New" pitchFamily="49" charset="0"/>
              <a:buChar char="o"/>
            </a:pPr>
            <a:r>
              <a:rPr lang="en-US" sz="2000" dirty="0"/>
              <a:t>Prevents displacement</a:t>
            </a:r>
          </a:p>
          <a:p>
            <a:pPr eaLnBrk="1" hangingPunct="1">
              <a:lnSpc>
                <a:spcPct val="80000"/>
              </a:lnSpc>
              <a:buClrTx/>
              <a:buNone/>
            </a:pPr>
            <a:endParaRPr lang="en-US" sz="2000" b="1" dirty="0"/>
          </a:p>
          <a:p>
            <a:pPr eaLnBrk="1" hangingPunct="1">
              <a:lnSpc>
                <a:spcPct val="80000"/>
              </a:lnSpc>
              <a:buClrTx/>
            </a:pPr>
            <a:endParaRPr lang="en-US" sz="2000" dirty="0"/>
          </a:p>
        </p:txBody>
      </p:sp>
      <p:sp>
        <p:nvSpPr>
          <p:cNvPr id="8" name="Content Placeholder 7"/>
          <p:cNvSpPr>
            <a:spLocks noGrp="1"/>
          </p:cNvSpPr>
          <p:nvPr>
            <p:ph sz="quarter" idx="4"/>
          </p:nvPr>
        </p:nvSpPr>
        <p:spPr/>
        <p:txBody>
          <a:bodyPr/>
          <a:lstStyle/>
          <a:p>
            <a:r>
              <a:rPr lang="en-US" sz="2000" dirty="0"/>
              <a:t>cooking facilities (fuel, pots) are a major problem in the community</a:t>
            </a:r>
          </a:p>
          <a:p>
            <a:pPr lvl="0"/>
            <a:r>
              <a:rPr lang="en-US" sz="2000" dirty="0"/>
              <a:t>Feeding population influx/displacement  at reception/transit centers</a:t>
            </a:r>
          </a:p>
          <a:p>
            <a:r>
              <a:rPr lang="en-US" sz="2000" dirty="0"/>
              <a:t>Food supply in the household is extremely limited prevents sharing of  supplementary rations</a:t>
            </a:r>
          </a:p>
          <a:p>
            <a:pPr lvl="0"/>
            <a:r>
              <a:rPr lang="en-US" sz="2000" dirty="0"/>
              <a:t>Good for orphans and/or unaccompanied children</a:t>
            </a:r>
          </a:p>
          <a:p>
            <a:endParaRPr lang="en-US" sz="2000" dirty="0"/>
          </a:p>
        </p:txBody>
      </p:sp>
      <p:sp>
        <p:nvSpPr>
          <p:cNvPr id="6" name="Text Placeholder 5"/>
          <p:cNvSpPr>
            <a:spLocks noGrp="1"/>
          </p:cNvSpPr>
          <p:nvPr>
            <p:ph type="body" sz="quarter" idx="1"/>
          </p:nvPr>
        </p:nvSpPr>
        <p:spPr/>
        <p:txBody>
          <a:bodyPr/>
          <a:lstStyle/>
          <a:p>
            <a:r>
              <a:rPr lang="en-US" dirty="0"/>
              <a:t>Advantages Dry feeding </a:t>
            </a:r>
          </a:p>
        </p:txBody>
      </p:sp>
      <p:sp>
        <p:nvSpPr>
          <p:cNvPr id="7" name="Text Placeholder 6"/>
          <p:cNvSpPr>
            <a:spLocks noGrp="1"/>
          </p:cNvSpPr>
          <p:nvPr>
            <p:ph type="body" sz="quarter" idx="3"/>
          </p:nvPr>
        </p:nvSpPr>
        <p:spPr/>
        <p:txBody>
          <a:bodyPr/>
          <a:lstStyle/>
          <a:p>
            <a:r>
              <a:rPr lang="en-US" dirty="0"/>
              <a:t>Advantages Wet Feeding</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667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71800"/>
            <a:ext cx="4419600"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EMERGENCY RESPONSE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286000" y="2895600"/>
            <a:ext cx="6477000" cy="1752600"/>
          </a:xfrm>
        </p:spPr>
        <p:txBody>
          <a:bodyPr>
            <a:normAutofit fontScale="90000"/>
          </a:bodyPr>
          <a:lstStyle/>
          <a:p>
            <a:pPr eaLnBrk="1" fontAlgn="auto" hangingPunct="1">
              <a:spcAft>
                <a:spcPts val="0"/>
              </a:spcAft>
              <a:defRPr/>
            </a:pPr>
            <a:r>
              <a:rPr lang="en-US" sz="4000" dirty="0"/>
              <a:t>SUPPLY CHAIN LOGISTICS IN EMERGENCIES</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281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sz="4000" dirty="0"/>
              <a:t>Procurement</a:t>
            </a:r>
          </a:p>
        </p:txBody>
      </p:sp>
      <p:sp>
        <p:nvSpPr>
          <p:cNvPr id="13316" name="Rectangle 3"/>
          <p:cNvSpPr>
            <a:spLocks noGrp="1" noChangeArrowheads="1"/>
          </p:cNvSpPr>
          <p:nvPr>
            <p:ph sz="quarter" idx="1"/>
          </p:nvPr>
        </p:nvSpPr>
        <p:spPr/>
        <p:txBody>
          <a:bodyPr/>
          <a:lstStyle/>
          <a:p>
            <a:pPr eaLnBrk="1" hangingPunct="1">
              <a:lnSpc>
                <a:spcPct val="80000"/>
              </a:lnSpc>
              <a:buClrTx/>
              <a:buNone/>
            </a:pPr>
            <a:endParaRPr lang="en-US" sz="2000" b="1" dirty="0"/>
          </a:p>
          <a:p>
            <a:pPr eaLnBrk="1" hangingPunct="1">
              <a:lnSpc>
                <a:spcPct val="80000"/>
              </a:lnSpc>
              <a:buClrTx/>
            </a:pPr>
            <a:r>
              <a:rPr lang="en-US" sz="2000" dirty="0"/>
              <a:t>Ensures organizations involved in relief management have resources needed to meet identified needs</a:t>
            </a:r>
          </a:p>
          <a:p>
            <a:pPr eaLnBrk="1" hangingPunct="1">
              <a:lnSpc>
                <a:spcPct val="80000"/>
              </a:lnSpc>
              <a:buClrTx/>
            </a:pPr>
            <a:endParaRPr lang="en-US" sz="2000" dirty="0"/>
          </a:p>
          <a:p>
            <a:pPr eaLnBrk="1" hangingPunct="1">
              <a:lnSpc>
                <a:spcPct val="80000"/>
              </a:lnSpc>
              <a:buClrTx/>
            </a:pPr>
            <a:r>
              <a:rPr lang="en-US" sz="2000" dirty="0"/>
              <a:t>Requires identifying the sources of those goods and services and the way in which they will be acquired</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384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69568"/>
            <a:ext cx="4419600" cy="461665"/>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SUPPLY &amp; LOGISTICS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sz="4000" dirty="0"/>
              <a:t>Transport </a:t>
            </a:r>
          </a:p>
        </p:txBody>
      </p:sp>
      <p:sp>
        <p:nvSpPr>
          <p:cNvPr id="13316" name="Rectangle 3"/>
          <p:cNvSpPr>
            <a:spLocks noGrp="1" noChangeArrowheads="1"/>
          </p:cNvSpPr>
          <p:nvPr>
            <p:ph sz="quarter" idx="1"/>
          </p:nvPr>
        </p:nvSpPr>
        <p:spPr>
          <a:solidFill>
            <a:schemeClr val="accent2"/>
          </a:solidFill>
        </p:spPr>
        <p:txBody>
          <a:bodyPr/>
          <a:lstStyle/>
          <a:p>
            <a:pPr eaLnBrk="1" hangingPunct="1">
              <a:lnSpc>
                <a:spcPct val="80000"/>
              </a:lnSpc>
              <a:buClrTx/>
            </a:pPr>
            <a:r>
              <a:rPr lang="en-US" sz="2000" dirty="0"/>
              <a:t>A transport strategy must consider:</a:t>
            </a:r>
          </a:p>
          <a:p>
            <a:pPr eaLnBrk="1" hangingPunct="1">
              <a:lnSpc>
                <a:spcPct val="80000"/>
              </a:lnSpc>
              <a:buClrTx/>
              <a:buNone/>
            </a:pPr>
            <a:endParaRPr lang="en-US" sz="2000" dirty="0"/>
          </a:p>
          <a:p>
            <a:pPr marL="1098550" lvl="2" indent="-457200" eaLnBrk="1" hangingPunct="1">
              <a:lnSpc>
                <a:spcPct val="80000"/>
              </a:lnSpc>
              <a:buClrTx/>
              <a:buFont typeface="+mj-lt"/>
              <a:buAutoNum type="alphaLcPeriod"/>
            </a:pPr>
            <a:r>
              <a:rPr lang="en-US" sz="2000" dirty="0"/>
              <a:t> The means of transport</a:t>
            </a:r>
          </a:p>
          <a:p>
            <a:pPr marL="1098550" lvl="2" indent="-457200" eaLnBrk="1" hangingPunct="1">
              <a:lnSpc>
                <a:spcPct val="80000"/>
              </a:lnSpc>
              <a:buClrTx/>
              <a:buFont typeface="+mj-lt"/>
              <a:buAutoNum type="alphaLcPeriod"/>
            </a:pPr>
            <a:r>
              <a:rPr lang="en-US" sz="2000" dirty="0"/>
              <a:t>Actual possibilities of getting supplies from point A to B</a:t>
            </a:r>
          </a:p>
          <a:p>
            <a:pPr marL="1098550" lvl="2" indent="-457200" eaLnBrk="1" hangingPunct="1">
              <a:lnSpc>
                <a:spcPct val="80000"/>
              </a:lnSpc>
              <a:buClrTx/>
              <a:buFont typeface="+mj-lt"/>
              <a:buAutoNum type="alphaLcPeriod"/>
            </a:pPr>
            <a:r>
              <a:rPr lang="en-US" sz="2000" dirty="0"/>
              <a:t>alternatives for the prompt, safe delivery of relief assistance</a:t>
            </a:r>
          </a:p>
          <a:p>
            <a:pPr marL="1098550" lvl="2" indent="-457200" eaLnBrk="1" hangingPunct="1">
              <a:lnSpc>
                <a:spcPct val="80000"/>
              </a:lnSpc>
              <a:buClrTx/>
              <a:buNone/>
            </a:pPr>
            <a:endParaRPr lang="en-US" sz="2000" dirty="0"/>
          </a:p>
          <a:p>
            <a:pPr marL="457200" indent="-457200" eaLnBrk="1" hangingPunct="1">
              <a:lnSpc>
                <a:spcPct val="80000"/>
              </a:lnSpc>
              <a:buClrTx/>
              <a:buFont typeface="Courier New" pitchFamily="49" charset="0"/>
              <a:buChar char="o"/>
            </a:pPr>
            <a:r>
              <a:rPr lang="en-US" sz="2000" dirty="0"/>
              <a:t>Seasonal delivery problems such as floods and impassable roads, will adversely influence the transportation.</a:t>
            </a:r>
          </a:p>
          <a:p>
            <a:pPr marL="457200" indent="-457200" eaLnBrk="1" hangingPunct="1">
              <a:lnSpc>
                <a:spcPct val="80000"/>
              </a:lnSpc>
              <a:buClrTx/>
              <a:buFont typeface="Courier New" pitchFamily="49" charset="0"/>
              <a:buChar char="o"/>
            </a:pPr>
            <a:endParaRPr lang="en-US" sz="2600"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589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69568"/>
            <a:ext cx="4419600" cy="461665"/>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SUPPLY &amp; LOGISTICS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sz="4000" dirty="0"/>
              <a:t>Storage</a:t>
            </a:r>
          </a:p>
        </p:txBody>
      </p:sp>
      <p:sp>
        <p:nvSpPr>
          <p:cNvPr id="13316" name="Rectangle 3"/>
          <p:cNvSpPr>
            <a:spLocks noGrp="1" noChangeArrowheads="1"/>
          </p:cNvSpPr>
          <p:nvPr>
            <p:ph sz="quarter" idx="1"/>
          </p:nvPr>
        </p:nvSpPr>
        <p:spPr>
          <a:solidFill>
            <a:schemeClr val="accent2"/>
          </a:solidFill>
        </p:spPr>
        <p:txBody>
          <a:bodyPr/>
          <a:lstStyle/>
          <a:p>
            <a:pPr marL="457200" indent="-457200" eaLnBrk="1" hangingPunct="1">
              <a:lnSpc>
                <a:spcPct val="80000"/>
              </a:lnSpc>
              <a:buClrTx/>
              <a:buFont typeface="Courier New" pitchFamily="49" charset="0"/>
              <a:buChar char="o"/>
            </a:pPr>
            <a:r>
              <a:rPr lang="en-US" sz="2000" dirty="0"/>
              <a:t>Purpose of storage is to protect the emergency supplies in an organized, systematic way until delivered to their ultimate recipients</a:t>
            </a:r>
          </a:p>
          <a:p>
            <a:pPr marL="457200" indent="-457200" eaLnBrk="1" hangingPunct="1">
              <a:lnSpc>
                <a:spcPct val="80000"/>
              </a:lnSpc>
              <a:buClrTx/>
              <a:buNone/>
            </a:pPr>
            <a:endParaRPr lang="en-US" sz="2000" dirty="0"/>
          </a:p>
          <a:p>
            <a:pPr marL="457200" indent="-457200" eaLnBrk="1" hangingPunct="1">
              <a:lnSpc>
                <a:spcPct val="80000"/>
              </a:lnSpc>
              <a:buClrTx/>
              <a:buFont typeface="Courier New" pitchFamily="49" charset="0"/>
              <a:buChar char="o"/>
            </a:pPr>
            <a:r>
              <a:rPr lang="en-US" sz="2000" dirty="0"/>
              <a:t>It must also take into account reserve supplies, or stockpiles, for future or unforeseen needs.</a:t>
            </a:r>
          </a:p>
          <a:p>
            <a:pPr>
              <a:buClrTx/>
            </a:pPr>
            <a:r>
              <a:rPr lang="en-US" sz="2000" dirty="0"/>
              <a:t>Short-term food aid transit storage dictates the following major requirements:	</a:t>
            </a:r>
          </a:p>
          <a:p>
            <a:pPr marL="709613" lvl="1" indent="-342900">
              <a:buClrTx/>
              <a:buFont typeface="+mj-lt"/>
              <a:buAutoNum type="alphaLcPeriod"/>
            </a:pPr>
            <a:r>
              <a:rPr lang="en-US" sz="2000" dirty="0"/>
              <a:t>security from theft</a:t>
            </a:r>
          </a:p>
          <a:p>
            <a:pPr marL="709613" lvl="1" indent="-342900">
              <a:buClrTx/>
              <a:buFont typeface="+mj-lt"/>
              <a:buAutoNum type="alphaLcPeriod"/>
            </a:pPr>
            <a:r>
              <a:rPr lang="en-US" sz="2000" dirty="0"/>
              <a:t>protection of stocks from </a:t>
            </a:r>
            <a:r>
              <a:rPr lang="en-US" sz="2000" dirty="0" err="1"/>
              <a:t>enviromental</a:t>
            </a:r>
            <a:r>
              <a:rPr lang="en-US" sz="2000" dirty="0"/>
              <a:t> factors like rain, and pests, especially rodents and birds</a:t>
            </a:r>
          </a:p>
          <a:p>
            <a:pPr marL="709613" lvl="1" indent="-342900">
              <a:buClrTx/>
              <a:buFont typeface="+mj-lt"/>
              <a:buAutoNum type="alphaLcPeriod"/>
            </a:pPr>
            <a:r>
              <a:rPr lang="en-US" sz="2000" dirty="0"/>
              <a:t>easy intake and dispatch of goods, including good access to the store</a:t>
            </a:r>
          </a:p>
          <a:p>
            <a:pPr>
              <a:buClrTx/>
              <a:buNone/>
            </a:pPr>
            <a:r>
              <a:rPr lang="en-US" sz="2000" dirty="0"/>
              <a:t> </a:t>
            </a:r>
          </a:p>
          <a:p>
            <a:pPr marL="457200" indent="-457200" eaLnBrk="1" hangingPunct="1">
              <a:lnSpc>
                <a:spcPct val="80000"/>
              </a:lnSpc>
              <a:buClrTx/>
              <a:buFont typeface="Courier New" pitchFamily="49" charset="0"/>
              <a:buChar char="o"/>
            </a:pPr>
            <a:endParaRPr lang="en-US" sz="2000" dirty="0"/>
          </a:p>
          <a:p>
            <a:pPr marL="457200" indent="-457200" eaLnBrk="1" hangingPunct="1">
              <a:lnSpc>
                <a:spcPct val="80000"/>
              </a:lnSpc>
              <a:buClrTx/>
              <a:buFont typeface="Courier New" pitchFamily="49" charset="0"/>
              <a:buChar char="o"/>
            </a:pPr>
            <a:endParaRPr lang="en-US" sz="2000"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691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69568"/>
            <a:ext cx="4419600" cy="461665"/>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SUPPLY &amp; LOGISTICS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68362"/>
          </a:xfrm>
        </p:spPr>
        <p:txBody>
          <a:bodyPr/>
          <a:lstStyle/>
          <a:p>
            <a:pPr eaLnBrk="1" fontAlgn="auto" hangingPunct="1">
              <a:spcAft>
                <a:spcPts val="0"/>
              </a:spcAft>
              <a:defRPr/>
            </a:pPr>
            <a:r>
              <a:rPr lang="en-US" b="1"/>
              <a:t>Contents</a:t>
            </a:r>
          </a:p>
        </p:txBody>
      </p:sp>
      <p:sp>
        <p:nvSpPr>
          <p:cNvPr id="4100" name="Rectangle 3"/>
          <p:cNvSpPr>
            <a:spLocks noGrp="1" noChangeArrowheads="1"/>
          </p:cNvSpPr>
          <p:nvPr>
            <p:ph sz="quarter" idx="1"/>
          </p:nvPr>
        </p:nvSpPr>
        <p:spPr>
          <a:xfrm>
            <a:off x="457200" y="1371600"/>
            <a:ext cx="8229600" cy="4800600"/>
          </a:xfrm>
        </p:spPr>
        <p:txBody>
          <a:bodyPr/>
          <a:lstStyle/>
          <a:p>
            <a:pPr eaLnBrk="1" hangingPunct="1">
              <a:lnSpc>
                <a:spcPct val="90000"/>
              </a:lnSpc>
            </a:pPr>
            <a:r>
              <a:rPr lang="en-US" dirty="0"/>
              <a:t>Overview</a:t>
            </a:r>
          </a:p>
          <a:p>
            <a:pPr eaLnBrk="1" hangingPunct="1">
              <a:lnSpc>
                <a:spcPct val="90000"/>
              </a:lnSpc>
            </a:pPr>
            <a:r>
              <a:rPr lang="en-US" dirty="0"/>
              <a:t>Nutrition Emergency Response preparedness and response actions</a:t>
            </a:r>
          </a:p>
          <a:p>
            <a:pPr eaLnBrk="1" hangingPunct="1">
              <a:lnSpc>
                <a:spcPct val="90000"/>
              </a:lnSpc>
            </a:pPr>
            <a:r>
              <a:rPr lang="en-US" dirty="0"/>
              <a:t>Actions for Nutrition Emergency Response</a:t>
            </a:r>
          </a:p>
          <a:p>
            <a:pPr eaLnBrk="1" hangingPunct="1">
              <a:lnSpc>
                <a:spcPct val="90000"/>
              </a:lnSpc>
            </a:pPr>
            <a:r>
              <a:rPr lang="en-GB" dirty="0"/>
              <a:t>Implementing Emergency Response Nutrition Interventions</a:t>
            </a:r>
          </a:p>
          <a:p>
            <a:pPr eaLnBrk="1" hangingPunct="1">
              <a:lnSpc>
                <a:spcPct val="90000"/>
              </a:lnSpc>
            </a:pPr>
            <a:r>
              <a:rPr lang="en-GB" dirty="0"/>
              <a:t>Supply Chain and logistics in Emergencies</a:t>
            </a:r>
          </a:p>
          <a:p>
            <a:pPr eaLnBrk="1" hangingPunct="1">
              <a:lnSpc>
                <a:spcPct val="90000"/>
              </a:lnSpc>
            </a:pPr>
            <a:r>
              <a:rPr lang="en-GB" dirty="0"/>
              <a:t>Monitoring</a:t>
            </a:r>
          </a:p>
          <a:p>
            <a:pPr eaLnBrk="1" hangingPunct="1">
              <a:lnSpc>
                <a:spcPct val="90000"/>
              </a:lnSpc>
            </a:pPr>
            <a:r>
              <a:rPr lang="en-GB" dirty="0"/>
              <a:t>Linking Nutrition Programmes and Other Interventions</a:t>
            </a:r>
            <a:endParaRPr lang="en-US"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915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linds(horizontal)">
                                      <p:cBhvr>
                                        <p:cTn id="7" dur="500"/>
                                        <p:tgtEl>
                                          <p:spTgt spid="410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blinds(horizontal)">
                                      <p:cBhvr>
                                        <p:cTn id="10" dur="500"/>
                                        <p:tgtEl>
                                          <p:spTgt spid="410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blinds(horizontal)">
                                      <p:cBhvr>
                                        <p:cTn id="13" dur="500"/>
                                        <p:tgtEl>
                                          <p:spTgt spid="410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Effect transition="in" filter="blinds(horizontal)">
                                      <p:cBhvr>
                                        <p:cTn id="16" dur="500"/>
                                        <p:tgtEl>
                                          <p:spTgt spid="4100">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Effect transition="in" filter="blinds(horizontal)">
                                      <p:cBhvr>
                                        <p:cTn id="19" dur="500"/>
                                        <p:tgtEl>
                                          <p:spTgt spid="4100">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blinds(horizontal)">
                                      <p:cBhvr>
                                        <p:cTn id="22" dur="500"/>
                                        <p:tgtEl>
                                          <p:spTgt spid="4100">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100">
                                            <p:txEl>
                                              <p:pRg st="6" end="6"/>
                                            </p:txEl>
                                          </p:spTgt>
                                        </p:tgtEl>
                                        <p:attrNameLst>
                                          <p:attrName>style.visibility</p:attrName>
                                        </p:attrNameLst>
                                      </p:cBhvr>
                                      <p:to>
                                        <p:strVal val="visible"/>
                                      </p:to>
                                    </p:set>
                                    <p:animEffect transition="in" filter="blinds(horizontal)">
                                      <p:cBhvr>
                                        <p:cTn id="25" dur="5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sz="4000" dirty="0"/>
              <a:t>Storage</a:t>
            </a:r>
          </a:p>
        </p:txBody>
      </p:sp>
      <p:sp>
        <p:nvSpPr>
          <p:cNvPr id="13316" name="Rectangle 3"/>
          <p:cNvSpPr>
            <a:spLocks noGrp="1" noChangeArrowheads="1"/>
          </p:cNvSpPr>
          <p:nvPr>
            <p:ph sz="quarter" idx="1"/>
          </p:nvPr>
        </p:nvSpPr>
        <p:spPr>
          <a:solidFill>
            <a:schemeClr val="accent2"/>
          </a:solidFill>
        </p:spPr>
        <p:txBody>
          <a:bodyPr/>
          <a:lstStyle/>
          <a:p>
            <a:pPr marL="457200" lvl="0" indent="-457200">
              <a:buNone/>
            </a:pPr>
            <a:r>
              <a:rPr lang="en-US" sz="2000" dirty="0"/>
              <a:t>d. good in-store handling arrangements and access to all stocks for inspection, physical stock-taking and insect pest control where necessary</a:t>
            </a:r>
          </a:p>
          <a:p>
            <a:pPr marL="457200" lvl="0" indent="-457200">
              <a:buNone/>
            </a:pPr>
            <a:r>
              <a:rPr lang="en-US" sz="2000" dirty="0"/>
              <a:t>e. easy maintenance of the store structure</a:t>
            </a:r>
          </a:p>
          <a:p>
            <a:pPr marL="457200" lvl="0" indent="-457200">
              <a:buFont typeface="+mj-lt"/>
              <a:buAutoNum type="alphaLcPeriod"/>
            </a:pPr>
            <a:endParaRPr lang="en-US" sz="2000" dirty="0"/>
          </a:p>
          <a:p>
            <a:pPr marL="457200" lvl="0" indent="-457200">
              <a:buNone/>
            </a:pPr>
            <a:r>
              <a:rPr lang="en-US" sz="2000" dirty="0"/>
              <a:t>f. Satisfactory working conditions for staff and laborers.</a:t>
            </a:r>
          </a:p>
          <a:p>
            <a:pPr marL="457200" indent="-457200">
              <a:buFont typeface="+mj-lt"/>
              <a:buAutoNum type="alphaLcPeriod"/>
            </a:pPr>
            <a:endParaRPr lang="en-US" sz="2000" dirty="0"/>
          </a:p>
          <a:p>
            <a:pPr marL="457200" indent="-457200">
              <a:buNone/>
            </a:pPr>
            <a:r>
              <a:rPr lang="en-US" sz="2000" dirty="0"/>
              <a:t>g. Security is listed as the first requirement for consideration in storage because it is particularly important in transit stores, which are frequently opened, often located in towns, and commonly contains fast-moving foodstuffs.</a:t>
            </a:r>
          </a:p>
          <a:p>
            <a:pPr marL="457200" indent="-457200" eaLnBrk="1" hangingPunct="1">
              <a:lnSpc>
                <a:spcPct val="80000"/>
              </a:lnSpc>
              <a:buClrTx/>
              <a:buFont typeface="+mj-lt"/>
              <a:buAutoNum type="alphaLcPeriod"/>
            </a:pPr>
            <a:endParaRPr lang="en-US" sz="2000"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793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69568"/>
            <a:ext cx="4419600" cy="461665"/>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SUPPLY &amp; LOGISTICS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sz="4000" dirty="0"/>
              <a:t>Distribution</a:t>
            </a:r>
          </a:p>
        </p:txBody>
      </p:sp>
      <p:sp>
        <p:nvSpPr>
          <p:cNvPr id="13316" name="Rectangle 3"/>
          <p:cNvSpPr>
            <a:spLocks noGrp="1" noChangeArrowheads="1"/>
          </p:cNvSpPr>
          <p:nvPr>
            <p:ph sz="quarter" idx="1"/>
          </p:nvPr>
        </p:nvSpPr>
        <p:spPr>
          <a:solidFill>
            <a:schemeClr val="accent2"/>
          </a:solidFill>
        </p:spPr>
        <p:txBody>
          <a:bodyPr/>
          <a:lstStyle/>
          <a:p>
            <a:pPr marL="457200" indent="-457200">
              <a:buClrTx/>
              <a:buFont typeface="Courier New" pitchFamily="49" charset="0"/>
              <a:buChar char="o"/>
            </a:pPr>
            <a:r>
              <a:rPr lang="en-US" sz="2000" dirty="0"/>
              <a:t>The chief goal of the logistics chain in relief operations is delivering aid to the people affected </a:t>
            </a:r>
          </a:p>
          <a:p>
            <a:pPr marL="457200" indent="-457200">
              <a:buClrTx/>
              <a:buFont typeface="Courier New" pitchFamily="49" charset="0"/>
              <a:buChar char="o"/>
            </a:pPr>
            <a:endParaRPr lang="en-US" sz="2000" dirty="0"/>
          </a:p>
          <a:p>
            <a:pPr marL="457200" indent="-457200">
              <a:buClrTx/>
              <a:buFont typeface="Courier New" pitchFamily="49" charset="0"/>
              <a:buChar char="o"/>
            </a:pPr>
            <a:endParaRPr lang="en-US" sz="2000"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896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6"/>
          <p:cNvSpPr txBox="1">
            <a:spLocks noChangeArrowheads="1"/>
          </p:cNvSpPr>
          <p:nvPr/>
        </p:nvSpPr>
        <p:spPr bwMode="auto">
          <a:xfrm rot="16200000">
            <a:off x="6477000" y="2969568"/>
            <a:ext cx="4419600" cy="461665"/>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dirty="0">
                <a:solidFill>
                  <a:prstClr val="black"/>
                </a:solidFill>
              </a:rPr>
              <a:t>SUPPLY &amp; LOGISTICS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286000" y="2895600"/>
            <a:ext cx="6477000" cy="1752600"/>
          </a:xfrm>
        </p:spPr>
        <p:txBody>
          <a:bodyPr>
            <a:normAutofit fontScale="90000"/>
          </a:bodyPr>
          <a:lstStyle/>
          <a:p>
            <a:pPr eaLnBrk="1" fontAlgn="auto" hangingPunct="1">
              <a:spcAft>
                <a:spcPts val="0"/>
              </a:spcAft>
              <a:defRPr/>
            </a:pPr>
            <a:r>
              <a:rPr lang="en-US" sz="4000" dirty="0"/>
              <a:t>MONITORING DURING EMERGENCIES</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998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fontAlgn="auto" hangingPunct="1">
              <a:spcAft>
                <a:spcPts val="0"/>
              </a:spcAft>
              <a:defRPr/>
            </a:pPr>
            <a:r>
              <a:rPr lang="en-GB"/>
              <a:t>Monitoring &amp; Evaluation</a:t>
            </a:r>
          </a:p>
        </p:txBody>
      </p:sp>
      <p:graphicFrame>
        <p:nvGraphicFramePr>
          <p:cNvPr id="43010" name="Object 2"/>
          <p:cNvGraphicFramePr>
            <a:graphicFrameLocks noGrp="1" noChangeAspect="1"/>
          </p:cNvGraphicFramePr>
          <p:nvPr>
            <p:ph sz="quarter" idx="1"/>
          </p:nvPr>
        </p:nvGraphicFramePr>
        <p:xfrm>
          <a:off x="7772400" y="5638800"/>
          <a:ext cx="974725" cy="914400"/>
        </p:xfrm>
        <a:graphic>
          <a:graphicData uri="http://schemas.openxmlformats.org/presentationml/2006/ole">
            <mc:AlternateContent xmlns:mc="http://schemas.openxmlformats.org/markup-compatibility/2006">
              <mc:Choice xmlns:v="urn:schemas-microsoft-com:vml" Requires="v">
                <p:oleObj spid="_x0000_s8704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638800"/>
                        <a:ext cx="9747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2" name="Rectangle 5"/>
          <p:cNvSpPr>
            <a:spLocks noGrp="1" noChangeArrowheads="1"/>
          </p:cNvSpPr>
          <p:nvPr>
            <p:ph type="body" sz="half" idx="4294967295"/>
          </p:nvPr>
        </p:nvSpPr>
        <p:spPr>
          <a:xfrm>
            <a:off x="609600" y="1600200"/>
            <a:ext cx="8077200" cy="4525963"/>
          </a:xfrm>
          <a:solidFill>
            <a:schemeClr val="accent2"/>
          </a:solidFill>
        </p:spPr>
        <p:txBody>
          <a:bodyPr/>
          <a:lstStyle/>
          <a:p>
            <a:pPr algn="just" eaLnBrk="1" hangingPunct="1">
              <a:lnSpc>
                <a:spcPct val="90000"/>
              </a:lnSpc>
            </a:pPr>
            <a:r>
              <a:rPr lang="en-US" sz="2000" dirty="0"/>
              <a:t>Monitoring systems should be able to answer the following key questions</a:t>
            </a:r>
            <a:endParaRPr lang="en-US" sz="2100" dirty="0"/>
          </a:p>
          <a:p>
            <a:pPr lvl="1">
              <a:buClrTx/>
              <a:buFont typeface="Arial" pitchFamily="34" charset="0"/>
              <a:buChar char="•"/>
            </a:pPr>
            <a:r>
              <a:rPr lang="en-US" sz="2000" dirty="0"/>
              <a:t>Do we have the resources we need to respond? – money, people, supplies</a:t>
            </a:r>
          </a:p>
          <a:p>
            <a:pPr lvl="1">
              <a:buClrTx/>
              <a:buFont typeface="Arial" pitchFamily="34" charset="0"/>
              <a:buChar char="•"/>
            </a:pPr>
            <a:r>
              <a:rPr lang="en-US" sz="2000" dirty="0"/>
              <a:t>Are we making progress against targets (e.g., what is the coverage on key results)?</a:t>
            </a:r>
          </a:p>
          <a:p>
            <a:pPr lvl="1">
              <a:buClrTx/>
              <a:buFont typeface="Arial" pitchFamily="34" charset="0"/>
              <a:buChar char="•"/>
            </a:pPr>
            <a:r>
              <a:rPr lang="en-US" sz="2000" dirty="0"/>
              <a:t>What is the quality of the response on the ground?</a:t>
            </a:r>
          </a:p>
          <a:p>
            <a:pPr algn="just" eaLnBrk="1" hangingPunct="1">
              <a:lnSpc>
                <a:spcPct val="90000"/>
              </a:lnSpc>
              <a:buNone/>
            </a:pPr>
            <a:endParaRPr lang="en-US" sz="2100" dirty="0"/>
          </a:p>
          <a:p>
            <a:pPr algn="just" eaLnBrk="1" hangingPunct="1">
              <a:lnSpc>
                <a:spcPct val="90000"/>
              </a:lnSpc>
            </a:pPr>
            <a:r>
              <a:rPr lang="en-US" sz="2000" dirty="0"/>
              <a:t>Monitoring should help manage risks -- reputational risk, risks of implementation risks and financial management risks </a:t>
            </a:r>
            <a:endParaRPr lang="en-US" sz="21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eaLnBrk="1" fontAlgn="auto" hangingPunct="1">
              <a:spcAft>
                <a:spcPts val="0"/>
              </a:spcAft>
              <a:defRPr/>
            </a:pPr>
            <a:r>
              <a:rPr lang="en-GB" dirty="0"/>
              <a:t>Monitoring &amp; Evaluation - indicators</a:t>
            </a:r>
          </a:p>
        </p:txBody>
      </p:sp>
      <p:graphicFrame>
        <p:nvGraphicFramePr>
          <p:cNvPr id="43010" name="Object 2"/>
          <p:cNvGraphicFramePr>
            <a:graphicFrameLocks noGrp="1" noChangeAspect="1"/>
          </p:cNvGraphicFramePr>
          <p:nvPr>
            <p:ph sz="quarter" idx="1"/>
          </p:nvPr>
        </p:nvGraphicFramePr>
        <p:xfrm>
          <a:off x="7772400" y="5638800"/>
          <a:ext cx="974725" cy="914400"/>
        </p:xfrm>
        <a:graphic>
          <a:graphicData uri="http://schemas.openxmlformats.org/presentationml/2006/ole">
            <mc:AlternateContent xmlns:mc="http://schemas.openxmlformats.org/markup-compatibility/2006">
              <mc:Choice xmlns:v="urn:schemas-microsoft-com:vml" Requires="v">
                <p:oleObj spid="_x0000_s17101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638800"/>
                        <a:ext cx="9747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457200" y="1447800"/>
          <a:ext cx="7696200" cy="4572001"/>
        </p:xfrm>
        <a:graphic>
          <a:graphicData uri="http://schemas.openxmlformats.org/drawingml/2006/table">
            <a:tbl>
              <a:tblPr/>
              <a:tblGrid>
                <a:gridCol w="4611652">
                  <a:extLst>
                    <a:ext uri="{9D8B030D-6E8A-4147-A177-3AD203B41FA5}">
                      <a16:colId xmlns:a16="http://schemas.microsoft.com/office/drawing/2014/main" val="20000"/>
                    </a:ext>
                  </a:extLst>
                </a:gridCol>
                <a:gridCol w="3084548">
                  <a:extLst>
                    <a:ext uri="{9D8B030D-6E8A-4147-A177-3AD203B41FA5}">
                      <a16:colId xmlns:a16="http://schemas.microsoft.com/office/drawing/2014/main" val="20001"/>
                    </a:ext>
                  </a:extLst>
                </a:gridCol>
              </a:tblGrid>
              <a:tr h="351692">
                <a:tc>
                  <a:txBody>
                    <a:bodyPr/>
                    <a:lstStyle/>
                    <a:p>
                      <a:pPr marL="0" marR="0" algn="just">
                        <a:lnSpc>
                          <a:spcPct val="115000"/>
                        </a:lnSpc>
                        <a:spcBef>
                          <a:spcPts val="0"/>
                        </a:spcBef>
                        <a:spcAft>
                          <a:spcPts val="0"/>
                        </a:spcAft>
                      </a:pPr>
                      <a:r>
                        <a:rPr lang="en-US" sz="1200" b="1" dirty="0">
                          <a:latin typeface="Arial"/>
                          <a:ea typeface="Times New Roman"/>
                          <a:cs typeface="Arial"/>
                        </a:rPr>
                        <a:t>Response Actions</a:t>
                      </a:r>
                      <a:endParaRPr lang="en-US" sz="1200" dirty="0">
                        <a:latin typeface="Tahoma"/>
                        <a:ea typeface="Times New Roman"/>
                        <a:cs typeface="Arial"/>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lnSpc>
                          <a:spcPct val="115000"/>
                        </a:lnSpc>
                        <a:spcBef>
                          <a:spcPts val="0"/>
                        </a:spcBef>
                        <a:spcAft>
                          <a:spcPts val="0"/>
                        </a:spcAft>
                      </a:pPr>
                      <a:r>
                        <a:rPr lang="en-US" sz="1200" b="1" dirty="0">
                          <a:solidFill>
                            <a:srgbClr val="000000"/>
                          </a:solidFill>
                          <a:latin typeface="Arial"/>
                          <a:ea typeface="Times New Roman"/>
                          <a:cs typeface="Arial"/>
                        </a:rPr>
                        <a:t>Indicators</a:t>
                      </a:r>
                      <a:endParaRPr lang="en-US" sz="1200" dirty="0">
                        <a:latin typeface="Tahoma"/>
                        <a:ea typeface="Times New Roman"/>
                        <a:cs typeface="Arial"/>
                      </a:endParaRPr>
                    </a:p>
                  </a:txBody>
                  <a:tcPr marL="48063" marR="48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03385">
                <a:tc>
                  <a:txBody>
                    <a:bodyPr/>
                    <a:lstStyle/>
                    <a:p>
                      <a:pPr marL="342900" marR="0" lvl="0" indent="-342900" algn="just">
                        <a:lnSpc>
                          <a:spcPct val="115000"/>
                        </a:lnSpc>
                        <a:spcBef>
                          <a:spcPts val="0"/>
                        </a:spcBef>
                        <a:spcAft>
                          <a:spcPts val="0"/>
                        </a:spcAft>
                        <a:buFont typeface="+mj-lt"/>
                        <a:buNone/>
                      </a:pPr>
                      <a:r>
                        <a:rPr lang="en-US" sz="1200" dirty="0">
                          <a:latin typeface="Arial"/>
                          <a:ea typeface="Times New Roman"/>
                          <a:cs typeface="Times New Roman"/>
                        </a:rPr>
                        <a:t>1. Strengthened and/or established nutrition sector coordination mechanism </a:t>
                      </a:r>
                      <a:endParaRPr lang="en-US" sz="1200" dirty="0">
                        <a:latin typeface="Tahoma"/>
                        <a:ea typeface="Times New Roman"/>
                        <a:cs typeface="Times New Roman"/>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lnSpc>
                          <a:spcPct val="115000"/>
                        </a:lnSpc>
                        <a:spcBef>
                          <a:spcPts val="0"/>
                        </a:spcBef>
                        <a:spcAft>
                          <a:spcPts val="1000"/>
                        </a:spcAft>
                      </a:pPr>
                      <a:r>
                        <a:rPr lang="en-US" sz="1200" dirty="0">
                          <a:solidFill>
                            <a:srgbClr val="000000"/>
                          </a:solidFill>
                          <a:latin typeface="Arial"/>
                          <a:ea typeface="Times New Roman"/>
                          <a:cs typeface="Arial"/>
                        </a:rPr>
                        <a:t>Minutes of the co-ordination forums and follow up of agreed on action point , reports on co-ordination</a:t>
                      </a:r>
                      <a:endParaRPr lang="en-US" sz="1200" dirty="0">
                        <a:latin typeface="Tahoma"/>
                        <a:ea typeface="Times New Roman"/>
                        <a:cs typeface="Arial"/>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703385">
                <a:tc>
                  <a:txBody>
                    <a:bodyPr/>
                    <a:lstStyle/>
                    <a:p>
                      <a:pPr marL="342900" marR="0" lvl="0" indent="-342900" algn="just">
                        <a:lnSpc>
                          <a:spcPct val="115000"/>
                        </a:lnSpc>
                        <a:spcBef>
                          <a:spcPts val="0"/>
                        </a:spcBef>
                        <a:spcAft>
                          <a:spcPts val="0"/>
                        </a:spcAft>
                        <a:buFont typeface="+mj-lt"/>
                        <a:buNone/>
                      </a:pPr>
                      <a:r>
                        <a:rPr lang="en-US" sz="1200" dirty="0">
                          <a:latin typeface="Arial"/>
                          <a:ea typeface="Times New Roman"/>
                          <a:cs typeface="Times New Roman"/>
                        </a:rPr>
                        <a:t>2. Undertake a multi-sectoral rapid assessment, including key priority information for nutrition,</a:t>
                      </a:r>
                      <a:endParaRPr lang="en-US" sz="1200" dirty="0">
                        <a:latin typeface="Tahoma"/>
                        <a:ea typeface="Times New Roman"/>
                        <a:cs typeface="Times New Roman"/>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lnSpc>
                          <a:spcPct val="115000"/>
                        </a:lnSpc>
                        <a:spcBef>
                          <a:spcPts val="0"/>
                        </a:spcBef>
                        <a:spcAft>
                          <a:spcPts val="0"/>
                        </a:spcAft>
                      </a:pPr>
                      <a:r>
                        <a:rPr lang="en-US" sz="1200" dirty="0">
                          <a:latin typeface="Arial"/>
                          <a:ea typeface="Times New Roman"/>
                          <a:cs typeface="Arial"/>
                        </a:rPr>
                        <a:t>Rapid assessment report</a:t>
                      </a:r>
                      <a:endParaRPr lang="en-US" sz="1200" dirty="0">
                        <a:latin typeface="Tahoma"/>
                        <a:ea typeface="Times New Roman"/>
                        <a:cs typeface="Arial"/>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703385">
                <a:tc>
                  <a:txBody>
                    <a:bodyPr/>
                    <a:lstStyle/>
                    <a:p>
                      <a:pPr marL="342900" marR="0" lvl="0" indent="-342900" algn="just">
                        <a:lnSpc>
                          <a:spcPct val="115000"/>
                        </a:lnSpc>
                        <a:spcBef>
                          <a:spcPts val="0"/>
                        </a:spcBef>
                        <a:spcAft>
                          <a:spcPts val="0"/>
                        </a:spcAft>
                        <a:buFont typeface="+mj-lt"/>
                        <a:buNone/>
                      </a:pPr>
                      <a:r>
                        <a:rPr lang="en-US" sz="1200" dirty="0">
                          <a:latin typeface="Arial"/>
                          <a:ea typeface="Times New Roman"/>
                          <a:cs typeface="Times New Roman"/>
                        </a:rPr>
                        <a:t>3.   Monitor unsolicited donations, distribution and use of breast milk substitutes or milk powder, and take corrective action.</a:t>
                      </a:r>
                      <a:endParaRPr lang="en-US" sz="1200" dirty="0">
                        <a:latin typeface="Tahoma"/>
                        <a:ea typeface="Times New Roman"/>
                        <a:cs typeface="Times New Roman"/>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lnSpc>
                          <a:spcPct val="115000"/>
                        </a:lnSpc>
                        <a:spcBef>
                          <a:spcPts val="0"/>
                        </a:spcBef>
                        <a:spcAft>
                          <a:spcPts val="0"/>
                        </a:spcAft>
                      </a:pPr>
                      <a:r>
                        <a:rPr lang="en-US" sz="1200" dirty="0">
                          <a:latin typeface="Arial"/>
                          <a:ea typeface="Times New Roman"/>
                          <a:cs typeface="Arial"/>
                        </a:rPr>
                        <a:t>Reports on code monitoring</a:t>
                      </a:r>
                      <a:endParaRPr lang="en-US" sz="1200" dirty="0">
                        <a:latin typeface="Tahoma"/>
                        <a:ea typeface="Times New Roman"/>
                        <a:cs typeface="Arial"/>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r h="1055077">
                <a:tc>
                  <a:txBody>
                    <a:bodyPr/>
                    <a:lstStyle/>
                    <a:p>
                      <a:pPr marL="342900" marR="0" lvl="0" indent="-342900" algn="just">
                        <a:lnSpc>
                          <a:spcPct val="115000"/>
                        </a:lnSpc>
                        <a:spcBef>
                          <a:spcPts val="0"/>
                        </a:spcBef>
                        <a:spcAft>
                          <a:spcPts val="0"/>
                        </a:spcAft>
                        <a:buFont typeface="+mj-lt"/>
                        <a:buNone/>
                      </a:pPr>
                      <a:r>
                        <a:rPr lang="en-US" sz="1200" dirty="0">
                          <a:latin typeface="Arial"/>
                          <a:ea typeface="Times New Roman"/>
                          <a:cs typeface="Times New Roman"/>
                        </a:rPr>
                        <a:t>4.  Appropriate and Continuous service delivery of High impact nutrition interventions for children, for vulnerable groups, including pregnant and lactating women, according to identified needs.</a:t>
                      </a:r>
                      <a:endParaRPr lang="en-US" sz="1200" dirty="0">
                        <a:latin typeface="Tahoma"/>
                        <a:ea typeface="Times New Roman"/>
                        <a:cs typeface="Times New Roman"/>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lnSpc>
                          <a:spcPct val="115000"/>
                        </a:lnSpc>
                        <a:spcBef>
                          <a:spcPts val="0"/>
                        </a:spcBef>
                        <a:spcAft>
                          <a:spcPts val="0"/>
                        </a:spcAft>
                      </a:pPr>
                      <a:r>
                        <a:rPr lang="en-US" sz="1200" dirty="0">
                          <a:latin typeface="Arial"/>
                          <a:ea typeface="Times New Roman"/>
                          <a:cs typeface="Arial"/>
                        </a:rPr>
                        <a:t>Routine reports, surveillance reports</a:t>
                      </a:r>
                      <a:endParaRPr lang="en-US" sz="1200" dirty="0">
                        <a:latin typeface="Tahoma"/>
                        <a:ea typeface="Times New Roman"/>
                        <a:cs typeface="Arial"/>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r h="703385">
                <a:tc>
                  <a:txBody>
                    <a:bodyPr/>
                    <a:lstStyle/>
                    <a:p>
                      <a:pPr marL="342900" marR="0" lvl="0" indent="-342900" algn="just">
                        <a:lnSpc>
                          <a:spcPct val="115000"/>
                        </a:lnSpc>
                        <a:spcBef>
                          <a:spcPts val="0"/>
                        </a:spcBef>
                        <a:spcAft>
                          <a:spcPts val="0"/>
                        </a:spcAft>
                        <a:buFont typeface="+mj-lt"/>
                        <a:buNone/>
                      </a:pPr>
                      <a:r>
                        <a:rPr lang="en-US" sz="1200" dirty="0">
                          <a:latin typeface="Arial"/>
                          <a:ea typeface="Times New Roman"/>
                          <a:cs typeface="Times New Roman"/>
                        </a:rPr>
                        <a:t>5.   Established systems for community mobilization as well as for the identification and referral of </a:t>
                      </a:r>
                      <a:r>
                        <a:rPr lang="en-US" sz="1200" dirty="0" err="1">
                          <a:latin typeface="Arial"/>
                          <a:ea typeface="Times New Roman"/>
                          <a:cs typeface="Times New Roman"/>
                        </a:rPr>
                        <a:t>HiNi</a:t>
                      </a:r>
                      <a:endParaRPr lang="en-US" sz="1200" dirty="0">
                        <a:latin typeface="Tahoma"/>
                        <a:ea typeface="Times New Roman"/>
                        <a:cs typeface="Times New Roman"/>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lnSpc>
                          <a:spcPct val="115000"/>
                        </a:lnSpc>
                        <a:spcBef>
                          <a:spcPts val="0"/>
                        </a:spcBef>
                        <a:spcAft>
                          <a:spcPts val="0"/>
                        </a:spcAft>
                      </a:pPr>
                      <a:r>
                        <a:rPr lang="en-US" sz="1200" dirty="0">
                          <a:latin typeface="Arial"/>
                          <a:ea typeface="Times New Roman"/>
                          <a:cs typeface="Arial"/>
                        </a:rPr>
                        <a:t>Surveillance reports, routine reports</a:t>
                      </a:r>
                      <a:endParaRPr lang="en-US" sz="1200" dirty="0">
                        <a:latin typeface="Tahoma"/>
                        <a:ea typeface="Times New Roman"/>
                        <a:cs typeface="Arial"/>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351692">
                <a:tc>
                  <a:txBody>
                    <a:bodyPr/>
                    <a:lstStyle/>
                    <a:p>
                      <a:pPr marL="342900" marR="0" lvl="0" indent="-342900" algn="just">
                        <a:lnSpc>
                          <a:spcPct val="115000"/>
                        </a:lnSpc>
                        <a:spcBef>
                          <a:spcPts val="0"/>
                        </a:spcBef>
                        <a:spcAft>
                          <a:spcPts val="0"/>
                        </a:spcAft>
                        <a:buFont typeface="+mj-lt"/>
                        <a:buNone/>
                      </a:pPr>
                      <a:r>
                        <a:rPr lang="en-US" sz="1200" dirty="0">
                          <a:latin typeface="Arial"/>
                          <a:ea typeface="Times New Roman"/>
                          <a:cs typeface="Times New Roman"/>
                        </a:rPr>
                        <a:t>6</a:t>
                      </a:r>
                      <a:r>
                        <a:rPr lang="en-US" sz="1200" baseline="0" dirty="0">
                          <a:latin typeface="Arial"/>
                          <a:ea typeface="Times New Roman"/>
                          <a:cs typeface="Times New Roman"/>
                        </a:rPr>
                        <a:t>      </a:t>
                      </a:r>
                      <a:r>
                        <a:rPr lang="en-US" sz="1200" dirty="0">
                          <a:latin typeface="Arial"/>
                          <a:ea typeface="Times New Roman"/>
                          <a:cs typeface="Times New Roman"/>
                        </a:rPr>
                        <a:t>Provision of nutrition supplies and equipment </a:t>
                      </a:r>
                      <a:endParaRPr lang="en-US" sz="1200" dirty="0">
                        <a:latin typeface="Tahoma"/>
                        <a:ea typeface="Times New Roman"/>
                        <a:cs typeface="Times New Roman"/>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lnSpc>
                          <a:spcPct val="115000"/>
                        </a:lnSpc>
                        <a:spcBef>
                          <a:spcPts val="0"/>
                        </a:spcBef>
                        <a:spcAft>
                          <a:spcPts val="0"/>
                        </a:spcAft>
                      </a:pPr>
                      <a:r>
                        <a:rPr lang="en-US" sz="1200" dirty="0">
                          <a:latin typeface="Arial"/>
                          <a:ea typeface="Times New Roman"/>
                          <a:cs typeface="Arial"/>
                        </a:rPr>
                        <a:t> Stock reports</a:t>
                      </a:r>
                      <a:endParaRPr lang="en-US" sz="1200" dirty="0">
                        <a:latin typeface="Tahoma"/>
                        <a:ea typeface="Times New Roman"/>
                        <a:cs typeface="Arial"/>
                      </a:endParaRPr>
                    </a:p>
                  </a:txBody>
                  <a:tcPr marL="48063" marR="48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286000" y="2286000"/>
            <a:ext cx="6477000" cy="2362200"/>
          </a:xfrm>
        </p:spPr>
        <p:txBody>
          <a:bodyPr>
            <a:normAutofit fontScale="90000"/>
          </a:bodyPr>
          <a:lstStyle/>
          <a:p>
            <a:pPr eaLnBrk="1" fontAlgn="auto" hangingPunct="1">
              <a:spcAft>
                <a:spcPts val="0"/>
              </a:spcAft>
              <a:defRPr/>
            </a:pPr>
            <a:r>
              <a:rPr lang="en-US" sz="4000" dirty="0"/>
              <a:t>Linking Emergency Nutrition Programme with Other Interventions</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7305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153400" cy="1143000"/>
          </a:xfrm>
        </p:spPr>
        <p:txBody>
          <a:bodyPr/>
          <a:lstStyle/>
          <a:p>
            <a:pPr eaLnBrk="1" fontAlgn="auto" hangingPunct="1">
              <a:spcAft>
                <a:spcPts val="0"/>
              </a:spcAft>
              <a:defRPr/>
            </a:pPr>
            <a:r>
              <a:rPr lang="en-GB" sz="3200" dirty="0">
                <a:effectLst>
                  <a:outerShdw blurRad="38100" dist="38100" dir="2700000" algn="tl">
                    <a:srgbClr val="000000">
                      <a:alpha val="43137"/>
                    </a:srgbClr>
                  </a:outerShdw>
                </a:effectLst>
              </a:rPr>
              <a:t>Linking Nutrition Programmes And Other Interventions </a:t>
            </a:r>
            <a:endParaRPr lang="en-US" sz="3200" dirty="0">
              <a:effectLst>
                <a:outerShdw blurRad="38100" dist="38100" dir="2700000" algn="tl">
                  <a:srgbClr val="000000">
                    <a:alpha val="43137"/>
                  </a:srgbClr>
                </a:outerShdw>
              </a:effectLst>
            </a:endParaRPr>
          </a:p>
        </p:txBody>
      </p:sp>
      <p:sp>
        <p:nvSpPr>
          <p:cNvPr id="63492" name="Rectangle 3"/>
          <p:cNvSpPr>
            <a:spLocks noGrp="1" noChangeArrowheads="1"/>
          </p:cNvSpPr>
          <p:nvPr>
            <p:ph sz="quarter" idx="1"/>
          </p:nvPr>
        </p:nvSpPr>
        <p:spPr>
          <a:xfrm>
            <a:off x="457200" y="1600200"/>
            <a:ext cx="8229600" cy="4873625"/>
          </a:xfrm>
        </p:spPr>
        <p:txBody>
          <a:bodyPr/>
          <a:lstStyle/>
          <a:p>
            <a:pPr eaLnBrk="1" hangingPunct="1">
              <a:lnSpc>
                <a:spcPct val="90000"/>
              </a:lnSpc>
            </a:pPr>
            <a:r>
              <a:rPr lang="en-US" sz="2100"/>
              <a:t>To ensure a smooth operation and correct priorities, the various implementing agencies must coordinate their work. </a:t>
            </a:r>
          </a:p>
          <a:p>
            <a:pPr eaLnBrk="1" hangingPunct="1">
              <a:lnSpc>
                <a:spcPct val="90000"/>
              </a:lnSpc>
            </a:pPr>
            <a:endParaRPr lang="en-US" sz="2100"/>
          </a:p>
          <a:p>
            <a:pPr eaLnBrk="1" hangingPunct="1">
              <a:lnSpc>
                <a:spcPct val="90000"/>
              </a:lnSpc>
            </a:pPr>
            <a:r>
              <a:rPr lang="en-GB" sz="2100"/>
              <a:t>The most effective and efficient care first ensures that potable water and general food needs are met while rapidly establishing disease control measures</a:t>
            </a:r>
          </a:p>
          <a:p>
            <a:pPr eaLnBrk="1" hangingPunct="1">
              <a:lnSpc>
                <a:spcPct val="90000"/>
              </a:lnSpc>
            </a:pPr>
            <a:endParaRPr lang="en-GB" sz="2100"/>
          </a:p>
          <a:p>
            <a:pPr eaLnBrk="1" hangingPunct="1">
              <a:lnSpc>
                <a:spcPct val="90000"/>
              </a:lnSpc>
            </a:pPr>
            <a:r>
              <a:rPr lang="en-GB" sz="2100"/>
              <a:t>Providing shelter and essential non-food items (water containers, blankets and possible fuel sources for cooking) is the next priority. </a:t>
            </a:r>
            <a:endParaRPr lang="en-US" sz="2100"/>
          </a:p>
        </p:txBody>
      </p:sp>
      <p:graphicFrame>
        <p:nvGraphicFramePr>
          <p:cNvPr id="4403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806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153400" cy="1143000"/>
          </a:xfrm>
        </p:spPr>
        <p:txBody>
          <a:bodyPr/>
          <a:lstStyle/>
          <a:p>
            <a:r>
              <a:rPr lang="en-US" sz="3200" b="1" dirty="0"/>
              <a:t>Alternative Programs to Address Acute Malnutrition in Emergencies</a:t>
            </a:r>
            <a:endParaRPr lang="en-US" sz="3200" dirty="0"/>
          </a:p>
        </p:txBody>
      </p:sp>
      <p:sp>
        <p:nvSpPr>
          <p:cNvPr id="63492" name="Rectangle 3"/>
          <p:cNvSpPr>
            <a:spLocks noGrp="1" noChangeArrowheads="1"/>
          </p:cNvSpPr>
          <p:nvPr>
            <p:ph sz="quarter" idx="1"/>
          </p:nvPr>
        </p:nvSpPr>
        <p:spPr>
          <a:xfrm>
            <a:off x="457200" y="1600200"/>
            <a:ext cx="8229600" cy="4873625"/>
          </a:xfrm>
          <a:solidFill>
            <a:schemeClr val="accent2"/>
          </a:solidFill>
        </p:spPr>
        <p:txBody>
          <a:bodyPr/>
          <a:lstStyle/>
          <a:p>
            <a:pPr lvl="1"/>
            <a:r>
              <a:rPr lang="x-none" sz="2000"/>
              <a:t>Expanded GFD of a greater caloric content may have a similar effect to the BSFP ration</a:t>
            </a:r>
            <a:endParaRPr lang="en-US" sz="2000" dirty="0"/>
          </a:p>
          <a:p>
            <a:pPr lvl="1">
              <a:buNone/>
            </a:pPr>
            <a:endParaRPr lang="en-US" sz="2000" dirty="0"/>
          </a:p>
          <a:p>
            <a:pPr lvl="1"/>
            <a:r>
              <a:rPr lang="en-US" sz="2000" dirty="0"/>
              <a:t>Cash/Vouchers may be an option where markets are functional and quality food is accessible to the population. </a:t>
            </a:r>
          </a:p>
          <a:p>
            <a:pPr lvl="1">
              <a:buNone/>
            </a:pPr>
            <a:endParaRPr lang="en-US" sz="2000" dirty="0"/>
          </a:p>
          <a:p>
            <a:pPr lvl="1"/>
            <a:r>
              <a:rPr lang="x-none" sz="2000"/>
              <a:t>Expanded admission criteria in targeted SFP to a MUAC of 115 to 135 and /or WHZ -2 to -1.5 for a defined programmatic period would target those most likely of developing acute malnutrition. </a:t>
            </a:r>
            <a:endParaRPr lang="en-US" sz="2000" dirty="0"/>
          </a:p>
        </p:txBody>
      </p:sp>
      <p:graphicFrame>
        <p:nvGraphicFramePr>
          <p:cNvPr id="4403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7408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895600"/>
            <a:ext cx="6172200" cy="2054225"/>
          </a:xfrm>
        </p:spPr>
        <p:txBody>
          <a:bodyPr/>
          <a:lstStyle/>
          <a:p>
            <a:pPr>
              <a:defRPr/>
            </a:pPr>
            <a:r>
              <a:rPr lang="en-GB" dirty="0"/>
              <a:t>questions</a:t>
            </a:r>
          </a:p>
        </p:txBody>
      </p:sp>
      <p:sp>
        <p:nvSpPr>
          <p:cNvPr id="54275" name="Text Placeholder 4"/>
          <p:cNvSpPr>
            <a:spLocks noGrp="1"/>
          </p:cNvSpPr>
          <p:nvPr>
            <p:ph type="body" idx="1"/>
          </p:nvPr>
        </p:nvSpPr>
        <p:spPr>
          <a:xfrm>
            <a:off x="2057400" y="5010150"/>
            <a:ext cx="6858000" cy="1371600"/>
          </a:xfrm>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274638"/>
            <a:ext cx="8534400" cy="1143000"/>
          </a:xfrm>
        </p:spPr>
        <p:txBody>
          <a:bodyPr>
            <a:normAutofit fontScale="90000"/>
          </a:bodyPr>
          <a:lstStyle/>
          <a:p>
            <a:pPr eaLnBrk="1" fontAlgn="auto" hangingPunct="1">
              <a:spcAft>
                <a:spcPts val="0"/>
              </a:spcAft>
              <a:defRPr/>
            </a:pPr>
            <a:r>
              <a:rPr lang="en-US" sz="3600" dirty="0"/>
              <a:t>Emergency and Humanitarian Situation </a:t>
            </a:r>
          </a:p>
        </p:txBody>
      </p:sp>
      <p:sp>
        <p:nvSpPr>
          <p:cNvPr id="6148" name="Rectangle 3"/>
          <p:cNvSpPr>
            <a:spLocks noGrp="1" noChangeArrowheads="1"/>
          </p:cNvSpPr>
          <p:nvPr>
            <p:ph sz="quarter" idx="1"/>
          </p:nvPr>
        </p:nvSpPr>
        <p:spPr>
          <a:xfrm>
            <a:off x="457200" y="1752600"/>
            <a:ext cx="8001000" cy="4373563"/>
          </a:xfrm>
          <a:solidFill>
            <a:schemeClr val="accent2"/>
          </a:solidFill>
        </p:spPr>
        <p:txBody>
          <a:bodyPr/>
          <a:lstStyle/>
          <a:p>
            <a:pPr eaLnBrk="1" hangingPunct="1"/>
            <a:r>
              <a:rPr lang="en-US" sz="2000" b="1" dirty="0"/>
              <a:t>Emergency: </a:t>
            </a:r>
            <a:r>
              <a:rPr lang="en-US" sz="2000" dirty="0"/>
              <a:t>an extreme disruption that causes widespread human, material or environmental losses that exceed the ability of the affected society to cope using only its own resources</a:t>
            </a:r>
          </a:p>
          <a:p>
            <a:pPr eaLnBrk="1" hangingPunct="1"/>
            <a:r>
              <a:rPr lang="en-US" sz="2000" b="1" dirty="0"/>
              <a:t>Humanitarian Situation: </a:t>
            </a:r>
            <a:r>
              <a:rPr lang="en-US" sz="2000" dirty="0"/>
              <a:t>circumstance where humanitarian needs are sufficiently large and complex to require significant external assistance and resource requiring multi-sectoral response</a:t>
            </a:r>
          </a:p>
          <a:p>
            <a:pPr eaLnBrk="1" hangingPunct="1"/>
            <a:r>
              <a:rPr lang="en-US" sz="2000" b="1" dirty="0"/>
              <a:t>Kenya Emergency is </a:t>
            </a:r>
            <a:r>
              <a:rPr lang="en-US" sz="2000" dirty="0"/>
              <a:t>characterized by hazards that are </a:t>
            </a:r>
            <a:r>
              <a:rPr lang="en-US" sz="2000" b="1" dirty="0"/>
              <a:t>Rapid Onset </a:t>
            </a:r>
            <a:r>
              <a:rPr lang="en-US" sz="2000" dirty="0"/>
              <a:t>and </a:t>
            </a:r>
            <a:r>
              <a:rPr lang="en-US" sz="2000" b="1" dirty="0"/>
              <a:t>Slow onset</a:t>
            </a:r>
          </a:p>
          <a:p>
            <a:pPr eaLnBrk="1" hangingPunct="1"/>
            <a:r>
              <a:rPr lang="en-US" sz="2000" b="1" dirty="0"/>
              <a:t>Food and nutrition emergencies </a:t>
            </a:r>
            <a:r>
              <a:rPr lang="en-US" sz="2000" dirty="0"/>
              <a:t>arises  due to depleted food supplies leading to acute malnutrition</a:t>
            </a:r>
          </a:p>
          <a:p>
            <a:pPr eaLnBrk="1" hangingPunct="1"/>
            <a:r>
              <a:rPr lang="en-US" sz="2000" b="1" dirty="0"/>
              <a:t>Emergency  food and nutrition interventions </a:t>
            </a:r>
            <a:r>
              <a:rPr lang="en-US" sz="2000" dirty="0"/>
              <a:t>protect access of affected populations to adequate nutrition </a:t>
            </a:r>
            <a:endParaRPr lang="en-US" sz="2000" b="1" dirty="0"/>
          </a:p>
        </p:txBody>
      </p:sp>
      <p:graphicFrame>
        <p:nvGraphicFramePr>
          <p:cNvPr id="614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017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Text Box 6"/>
          <p:cNvSpPr txBox="1">
            <a:spLocks noChangeArrowheads="1"/>
          </p:cNvSpPr>
          <p:nvPr/>
        </p:nvSpPr>
        <p:spPr bwMode="auto">
          <a:xfrm rot="16200000">
            <a:off x="7233443" y="2748757"/>
            <a:ext cx="2906713"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a:solidFill>
                  <a:prstClr val="black"/>
                </a:solidFill>
              </a:rPr>
              <a:t>OVERVIEW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74638"/>
            <a:ext cx="8153400" cy="1143000"/>
          </a:xfrm>
        </p:spPr>
        <p:txBody>
          <a:bodyPr/>
          <a:lstStyle/>
          <a:p>
            <a:pPr eaLnBrk="1" fontAlgn="auto" hangingPunct="1">
              <a:spcAft>
                <a:spcPts val="0"/>
              </a:spcAft>
              <a:defRPr/>
            </a:pPr>
            <a:r>
              <a:rPr lang="en-GB" sz="3200" dirty="0"/>
              <a:t>Vulnerable Groups In Emergencies</a:t>
            </a:r>
            <a:endParaRPr lang="en-US" sz="3200" dirty="0"/>
          </a:p>
        </p:txBody>
      </p:sp>
      <p:sp>
        <p:nvSpPr>
          <p:cNvPr id="7172" name="Rectangle 3"/>
          <p:cNvSpPr>
            <a:spLocks noGrp="1" noChangeArrowheads="1"/>
          </p:cNvSpPr>
          <p:nvPr>
            <p:ph sz="quarter" idx="1"/>
          </p:nvPr>
        </p:nvSpPr>
        <p:spPr>
          <a:xfrm>
            <a:off x="457200" y="1524000"/>
            <a:ext cx="7924800" cy="4602163"/>
          </a:xfrm>
        </p:spPr>
        <p:txBody>
          <a:bodyPr/>
          <a:lstStyle/>
          <a:p>
            <a:pPr eaLnBrk="1" hangingPunct="1">
              <a:lnSpc>
                <a:spcPct val="90000"/>
              </a:lnSpc>
            </a:pPr>
            <a:r>
              <a:rPr lang="en-GB" sz="2100"/>
              <a:t>The population groups most nutritionally vulnerable in emergencies can be categorised as follows; </a:t>
            </a:r>
          </a:p>
          <a:p>
            <a:pPr eaLnBrk="1" hangingPunct="1">
              <a:lnSpc>
                <a:spcPct val="90000"/>
              </a:lnSpc>
            </a:pPr>
            <a:endParaRPr lang="en-GB" sz="2100"/>
          </a:p>
          <a:p>
            <a:pPr lvl="1" eaLnBrk="1" hangingPunct="1">
              <a:lnSpc>
                <a:spcPct val="90000"/>
              </a:lnSpc>
              <a:buFont typeface="Arial" charset="0"/>
              <a:buChar char="•"/>
            </a:pPr>
            <a:r>
              <a:rPr lang="en-GB" b="1"/>
              <a:t>Physiological vulnerability :</a:t>
            </a:r>
          </a:p>
          <a:p>
            <a:pPr lvl="1" eaLnBrk="1" hangingPunct="1">
              <a:lnSpc>
                <a:spcPct val="90000"/>
              </a:lnSpc>
              <a:buFont typeface="Wingdings 2" pitchFamily="18" charset="2"/>
              <a:buNone/>
            </a:pPr>
            <a:endParaRPr lang="en-GB" b="1"/>
          </a:p>
          <a:p>
            <a:pPr lvl="1" eaLnBrk="1" hangingPunct="1">
              <a:lnSpc>
                <a:spcPct val="90000"/>
              </a:lnSpc>
              <a:buFont typeface="Wingdings" pitchFamily="2" charset="2"/>
              <a:buChar char="Ø"/>
            </a:pPr>
            <a:r>
              <a:rPr lang="en-GB"/>
              <a:t> young children, </a:t>
            </a:r>
          </a:p>
          <a:p>
            <a:pPr lvl="1" eaLnBrk="1" hangingPunct="1">
              <a:lnSpc>
                <a:spcPct val="90000"/>
              </a:lnSpc>
              <a:buFont typeface="Wingdings" pitchFamily="2" charset="2"/>
              <a:buChar char="Ø"/>
            </a:pPr>
            <a:r>
              <a:rPr lang="en-GB"/>
              <a:t>pregnant and lactating women,</a:t>
            </a:r>
          </a:p>
          <a:p>
            <a:pPr lvl="1" eaLnBrk="1" hangingPunct="1">
              <a:lnSpc>
                <a:spcPct val="90000"/>
              </a:lnSpc>
              <a:buFont typeface="Wingdings" pitchFamily="2" charset="2"/>
              <a:buChar char="Ø"/>
            </a:pPr>
            <a:r>
              <a:rPr lang="en-GB"/>
              <a:t> older people, </a:t>
            </a:r>
          </a:p>
          <a:p>
            <a:pPr lvl="1" eaLnBrk="1" hangingPunct="1">
              <a:lnSpc>
                <a:spcPct val="90000"/>
              </a:lnSpc>
              <a:buFont typeface="Wingdings" pitchFamily="2" charset="2"/>
              <a:buChar char="Ø"/>
            </a:pPr>
            <a:r>
              <a:rPr lang="en-GB"/>
              <a:t>the disabled and </a:t>
            </a:r>
          </a:p>
          <a:p>
            <a:pPr lvl="1" eaLnBrk="1" hangingPunct="1">
              <a:lnSpc>
                <a:spcPct val="90000"/>
              </a:lnSpc>
              <a:buFont typeface="Wingdings" pitchFamily="2" charset="2"/>
              <a:buChar char="Ø"/>
            </a:pPr>
            <a:r>
              <a:rPr lang="en-GB"/>
              <a:t>people living with chronic illness such as HIV and AIDS) </a:t>
            </a:r>
          </a:p>
          <a:p>
            <a:pPr lvl="1" eaLnBrk="1" hangingPunct="1">
              <a:lnSpc>
                <a:spcPct val="90000"/>
              </a:lnSpc>
              <a:buFont typeface="Wingdings 2" pitchFamily="18" charset="2"/>
              <a:buNone/>
            </a:pPr>
            <a:endParaRPr lang="en-GB"/>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120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Text Box 6"/>
          <p:cNvSpPr txBox="1">
            <a:spLocks noChangeArrowheads="1"/>
          </p:cNvSpPr>
          <p:nvPr/>
        </p:nvSpPr>
        <p:spPr bwMode="auto">
          <a:xfrm rot="16200000">
            <a:off x="7233443" y="2748757"/>
            <a:ext cx="2906713"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a:solidFill>
                  <a:prstClr val="black"/>
                </a:solidFill>
              </a:rPr>
              <a:t>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74638"/>
            <a:ext cx="8153400" cy="1143000"/>
          </a:xfrm>
        </p:spPr>
        <p:txBody>
          <a:bodyPr/>
          <a:lstStyle/>
          <a:p>
            <a:pPr eaLnBrk="1" fontAlgn="auto" hangingPunct="1">
              <a:spcAft>
                <a:spcPts val="0"/>
              </a:spcAft>
              <a:defRPr/>
            </a:pPr>
            <a:r>
              <a:rPr lang="en-GB" sz="3200" dirty="0"/>
              <a:t>Vulnerable Groups In Emergencies</a:t>
            </a:r>
            <a:endParaRPr lang="en-US" sz="3200" dirty="0"/>
          </a:p>
        </p:txBody>
      </p:sp>
      <p:sp>
        <p:nvSpPr>
          <p:cNvPr id="7172" name="Rectangle 3"/>
          <p:cNvSpPr>
            <a:spLocks noGrp="1" noChangeArrowheads="1"/>
          </p:cNvSpPr>
          <p:nvPr>
            <p:ph sz="quarter" idx="1"/>
          </p:nvPr>
        </p:nvSpPr>
        <p:spPr>
          <a:xfrm>
            <a:off x="304800" y="1600200"/>
            <a:ext cx="8077200" cy="4525963"/>
          </a:xfrm>
        </p:spPr>
        <p:txBody>
          <a:bodyPr/>
          <a:lstStyle/>
          <a:p>
            <a:pPr eaLnBrk="1" hangingPunct="1">
              <a:lnSpc>
                <a:spcPct val="90000"/>
              </a:lnSpc>
            </a:pPr>
            <a:r>
              <a:rPr lang="en-GB"/>
              <a:t>The population groups most nutritionally vulnerable in emergencies can be categorised as follows:</a:t>
            </a:r>
          </a:p>
          <a:p>
            <a:pPr eaLnBrk="1" hangingPunct="1">
              <a:lnSpc>
                <a:spcPct val="90000"/>
              </a:lnSpc>
            </a:pPr>
            <a:endParaRPr lang="en-GB"/>
          </a:p>
          <a:p>
            <a:pPr lvl="1" eaLnBrk="1" hangingPunct="1">
              <a:lnSpc>
                <a:spcPct val="90000"/>
              </a:lnSpc>
            </a:pPr>
            <a:r>
              <a:rPr lang="en-GB" sz="2400" b="1"/>
              <a:t>Geographical vulnerability </a:t>
            </a:r>
            <a:r>
              <a:rPr lang="en-GB" sz="2400"/>
              <a:t>(e.g. people living in drought or flood-prone areas or in areas of conflict)</a:t>
            </a:r>
          </a:p>
          <a:p>
            <a:pPr lvl="1" eaLnBrk="1" hangingPunct="1">
              <a:lnSpc>
                <a:spcPct val="90000"/>
              </a:lnSpc>
            </a:pPr>
            <a:endParaRPr lang="en-GB" sz="2400"/>
          </a:p>
          <a:p>
            <a:pPr lvl="1" eaLnBrk="1" hangingPunct="1">
              <a:lnSpc>
                <a:spcPct val="90000"/>
              </a:lnSpc>
            </a:pPr>
            <a:r>
              <a:rPr lang="en-GB" sz="2400" b="1"/>
              <a:t>Political vulnerability </a:t>
            </a:r>
            <a:r>
              <a:rPr lang="en-GB" sz="2400"/>
              <a:t>(e.g. oppressed populations)</a:t>
            </a:r>
          </a:p>
          <a:p>
            <a:pPr lvl="1" eaLnBrk="1" hangingPunct="1">
              <a:lnSpc>
                <a:spcPct val="90000"/>
              </a:lnSpc>
            </a:pPr>
            <a:endParaRPr lang="en-GB" sz="2400"/>
          </a:p>
          <a:p>
            <a:pPr lvl="1" eaLnBrk="1" hangingPunct="1">
              <a:lnSpc>
                <a:spcPct val="90000"/>
              </a:lnSpc>
            </a:pPr>
            <a:r>
              <a:rPr lang="en-GB" sz="2400" b="1"/>
              <a:t>Internal displacement and refugee status </a:t>
            </a:r>
            <a:r>
              <a:rPr lang="en-GB" sz="2400"/>
              <a:t>(e.g. those who have fled with few resources)</a:t>
            </a:r>
          </a:p>
          <a:p>
            <a:pPr eaLnBrk="1" hangingPunct="1">
              <a:lnSpc>
                <a:spcPct val="90000"/>
              </a:lnSpc>
            </a:pPr>
            <a:endParaRPr lang="en-US"/>
          </a:p>
        </p:txBody>
      </p:sp>
      <p:graphicFrame>
        <p:nvGraphicFramePr>
          <p:cNvPr id="819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222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Text Box 6"/>
          <p:cNvSpPr txBox="1">
            <a:spLocks noChangeArrowheads="1"/>
          </p:cNvSpPr>
          <p:nvPr/>
        </p:nvSpPr>
        <p:spPr bwMode="auto">
          <a:xfrm rot="16200000">
            <a:off x="7233443" y="2748757"/>
            <a:ext cx="2906713"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a:solidFill>
                  <a:prstClr val="black"/>
                </a:solidFill>
              </a:rPr>
              <a:t>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p:spPr>
        <p:txBody>
          <a:bodyPr/>
          <a:lstStyle/>
          <a:p>
            <a:pPr eaLnBrk="1" fontAlgn="auto" hangingPunct="1">
              <a:spcAft>
                <a:spcPts val="0"/>
              </a:spcAft>
              <a:defRPr/>
            </a:pPr>
            <a:r>
              <a:rPr lang="en-US"/>
              <a:t>Situation of Kenya</a:t>
            </a:r>
          </a:p>
        </p:txBody>
      </p:sp>
      <p:sp>
        <p:nvSpPr>
          <p:cNvPr id="8196" name="Rectangle 3"/>
          <p:cNvSpPr>
            <a:spLocks noGrp="1" noChangeArrowheads="1"/>
          </p:cNvSpPr>
          <p:nvPr>
            <p:ph sz="quarter" idx="1"/>
          </p:nvPr>
        </p:nvSpPr>
        <p:spPr>
          <a:xfrm>
            <a:off x="457200" y="1371600"/>
            <a:ext cx="7696200" cy="4754563"/>
          </a:xfrm>
        </p:spPr>
        <p:txBody>
          <a:bodyPr/>
          <a:lstStyle/>
          <a:p>
            <a:pPr algn="just" eaLnBrk="1" hangingPunct="1">
              <a:lnSpc>
                <a:spcPct val="80000"/>
              </a:lnSpc>
            </a:pPr>
            <a:r>
              <a:rPr lang="en-GB" dirty="0"/>
              <a:t>Humanitarian health and nutrition actors include:</a:t>
            </a:r>
          </a:p>
          <a:p>
            <a:pPr algn="just" eaLnBrk="1" hangingPunct="1">
              <a:lnSpc>
                <a:spcPct val="80000"/>
              </a:lnSpc>
            </a:pPr>
            <a:endParaRPr lang="en-GB" dirty="0"/>
          </a:p>
          <a:p>
            <a:pPr lvl="1" algn="just" eaLnBrk="1" hangingPunct="1">
              <a:lnSpc>
                <a:spcPct val="80000"/>
              </a:lnSpc>
            </a:pPr>
            <a:r>
              <a:rPr lang="en-GB" sz="2400" dirty="0"/>
              <a:t>National Government frameworks  for resilience programming institutionalised (</a:t>
            </a:r>
            <a:r>
              <a:rPr lang="en-US" sz="2400" dirty="0"/>
              <a:t>Ending Drought Emergencies 2013-2017</a:t>
            </a:r>
            <a:r>
              <a:rPr lang="en-GB" sz="2400" dirty="0"/>
              <a:t>)</a:t>
            </a:r>
          </a:p>
          <a:p>
            <a:pPr lvl="1" algn="just" eaLnBrk="1" hangingPunct="1">
              <a:lnSpc>
                <a:spcPct val="80000"/>
              </a:lnSpc>
              <a:buNone/>
            </a:pPr>
            <a:endParaRPr lang="en-GB" sz="2400" dirty="0"/>
          </a:p>
          <a:p>
            <a:pPr lvl="1" algn="just" eaLnBrk="1" hangingPunct="1">
              <a:lnSpc>
                <a:spcPct val="80000"/>
              </a:lnSpc>
            </a:pPr>
            <a:r>
              <a:rPr lang="en-GB" sz="2400" dirty="0"/>
              <a:t>UN agencies (WHO, WFP, UNICEF, UNHCR, OCHA) which work with the Red Cross, NGOs, CBOs, religious groups and co-operations. (</a:t>
            </a:r>
            <a:r>
              <a:rPr lang="en-GB" sz="2400" dirty="0">
                <a:solidFill>
                  <a:srgbClr val="FF0000"/>
                </a:solidFill>
              </a:rPr>
              <a:t>See handout 6a</a:t>
            </a:r>
            <a:r>
              <a:rPr lang="en-GB" sz="2400" dirty="0"/>
              <a:t> )</a:t>
            </a:r>
          </a:p>
          <a:p>
            <a:pPr algn="just" eaLnBrk="1" hangingPunct="1">
              <a:lnSpc>
                <a:spcPct val="80000"/>
              </a:lnSpc>
              <a:buFont typeface="Wingdings" pitchFamily="2" charset="2"/>
              <a:buNone/>
            </a:pPr>
            <a:endParaRPr lang="en-GB" dirty="0"/>
          </a:p>
        </p:txBody>
      </p:sp>
      <p:graphicFrame>
        <p:nvGraphicFramePr>
          <p:cNvPr id="921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325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6"/>
          <p:cNvSpPr txBox="1">
            <a:spLocks noChangeArrowheads="1"/>
          </p:cNvSpPr>
          <p:nvPr/>
        </p:nvSpPr>
        <p:spPr bwMode="auto">
          <a:xfrm rot="-5400000">
            <a:off x="7233443" y="2748757"/>
            <a:ext cx="2906713"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a:solidFill>
                  <a:prstClr val="black"/>
                </a:solidFill>
              </a:rPr>
              <a:t>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547</TotalTime>
  <Words>2893</Words>
  <Application>Microsoft Office PowerPoint</Application>
  <PresentationFormat>On-screen Show (4:3)</PresentationFormat>
  <Paragraphs>505</Paragraphs>
  <Slides>58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8" baseType="lpstr">
      <vt:lpstr>Arial</vt:lpstr>
      <vt:lpstr>Calibri</vt:lpstr>
      <vt:lpstr>Century Schoolbook</vt:lpstr>
      <vt:lpstr>Courier New</vt:lpstr>
      <vt:lpstr>Tahoma</vt:lpstr>
      <vt:lpstr>Times New Roman</vt:lpstr>
      <vt:lpstr>Wingdings</vt:lpstr>
      <vt:lpstr>Wingdings 2</vt:lpstr>
      <vt:lpstr>Oriel</vt:lpstr>
      <vt:lpstr>Picture</vt:lpstr>
      <vt:lpstr>Integrated management of acute malnutrition</vt:lpstr>
      <vt:lpstr>    ACKNOWLEDGMENT</vt:lpstr>
      <vt:lpstr>Overall Objective</vt:lpstr>
      <vt:lpstr>Learning Objectives</vt:lpstr>
      <vt:lpstr>Contents</vt:lpstr>
      <vt:lpstr>Emergency and Humanitarian Situation </vt:lpstr>
      <vt:lpstr>Vulnerable Groups In Emergencies</vt:lpstr>
      <vt:lpstr>Vulnerable Groups In Emergencies</vt:lpstr>
      <vt:lpstr>Situation of Kenya</vt:lpstr>
      <vt:lpstr>Causes of Nutrition Emergencies</vt:lpstr>
      <vt:lpstr>Nutrition Emergency Preparedness and Response Actions </vt:lpstr>
      <vt:lpstr>PREPAREDNESS</vt:lpstr>
      <vt:lpstr>MOBILIZING RESOURCES</vt:lpstr>
      <vt:lpstr>Actions for nutrition emergency response</vt:lpstr>
      <vt:lpstr>ACTION 1: COORDINATION</vt:lpstr>
      <vt:lpstr>ACTION 2: Assessments and             Monitoring</vt:lpstr>
      <vt:lpstr>Nutrition Surveillance</vt:lpstr>
      <vt:lpstr>Nutrition Surveillance</vt:lpstr>
      <vt:lpstr>Nutrition Surveillance Cycle</vt:lpstr>
      <vt:lpstr>Rapid Nutrition Assessments</vt:lpstr>
      <vt:lpstr>PowerPoint Presentation</vt:lpstr>
      <vt:lpstr>Rapid household level nutrition assessment</vt:lpstr>
      <vt:lpstr>Rapid household level nutrition assessment - Objectives</vt:lpstr>
      <vt:lpstr>Rapid household level nutrition assessment- Methodology</vt:lpstr>
      <vt:lpstr>Action 3: Promote, Protect and Support Maternal Infant and Young Child Nutrition in Emergencies (MIYCN-E)</vt:lpstr>
      <vt:lpstr>Action 3: (MIYCN-E) – POLICY GUIDELINES</vt:lpstr>
      <vt:lpstr>Action 3: (MIYCN-E) – POLICY GUIDELINES</vt:lpstr>
      <vt:lpstr>Action 3: (MIYCN-E) – POLICY GUIDELINES</vt:lpstr>
      <vt:lpstr>Action 3: (MIYCN-E) – POLICY GUIDELINES</vt:lpstr>
      <vt:lpstr>Action 4: Mount Capacity at Facility and Community level</vt:lpstr>
      <vt:lpstr>Action 5: Provide appropriate nutritional products, and equipment for management of acute malnutrition</vt:lpstr>
      <vt:lpstr>Action 6:Continuous Service Delivery of High Impact Nutrition Interventions</vt:lpstr>
      <vt:lpstr>Action 7: Streamlined Communications &amp; Advocacy</vt:lpstr>
      <vt:lpstr>Implementing Emergency Nutrition Responses</vt:lpstr>
      <vt:lpstr>Scaling Up nutrition emergncy response</vt:lpstr>
      <vt:lpstr>General Feeding Programme(gfd)</vt:lpstr>
      <vt:lpstr>General Feeding Programme</vt:lpstr>
      <vt:lpstr>Blanket Supplementary feeding (BSFP)</vt:lpstr>
      <vt:lpstr>BSFP- Target Group and Entry</vt:lpstr>
      <vt:lpstr>BSFP- food rations and treatment</vt:lpstr>
      <vt:lpstr>BSFP Programme set up</vt:lpstr>
      <vt:lpstr>BSFP Programme set up</vt:lpstr>
      <vt:lpstr>BSFP Programme set up</vt:lpstr>
      <vt:lpstr>Methods of Supplementary Food Distribution</vt:lpstr>
      <vt:lpstr>BSFP Programme set up</vt:lpstr>
      <vt:lpstr>SUPPLY CHAIN LOGISTICS IN EMERGENCIES</vt:lpstr>
      <vt:lpstr>Procurement</vt:lpstr>
      <vt:lpstr>Transport </vt:lpstr>
      <vt:lpstr>Storage</vt:lpstr>
      <vt:lpstr>Storage</vt:lpstr>
      <vt:lpstr>Distribution</vt:lpstr>
      <vt:lpstr>MONITORING DURING EMERGENCIES</vt:lpstr>
      <vt:lpstr>Monitoring &amp; Evaluation</vt:lpstr>
      <vt:lpstr>Monitoring &amp; Evaluation - indicators</vt:lpstr>
      <vt:lpstr>Linking Emergency Nutrition Programme with Other Interventions</vt:lpstr>
      <vt:lpstr>Linking Nutrition Programmes And Other Interventions </vt:lpstr>
      <vt:lpstr>Alternative Programs to Address Acute Malnutrition in Emergencies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management of acute malnutrition</dc:title>
  <dc:creator>Claire O.</dc:creator>
  <cp:lastModifiedBy>hp</cp:lastModifiedBy>
  <cp:revision>44</cp:revision>
  <dcterms:created xsi:type="dcterms:W3CDTF">2014-12-03T12:13:31Z</dcterms:created>
  <dcterms:modified xsi:type="dcterms:W3CDTF">2019-09-25T13:01:54Z</dcterms:modified>
</cp:coreProperties>
</file>