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  <p:sldId id="313" r:id="rId22"/>
    <p:sldId id="312" r:id="rId23"/>
    <p:sldId id="314" r:id="rId24"/>
    <p:sldId id="31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8BFB7-8B3F-437C-A620-2A3C15264AD2}" type="datetimeFigureOut">
              <a:rPr lang="en-US" smtClean="0"/>
              <a:pPr/>
              <a:t>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BAE11-ABBF-4538-A709-22EF3A23DF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1F353E-8ACD-4910-8A03-0A77F8EEEC57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F7E23-654F-4A9A-B252-5165DF5B5D91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1D1CC-71F8-4F06-A215-7FECD614B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B33BD-8449-44DD-8F9D-149FFC7CE176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D531F-3942-4B76-BF69-6CEE17286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B3E44-DD4B-4A71-9DA4-E74BB95CE1D3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80F1-FBEA-4AD9-BFC0-B89CE5BCE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A34E-1F77-48EC-AA85-B3A23D171D9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B5577-9CE3-43B5-80A9-59B40BE214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1_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36576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4D14E-F96D-49A0-A188-FE8EF4CD90D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F533A-019F-4217-93FD-3CF861C94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249D6-3C0F-433A-B5B3-BD250D7F7475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656AF-641D-46EA-91A4-B0B94240D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5213F3C-8FC9-47AD-B21F-D7D6080AF26A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5C5AE51-26D0-4F27-B0E6-DD1ED4608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BCDAC-3AE7-42BA-8B7F-E24FA66C5A9C}" type="datetimeFigureOut">
              <a:rPr lang="en-US">
                <a:solidFill>
                  <a:srgbClr val="FFF39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FFF39D"/>
              </a:solidFill>
            </a:endParaRPr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655B9-2D61-4327-B660-D650ABB84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6F66E-CA6F-4F92-8258-19CBF0759839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14C92-2D81-446F-ADF1-174293F62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D7524-5623-47D6-83F0-FC170E55B2B2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7BF6A-7E05-4624-A1A4-24E88D526B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896065-A2BA-4149-8F41-98160C67F31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743AC8-D6C3-4ABA-A3C7-EBE3C0C2C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DA287-045D-4A8F-A501-27C059134338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B3EBE-DF85-4B92-B706-E589367D02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E8585-E6B5-4007-B42D-630FE426682B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7BBF77-EA48-497E-A4ED-9C04B59B1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ED3001-697F-416F-9A46-5424F2A06491}" type="datetimeFigureOut">
              <a:rPr lang="en-US">
                <a:solidFill>
                  <a:srgbClr val="575F6D"/>
                </a:solidFill>
              </a:rPr>
              <a:pPr>
                <a:defRPr/>
              </a:pPr>
              <a:t>9/26/2019</a:t>
            </a:fld>
            <a:endParaRPr lang="en-US">
              <a:solidFill>
                <a:srgbClr val="575F6D"/>
              </a:solidFill>
            </a:endParaRPr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B650A08-3FEF-486B-BA4C-A7B571D85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970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997931-6B2E-40E6-8A54-DE2743CEB542}" type="datetimeFigureOut">
              <a:rPr lang="en-US">
                <a:solidFill>
                  <a:srgbClr val="575F6D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9/26/2019</a:t>
            </a:fld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510FF2-7678-4DE0-9658-9EE87AF7F38C}" type="slidenum">
              <a:rPr lang="en-US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8.png"/><Relationship Id="rId5" Type="http://schemas.openxmlformats.org/officeDocument/2006/relationships/image" Target="../media/image3.wmf"/><Relationship Id="rId10" Type="http://schemas.openxmlformats.org/officeDocument/2006/relationships/image" Target="../media/image7.jpeg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ctrTitle" idx="4294967295"/>
          </p:nvPr>
        </p:nvSpPr>
        <p:spPr>
          <a:xfrm>
            <a:off x="1371600" y="2743200"/>
            <a:ext cx="7772400" cy="1470025"/>
          </a:xfrm>
        </p:spPr>
        <p:txBody>
          <a:bodyPr bIns="9144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>
                <a:solidFill>
                  <a:srgbClr val="C00000"/>
                </a:solidFill>
              </a:rPr>
              <a:t>Integrated management of acute malnutrition</a:t>
            </a:r>
          </a:p>
        </p:txBody>
      </p:sp>
      <p:sp>
        <p:nvSpPr>
          <p:cNvPr id="1028" name="Subtitle 2"/>
          <p:cNvSpPr>
            <a:spLocks noGrp="1"/>
          </p:cNvSpPr>
          <p:nvPr>
            <p:ph type="subTitle" idx="4294967295"/>
          </p:nvPr>
        </p:nvSpPr>
        <p:spPr>
          <a:xfrm>
            <a:off x="2366963" y="4692650"/>
            <a:ext cx="6777037" cy="132715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3200" dirty="0"/>
              <a:t>Therapeutic Care for the Management of SAM in Older Children, Adolescents and Adults</a:t>
            </a:r>
            <a:endParaRPr lang="en-GB" sz="3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104775"/>
          <a:ext cx="1447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4775"/>
                        <a:ext cx="1447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0" y="1295400"/>
            <a:ext cx="1981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prstClr val="black"/>
                </a:solidFill>
                <a:cs typeface="Arial" charset="0"/>
              </a:rPr>
              <a:t>Republic  of Kenya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600">
                <a:solidFill>
                  <a:prstClr val="black"/>
                </a:solidFill>
                <a:cs typeface="Arial" charset="0"/>
              </a:rPr>
              <a:t>Ministry of Health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112354"/>
            <a:ext cx="8153400" cy="1143000"/>
          </a:xfrm>
        </p:spPr>
        <p:txBody>
          <a:bodyPr bIns="91440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sz="3600" b="1" dirty="0"/>
              <a:t>Classification of malnutrition</a:t>
            </a:r>
            <a:br>
              <a:rPr lang="en-US" sz="36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/>
              <a:t>Examine the ankles and lower legs for bilateral pitting edema and determine it’s cause if present</a:t>
            </a:r>
          </a:p>
          <a:p>
            <a:endParaRPr lang="en-US" sz="3200" dirty="0"/>
          </a:p>
          <a:p>
            <a:r>
              <a:rPr lang="en-US" sz="3200" dirty="0"/>
              <a:t>Adults with SAM with medical complications or poor appetite should be admitted t hospital</a:t>
            </a:r>
          </a:p>
          <a:p>
            <a:endParaRPr lang="en-US" sz="32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0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bIns="91440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Classification of malnutrition</a:t>
            </a: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7543800" cy="4873752"/>
          </a:xfrm>
        </p:spPr>
        <p:txBody>
          <a:bodyPr/>
          <a:lstStyle/>
          <a:p>
            <a:pPr>
              <a:buNone/>
            </a:pPr>
            <a:r>
              <a:rPr lang="en-US" b="1" dirty="0"/>
              <a:t>Older people (60 years and above)</a:t>
            </a:r>
          </a:p>
          <a:p>
            <a:r>
              <a:rPr lang="en-US" dirty="0"/>
              <a:t>SAM assessed using MUAC</a:t>
            </a:r>
          </a:p>
          <a:p>
            <a:endParaRPr lang="en-US" dirty="0"/>
          </a:p>
          <a:p>
            <a:r>
              <a:rPr lang="en-US" dirty="0"/>
              <a:t>MUAC &lt;185mm	Severe acute under-nutrition (SAM)</a:t>
            </a:r>
          </a:p>
          <a:p>
            <a:endParaRPr lang="en-US" dirty="0"/>
          </a:p>
          <a:p>
            <a:r>
              <a:rPr lang="en-US" dirty="0"/>
              <a:t>Bilateral pitting edemas, sometimes associated with a swollen face or an abdominal ascites, are also criteria of severe acute under-nutrition and should be referred to hospital</a:t>
            </a:r>
          </a:p>
          <a:p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4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 bIns="91440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ADMISSION CRITERIA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8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305800" cy="1143000"/>
          </a:xfrm>
        </p:spPr>
        <p:txBody>
          <a:bodyPr/>
          <a:lstStyle/>
          <a:p>
            <a:pPr algn="ctr"/>
            <a:r>
              <a:rPr lang="en-US" dirty="0"/>
              <a:t>PREGNANT INDIVIDUALS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42900" y="1524000"/>
            <a:ext cx="8458200" cy="4873752"/>
          </a:xfrm>
        </p:spPr>
        <p:txBody>
          <a:bodyPr/>
          <a:lstStyle/>
          <a:p>
            <a:r>
              <a:rPr lang="en-US" dirty="0"/>
              <a:t>MUAC does not change considerably, while a pregnant woman’s weight should increase</a:t>
            </a:r>
          </a:p>
          <a:p>
            <a:endParaRPr lang="en-US" dirty="0"/>
          </a:p>
          <a:p>
            <a:r>
              <a:rPr lang="en-US" dirty="0"/>
              <a:t>MUAC and assessment of bilateral pitting edema are the only measurements used to determine acute malnutrition </a:t>
            </a:r>
          </a:p>
          <a:p>
            <a:endParaRPr lang="en-US" dirty="0"/>
          </a:p>
          <a:p>
            <a:r>
              <a:rPr lang="en-US" dirty="0"/>
              <a:t>MUAC of &lt; 16 regardless of clinical signs admission for SAM </a:t>
            </a:r>
          </a:p>
          <a:p>
            <a:endParaRPr lang="en-US" dirty="0"/>
          </a:p>
          <a:p>
            <a:r>
              <a:rPr lang="en-US" dirty="0"/>
              <a:t>MUAC &lt; 18.5 with an acute inability to stand or dehydration admitted for treatment of SAM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PREGNANT INDIVIDUALS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History and physical examination </a:t>
            </a:r>
            <a:r>
              <a:rPr lang="en-US" dirty="0"/>
              <a:t>conducted including blood sugar test</a:t>
            </a:r>
          </a:p>
          <a:p>
            <a:endParaRPr lang="en-US" dirty="0"/>
          </a:p>
          <a:p>
            <a:r>
              <a:rPr lang="en-US" b="1" dirty="0"/>
              <a:t>Initial Treatment. </a:t>
            </a:r>
            <a:r>
              <a:rPr lang="en-US" dirty="0"/>
              <a:t>Given same formula feeds as for children given per kg of body weight</a:t>
            </a:r>
          </a:p>
          <a:p>
            <a:endParaRPr lang="en-US" dirty="0"/>
          </a:p>
          <a:p>
            <a:r>
              <a:rPr lang="en-US" dirty="0"/>
              <a:t> Most adults with SAM are anorexic, the formula feed is given by NG tube during the first few days</a:t>
            </a:r>
          </a:p>
          <a:p>
            <a:endParaRPr lang="en-US" b="1" dirty="0"/>
          </a:p>
          <a:p>
            <a:r>
              <a:rPr lang="en-US" dirty="0"/>
              <a:t>RUTF is given once full appetite returns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PREGNANT INDIVIDUALS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Routine medication</a:t>
            </a:r>
            <a:r>
              <a:rPr lang="en-US" dirty="0"/>
              <a:t>: </a:t>
            </a:r>
          </a:p>
          <a:p>
            <a:pPr lvl="0"/>
            <a:r>
              <a:rPr lang="en-US" b="1" dirty="0"/>
              <a:t>Iron</a:t>
            </a:r>
            <a:r>
              <a:rPr lang="en-US" dirty="0"/>
              <a:t>: during transition and rehabilitation phases </a:t>
            </a:r>
            <a:r>
              <a:rPr lang="en-US" b="1" dirty="0"/>
              <a:t>if the older person is not consuming RUTF.</a:t>
            </a:r>
            <a:endParaRPr lang="en-US" dirty="0"/>
          </a:p>
          <a:p>
            <a:pPr lvl="0"/>
            <a:r>
              <a:rPr lang="en-US" b="1" dirty="0"/>
              <a:t>Vitamin A</a:t>
            </a:r>
            <a:r>
              <a:rPr lang="en-US" dirty="0"/>
              <a:t>: a single dose of 200,000UI at discharge (or week four of the treatment).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PREGNANT INDIVIDUALS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8382000" cy="4873625"/>
          </a:xfrm>
        </p:spPr>
        <p:txBody>
          <a:bodyPr/>
          <a:lstStyle/>
          <a:p>
            <a:pPr algn="ctr">
              <a:buNone/>
            </a:pPr>
            <a:r>
              <a:rPr lang="en-US" b="1" dirty="0"/>
              <a:t>Dietary requirements for initial treatment of children (7-9 years, adolescents and adults)</a:t>
            </a:r>
            <a:endParaRPr lang="en-US" dirty="0"/>
          </a:p>
          <a:p>
            <a:pPr algn="ctr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58749"/>
              </p:ext>
            </p:extLst>
          </p:nvPr>
        </p:nvGraphicFramePr>
        <p:xfrm>
          <a:off x="152400" y="2666999"/>
          <a:ext cx="8229600" cy="3806824"/>
        </p:xfrm>
        <a:graphic>
          <a:graphicData uri="http://schemas.openxmlformats.org/drawingml/2006/table">
            <a:tbl>
              <a:tblPr/>
              <a:tblGrid>
                <a:gridCol w="1132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3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6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52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1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574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281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Age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Daily Energy Requirement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Daily Volume of Diet required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1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Kcal/kg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KJ/kg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F-75ml/kg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F-100 ml/kg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RUTF g/kg if 5.4 </a:t>
                      </a:r>
                      <a:r>
                        <a:rPr lang="en-US" sz="1600" dirty="0" err="1">
                          <a:latin typeface="Arial"/>
                          <a:ea typeface="Times New Roman"/>
                          <a:cs typeface="Arial"/>
                        </a:rPr>
                        <a:t>kcal.g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1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7 -10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75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315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4.2x24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3.0x24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13.8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1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11- 14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60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250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3.5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2.5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11.0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1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15-18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50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210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2.8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2.0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9.2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1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19 - 75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40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170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2.2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1.7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7.4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12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Arial"/>
                          <a:ea typeface="Times New Roman"/>
                          <a:cs typeface="Arial"/>
                        </a:rPr>
                        <a:t>75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35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150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2.0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1.5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/>
                          <a:ea typeface="Times New Roman"/>
                          <a:cs typeface="Arial"/>
                        </a:rPr>
                        <a:t>6.4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r>
              <a:rPr lang="en-US" sz="3100" b="1" dirty="0"/>
              <a:t>Preparation for Discharge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/>
              <a:t>Improving appetite and tolerance for variety of foods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dirty="0"/>
            </a:br>
            <a:r>
              <a:rPr lang="en-US" b="1" dirty="0"/>
              <a:t>Criteria for discharge from inpatient care, and from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Children 5-9 years </a:t>
            </a:r>
            <a:r>
              <a:rPr lang="en-US" dirty="0"/>
              <a:t>old can be transferred from in-patient care when they are eating well and gaining weight</a:t>
            </a:r>
          </a:p>
          <a:p>
            <a:endParaRPr lang="en-US" dirty="0"/>
          </a:p>
          <a:p>
            <a:r>
              <a:rPr lang="en-US" dirty="0"/>
              <a:t>Continue to receive a supplemented diet as out-patients until their BMI-for-age is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-2 z-score of the median WHO reference values</a:t>
            </a:r>
          </a:p>
          <a:p>
            <a:endParaRPr lang="en-US" dirty="0"/>
          </a:p>
          <a:p>
            <a:r>
              <a:rPr lang="en-US" b="1" dirty="0"/>
              <a:t>Adolescents and adults </a:t>
            </a:r>
            <a:r>
              <a:rPr lang="en-US" dirty="0"/>
              <a:t>can be transferred from in-patient therapeutic care when they are eating well and gaining weight  and medically stable or on treatment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dirty="0"/>
            </a:br>
            <a:r>
              <a:rPr lang="en-US" b="1" dirty="0"/>
              <a:t>Criteria for discharge from inpatient care, and from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Adults continue to receive a supplemented diet as out-patients until their BMI is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18.5 or</a:t>
            </a:r>
          </a:p>
          <a:p>
            <a:endParaRPr lang="en-US" dirty="0"/>
          </a:p>
          <a:p>
            <a:r>
              <a:rPr lang="en-US" dirty="0"/>
              <a:t>Adolescents, their diets should be supplemented until their BMI-for-age is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-2 z-score of the median WHO reference values</a:t>
            </a:r>
          </a:p>
          <a:p>
            <a:endParaRPr lang="en-US" dirty="0"/>
          </a:p>
          <a:p>
            <a:r>
              <a:rPr lang="en-US" dirty="0"/>
              <a:t>Older patients discharged to SFP when they reach a MUAC ≥185mm without edema for two consecutive weeks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85938" y="214313"/>
            <a:ext cx="6172200" cy="7477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br>
              <a:rPr lang="en-GB" sz="3600" cap="none" dirty="0">
                <a:solidFill>
                  <a:srgbClr val="FFFF00"/>
                </a:solidFill>
              </a:rPr>
            </a:br>
            <a:br>
              <a:rPr lang="en-GB" sz="3600" cap="none" dirty="0">
                <a:solidFill>
                  <a:srgbClr val="FFFF00"/>
                </a:solidFill>
              </a:rPr>
            </a:br>
            <a:br>
              <a:rPr lang="en-GB" sz="3600" cap="none" dirty="0">
                <a:solidFill>
                  <a:srgbClr val="FFFF00"/>
                </a:solidFill>
              </a:rPr>
            </a:br>
            <a:br>
              <a:rPr lang="en-GB" sz="3600" cap="none" dirty="0">
                <a:solidFill>
                  <a:srgbClr val="FFFF00"/>
                </a:solidFill>
              </a:rPr>
            </a:br>
            <a:r>
              <a:rPr lang="en-GB" sz="3600" cap="none" dirty="0"/>
              <a:t>ACKNOWLEDGMENT</a:t>
            </a:r>
            <a:endParaRPr lang="en-GB" sz="2800" cap="none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85750" y="928688"/>
          <a:ext cx="1447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4" name="Picture" r:id="rId4" imgW="975240" imgH="914400" progId="Word.Picture.8">
                  <p:embed/>
                </p:oleObj>
              </mc:Choice>
              <mc:Fallback>
                <p:oleObj name="Picture" r:id="rId4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928688"/>
                        <a:ext cx="1447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85750" y="2143125"/>
            <a:ext cx="1571625" cy="64293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itchFamily="2" charset="2"/>
              <a:buNone/>
              <a:defRPr/>
            </a:pPr>
            <a:endParaRPr lang="en-GB" sz="1400" b="1" dirty="0">
              <a:solidFill>
                <a:prstClr val="black"/>
              </a:solidFill>
              <a:cs typeface="Arial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itchFamily="2" charset="2"/>
              <a:buNone/>
              <a:defRPr/>
            </a:pPr>
            <a:r>
              <a:rPr lang="en-GB" sz="1400" b="1" dirty="0">
                <a:solidFill>
                  <a:prstClr val="black"/>
                </a:solidFill>
                <a:cs typeface="Arial" pitchFamily="34" charset="0"/>
              </a:rPr>
              <a:t>MINISTRY OF PUBLIC  HEALTH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072313" y="928688"/>
          <a:ext cx="14478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Picture" r:id="rId6" imgW="975240" imgH="914400" progId="Word.Picture.8">
                  <p:embed/>
                </p:oleObj>
              </mc:Choice>
              <mc:Fallback>
                <p:oleObj name="Picture" r:id="rId6" imgW="975240" imgH="914400" progId="Word.Picture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13" y="928688"/>
                        <a:ext cx="14478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072313" y="2143125"/>
            <a:ext cx="1571625" cy="64293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itchFamily="2" charset="2"/>
              <a:buNone/>
              <a:defRPr/>
            </a:pPr>
            <a:endParaRPr lang="en-GB" sz="1400" b="1" dirty="0">
              <a:solidFill>
                <a:prstClr val="black"/>
              </a:solidFill>
              <a:cs typeface="Arial" pitchFamily="34" charset="0"/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E8637"/>
              </a:buClr>
              <a:buSzPct val="70000"/>
              <a:buFont typeface="Wingdings" pitchFamily="2" charset="2"/>
              <a:buNone/>
              <a:defRPr/>
            </a:pPr>
            <a:r>
              <a:rPr lang="en-GB" sz="1400" b="1" dirty="0">
                <a:solidFill>
                  <a:prstClr val="black"/>
                </a:solidFill>
                <a:cs typeface="Arial" pitchFamily="34" charset="0"/>
              </a:rPr>
              <a:t>MINISTRY OF MEDICAL SERVICES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 l="42363" t="5534" r="13849" b="80237"/>
          <a:stretch>
            <a:fillRect/>
          </a:stretch>
        </p:blipFill>
        <p:spPr bwMode="auto">
          <a:xfrm>
            <a:off x="3500438" y="2857500"/>
            <a:ext cx="207168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 r="3802"/>
          <a:stretch>
            <a:fillRect/>
          </a:stretch>
        </p:blipFill>
        <p:spPr bwMode="auto">
          <a:xfrm>
            <a:off x="3571875" y="4286250"/>
            <a:ext cx="16478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AC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38" y="3429000"/>
            <a:ext cx="1857375" cy="129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1" descr="CONCERN new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500813" y="3571875"/>
            <a:ext cx="19288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71813" y="5857875"/>
            <a:ext cx="292893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3" descr="Unice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14688" y="1428750"/>
            <a:ext cx="264318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dirty="0"/>
            </a:br>
            <a:r>
              <a:rPr lang="en-US" b="1" dirty="0"/>
              <a:t>FAILURE TO RESPOND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Due to an unrecognized underlying illness, </a:t>
            </a:r>
          </a:p>
          <a:p>
            <a:endParaRPr lang="en-US" dirty="0"/>
          </a:p>
          <a:p>
            <a:r>
              <a:rPr lang="en-US" dirty="0"/>
              <a:t>A nutrient deficiency  </a:t>
            </a:r>
          </a:p>
          <a:p>
            <a:endParaRPr lang="en-US" dirty="0"/>
          </a:p>
          <a:p>
            <a:r>
              <a:rPr lang="en-US" dirty="0"/>
              <a:t>Refusal to follow the treatment regimen</a:t>
            </a:r>
          </a:p>
          <a:p>
            <a:endParaRPr lang="en-US" dirty="0"/>
          </a:p>
          <a:p>
            <a:r>
              <a:rPr lang="en-US" dirty="0"/>
              <a:t>A patient  is recovered when he/she has positive weight gain trend for at least three consecutive weeks at home, no clinical signs for acute malnutrition associated disease or complication.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/>
              <a:t>MALNUTRITION IN ELDER PEOPLE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dirty="0"/>
            </a:br>
            <a:br>
              <a:rPr lang="en-US" b="1" dirty="0"/>
            </a:br>
            <a:r>
              <a:rPr lang="en-US" b="1" dirty="0"/>
              <a:t> 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General Comments on Issues affecting the Aged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Health concerns </a:t>
            </a:r>
            <a:r>
              <a:rPr lang="en-US" dirty="0"/>
              <a:t>affect appetite or eating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Restricted diets </a:t>
            </a:r>
            <a:r>
              <a:rPr lang="en-US" dirty="0"/>
              <a:t>e.g. low salt, protein diets, </a:t>
            </a:r>
            <a:endParaRPr lang="en-US" b="1" dirty="0"/>
          </a:p>
          <a:p>
            <a:endParaRPr lang="en-US" b="1" dirty="0"/>
          </a:p>
          <a:p>
            <a:pPr lvl="0"/>
            <a:r>
              <a:rPr lang="en-US" b="1" dirty="0"/>
              <a:t>Increased vulnerability to dehydration, as older people do not feel thirsty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Limited income </a:t>
            </a:r>
            <a:r>
              <a:rPr lang="en-US" dirty="0"/>
              <a:t>affect access to food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Reduced social contact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dirty="0"/>
            </a:br>
            <a:br>
              <a:rPr lang="en-US" b="1" dirty="0"/>
            </a:br>
            <a:r>
              <a:rPr lang="en-US" b="1" dirty="0"/>
              <a:t> 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General Comments on Issues affecting the Aged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Depression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Alcoholism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Screening for Malnutrition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b="1" dirty="0" err="1"/>
              <a:t>Sarcopenia</a:t>
            </a:r>
            <a:r>
              <a:rPr lang="en-US" b="1" dirty="0"/>
              <a:t> </a:t>
            </a:r>
            <a:r>
              <a:rPr lang="en-US" dirty="0"/>
              <a:t>(degenerative loss of skeletal muscle mass - 0.5-1% loss per year after the age of 25)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5344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dirty="0"/>
            </a:br>
            <a:br>
              <a:rPr lang="en-US" b="1" dirty="0"/>
            </a:br>
            <a:r>
              <a:rPr lang="en-US" b="1" dirty="0"/>
              <a:t> 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 Risk Factors for Malnutrition among the Older People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7467600" cy="4949952"/>
          </a:xfrm>
        </p:spPr>
        <p:txBody>
          <a:bodyPr/>
          <a:lstStyle/>
          <a:p>
            <a:r>
              <a:rPr lang="en-US" b="1" dirty="0"/>
              <a:t>Medical factors: </a:t>
            </a:r>
            <a:r>
              <a:rPr lang="en-US" dirty="0"/>
              <a:t>drug interactions, neurological disorders, physical debilitation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b="1" dirty="0"/>
              <a:t>Psychological :</a:t>
            </a:r>
            <a:r>
              <a:rPr lang="en-US" dirty="0"/>
              <a:t> </a:t>
            </a:r>
            <a:r>
              <a:rPr lang="x-none" dirty="0"/>
              <a:t>confusion</a:t>
            </a:r>
            <a:r>
              <a:rPr lang="en-US" dirty="0"/>
              <a:t>,</a:t>
            </a:r>
            <a:r>
              <a:rPr lang="x-none" dirty="0"/>
              <a:t>dementia</a:t>
            </a:r>
            <a:r>
              <a:rPr lang="en-US" dirty="0"/>
              <a:t>,d</a:t>
            </a:r>
            <a:r>
              <a:rPr lang="x-none" dirty="0"/>
              <a:t>epression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Additional risk factors in hospital:</a:t>
            </a:r>
            <a:r>
              <a:rPr lang="en-US" dirty="0"/>
              <a:t> missing dentures, unpleasant sounds/smells etc</a:t>
            </a:r>
          </a:p>
          <a:p>
            <a:pPr>
              <a:buNone/>
            </a:pPr>
            <a:endParaRPr lang="en-US" dirty="0"/>
          </a:p>
          <a:p>
            <a:r>
              <a:rPr lang="en-US" b="1" dirty="0"/>
              <a:t>Micronutrient deficiencies and excessive intakes </a:t>
            </a:r>
            <a:r>
              <a:rPr lang="en-US" dirty="0"/>
              <a:t>affect mental, physical health, immune system and functional abilities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524000"/>
            <a:ext cx="77724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/>
          </a:p>
          <a:p>
            <a:pPr algn="ctr" eaLnBrk="1" hangingPunct="1">
              <a:buFontTx/>
              <a:buNone/>
            </a:pPr>
            <a:r>
              <a:rPr lang="en-US"/>
              <a:t>Enable health workers to manage Moderate Acute Malnutrition (MAM) as per standard protocols </a:t>
            </a:r>
          </a:p>
          <a:p>
            <a:pPr eaLnBrk="1" hangingPunct="1"/>
            <a:endParaRPr lang="en-US"/>
          </a:p>
        </p:txBody>
      </p:sp>
      <p:sp>
        <p:nvSpPr>
          <p:cNvPr id="8195" name="Title 5"/>
          <p:cNvSpPr>
            <a:spLocks noGrp="1"/>
          </p:cNvSpPr>
          <p:nvPr>
            <p:ph type="title" idx="4294967295"/>
          </p:nvPr>
        </p:nvSpPr>
        <p:spPr>
          <a:xfrm>
            <a:off x="990600" y="274638"/>
            <a:ext cx="7162800" cy="1143000"/>
          </a:xfrm>
        </p:spPr>
        <p:txBody>
          <a:bodyPr bIns="9144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/>
              <a:t>Overall objective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2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bIns="9144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Learning Objectives</a:t>
            </a:r>
            <a:endParaRPr lang="en-US" sz="3600" dirty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0" y="1447800"/>
            <a:ext cx="89154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/>
              <a:t>By the end of this session participants should be able to:</a:t>
            </a:r>
          </a:p>
          <a:p>
            <a:pPr eaLnBrk="1" hangingPunct="1">
              <a:buFontTx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State the aim of Management of Moderate Acute Malnutrition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Identify patients affected by moderate acute malnutrition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Manage moderate acute malnutrition applying standard protocols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/>
              <a:t>Know the requirements and procedure in setting up a programme to manage moderate acute malnutrition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6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3797" y="16490"/>
            <a:ext cx="8229600" cy="868362"/>
          </a:xfrm>
        </p:spPr>
        <p:txBody>
          <a:bodyPr bIns="9144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/>
              <a:t>What is Moderate Acute Malnutrition?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43797" y="1143000"/>
            <a:ext cx="8466803" cy="5105400"/>
          </a:xfrm>
        </p:spPr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r>
              <a:rPr lang="en-US" dirty="0"/>
              <a:t>A person is considered as moderately acutely malnourished if he/she falls under the following anthropometric criteria: 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lvl="1">
              <a:buFont typeface="Courier New" pitchFamily="49" charset="0"/>
              <a:buChar char="o"/>
            </a:pPr>
            <a:r>
              <a:rPr lang="en-US" sz="2400" dirty="0"/>
              <a:t>Weight-for-height &lt; -2 z-scores (WHO GS)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/>
              <a:t>MUAC &lt; 12.5 cm for children below 5 years old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/>
              <a:t>MUAC &lt; 23 cm for Pregnant and breastfeeding women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/>
              <a:t>BMI between 16 and 16.9 for adults</a:t>
            </a:r>
          </a:p>
          <a:p>
            <a:pPr lvl="1">
              <a:buFont typeface="Courier New" pitchFamily="49" charset="0"/>
              <a:buChar char="o"/>
            </a:pPr>
            <a:r>
              <a:rPr lang="en-US" sz="2400" dirty="0"/>
              <a:t>BMI &lt; 18.5 for adults (</a:t>
            </a:r>
            <a:r>
              <a:rPr lang="en-US" sz="2400" dirty="0" err="1"/>
              <a:t>PLWHA</a:t>
            </a:r>
            <a:r>
              <a:rPr lang="en-US" sz="2400" dirty="0"/>
              <a:t>)</a:t>
            </a:r>
            <a:endParaRPr lang="en-US" dirty="0"/>
          </a:p>
          <a:p>
            <a:pPr eaLnBrk="1" hangingPunct="1">
              <a:buFont typeface="Courier New" pitchFamily="49" charset="0"/>
              <a:buChar char="o"/>
            </a:pPr>
            <a:r>
              <a:rPr lang="en-US" dirty="0"/>
              <a:t> Children with moderate acute malnutrition have 3 times more chances of death </a:t>
            </a:r>
          </a:p>
          <a:p>
            <a:pPr eaLnBrk="1" hangingPunct="1">
              <a:buFont typeface="Wingdings" pitchFamily="2" charset="2"/>
              <a:buNone/>
            </a:pPr>
            <a:endParaRPr lang="en-US" sz="2100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0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792162"/>
          </a:xfrm>
        </p:spPr>
        <p:txBody>
          <a:bodyPr bIns="9144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Principles of management</a:t>
            </a:r>
            <a:br>
              <a:rPr lang="en-US" b="1" dirty="0"/>
            </a:br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04800" y="1143000"/>
            <a:ext cx="8305800" cy="5105400"/>
          </a:xfrm>
        </p:spPr>
        <p:txBody>
          <a:bodyPr/>
          <a:lstStyle/>
          <a:p>
            <a:pPr eaLnBrk="1" hangingPunct="1"/>
            <a:r>
              <a:rPr lang="en-US" dirty="0"/>
              <a:t>Physiological changes and principles of management of older children, adolescents and adults with severe acute malnutrition are the same as those in children under five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Guidelines for management of children under five should be followed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2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bIns="91440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Classification of malnutrition</a:t>
            </a: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anchor="t"/>
          <a:lstStyle/>
          <a:p>
            <a:r>
              <a:rPr lang="en-US" b="1" dirty="0"/>
              <a:t>School-aged children (5-9 years) </a:t>
            </a:r>
            <a:r>
              <a:rPr lang="en-US" dirty="0"/>
              <a:t>: Severe thinness in older children (5-9 years) is defined by body mass index (BMI)-for-age less than -3 z-score of the median WHO reference values </a:t>
            </a:r>
          </a:p>
          <a:p>
            <a:endParaRPr lang="en-US" dirty="0"/>
          </a:p>
          <a:p>
            <a:r>
              <a:rPr lang="en-US" b="1" dirty="0"/>
              <a:t>Adolescents (10 – 17 years)</a:t>
            </a:r>
            <a:r>
              <a:rPr lang="en-US" dirty="0"/>
              <a:t>: SAM in adolescents is defined by severe thinness with recent weight loss in the past 4 weeks. The degree of thinness is assessed using BMI-for-age, below -3 z-score of the median of the WHO reference values 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6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bIns="91440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Classification of malnutrition</a:t>
            </a: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 anchor="t"/>
          <a:lstStyle/>
          <a:p>
            <a:r>
              <a:rPr lang="en-US" b="1" dirty="0"/>
              <a:t>Adults (Non-Pregnant and 18 years and above)</a:t>
            </a:r>
            <a:r>
              <a:rPr lang="en-US" dirty="0"/>
              <a:t>:SAM in adults is defined by severe thinness with recent weight loss in the past 4 weeks, or presence of bilateral pitting edema. The degree of thinness is assessed using the body mass index (BMI) (pregnant women excluded) or MUAC reading as indicators</a:t>
            </a:r>
          </a:p>
          <a:p>
            <a:endParaRPr lang="en-US" dirty="0"/>
          </a:p>
          <a:p>
            <a:r>
              <a:rPr lang="en-US" dirty="0"/>
              <a:t>When an adult is too ill to stand or has a spinal deformity, the half arm span should be measured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Height= (0.732 x (2 x half arm span)) + 0.43</a:t>
            </a:r>
          </a:p>
          <a:p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2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bIns="91440"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Classification of malnutrition</a:t>
            </a:r>
            <a:br>
              <a:rPr lang="en-US" b="1" dirty="0"/>
            </a:br>
            <a:br>
              <a:rPr lang="en-US" b="1" dirty="0"/>
            </a:b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7924800" y="6019800"/>
          <a:ext cx="838200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6" name="Picture" r:id="rId3" imgW="975240" imgH="914400" progId="Word.Picture.8">
                  <p:embed/>
                </p:oleObj>
              </mc:Choice>
              <mc:Fallback>
                <p:oleObj name="Picture" r:id="rId3" imgW="975240" imgH="914400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6019800"/>
                        <a:ext cx="838200" cy="688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2209800"/>
          <a:ext cx="7315200" cy="2743200"/>
        </p:xfrm>
        <a:graphic>
          <a:graphicData uri="http://schemas.openxmlformats.org/drawingml/2006/table">
            <a:tbl>
              <a:tblPr/>
              <a:tblGrid>
                <a:gridCol w="3677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7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Body  Mass Index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Nutritional Status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≥ 18.5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Normal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17.0 -18.49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Mild thinness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16.0 – 16.99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Moderate thinness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&lt;16.0</a:t>
                      </a:r>
                      <a:endParaRPr lang="en-US" sz="160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526540" algn="just">
                        <a:lnSpc>
                          <a:spcPct val="115000"/>
                        </a:lnSpc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Arial"/>
                        </a:rPr>
                        <a:t>Severe thinness</a:t>
                      </a:r>
                      <a:endParaRPr lang="en-US" sz="1600" dirty="0">
                        <a:latin typeface="Tahoma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685800" y="1295400"/>
            <a:ext cx="6399509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normalizeH="0" baseline="30000" dirty="0" bmk="">
                <a:ln>
                  <a:noFill/>
                </a:ln>
                <a:solidFill>
                  <a:srgbClr val="4F81BD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hlinkClick r:id="" action="ppaction://noaction"/>
              </a:rPr>
              <a:t>]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Classification of thinness in adults by body mass index</a:t>
            </a:r>
            <a:endParaRPr kumimoji="0" lang="en-US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997</Words>
  <Application>Microsoft Office PowerPoint</Application>
  <PresentationFormat>On-screen Show (4:3)</PresentationFormat>
  <Paragraphs>190</Paragraphs>
  <Slides>24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Century Schoolbook</vt:lpstr>
      <vt:lpstr>Courier New</vt:lpstr>
      <vt:lpstr>Tahoma</vt:lpstr>
      <vt:lpstr>Wingdings</vt:lpstr>
      <vt:lpstr>Wingdings 2</vt:lpstr>
      <vt:lpstr>Oriel</vt:lpstr>
      <vt:lpstr>Picture</vt:lpstr>
      <vt:lpstr>Integrated management of acute malnutrition</vt:lpstr>
      <vt:lpstr>    ACKNOWLEDGMENT</vt:lpstr>
      <vt:lpstr>Overall objective</vt:lpstr>
      <vt:lpstr>Learning Objectives</vt:lpstr>
      <vt:lpstr>What is Moderate Acute Malnutrition?</vt:lpstr>
      <vt:lpstr>Principles of management </vt:lpstr>
      <vt:lpstr>    Classification of malnutrition  </vt:lpstr>
      <vt:lpstr>    Classification of malnutrition  </vt:lpstr>
      <vt:lpstr>    Classification of malnutrition  </vt:lpstr>
      <vt:lpstr>    Classification of malnutrition  </vt:lpstr>
      <vt:lpstr>    Classification of malnutrition  </vt:lpstr>
      <vt:lpstr>      </vt:lpstr>
      <vt:lpstr>PREGNANT INDIVIDUALS</vt:lpstr>
      <vt:lpstr>PREGNANT INDIVIDUALS</vt:lpstr>
      <vt:lpstr>PREGNANT INDIVIDUALS</vt:lpstr>
      <vt:lpstr>PREGNANT INDIVIDUALS</vt:lpstr>
      <vt:lpstr> Preparation for Discharge </vt:lpstr>
      <vt:lpstr>    Criteria for discharge from inpatient care, and from treatment</vt:lpstr>
      <vt:lpstr>    Criteria for discharge from inpatient care, and from treatment</vt:lpstr>
      <vt:lpstr>    FAILURE TO RESPOND </vt:lpstr>
      <vt:lpstr>    </vt:lpstr>
      <vt:lpstr>         General Comments on Issues affecting the Aged</vt:lpstr>
      <vt:lpstr>         General Comments on Issues affecting the Aged</vt:lpstr>
      <vt:lpstr>          Risk Factors for Malnutrition among the Older People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management of acute malnutrition</dc:title>
  <dc:creator>Claire O.</dc:creator>
  <cp:lastModifiedBy>hp</cp:lastModifiedBy>
  <cp:revision>24</cp:revision>
  <dcterms:created xsi:type="dcterms:W3CDTF">2014-12-03T12:09:23Z</dcterms:created>
  <dcterms:modified xsi:type="dcterms:W3CDTF">2019-09-26T05:05:59Z</dcterms:modified>
</cp:coreProperties>
</file>