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56"/>
  </p:notesMasterIdLst>
  <p:sldIdLst>
    <p:sldId id="257" r:id="rId2"/>
    <p:sldId id="258" r:id="rId3"/>
    <p:sldId id="259" r:id="rId4"/>
    <p:sldId id="260" r:id="rId5"/>
    <p:sldId id="261" r:id="rId6"/>
    <p:sldId id="297" r:id="rId7"/>
    <p:sldId id="298" r:id="rId8"/>
    <p:sldId id="299" r:id="rId9"/>
    <p:sldId id="300" r:id="rId10"/>
    <p:sldId id="301" r:id="rId11"/>
    <p:sldId id="302" r:id="rId12"/>
    <p:sldId id="296"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44" r:id="rId28"/>
    <p:sldId id="318" r:id="rId29"/>
    <p:sldId id="319" r:id="rId30"/>
    <p:sldId id="321" r:id="rId31"/>
    <p:sldId id="322" r:id="rId32"/>
    <p:sldId id="323" r:id="rId33"/>
    <p:sldId id="324" r:id="rId34"/>
    <p:sldId id="325" r:id="rId35"/>
    <p:sldId id="320" r:id="rId36"/>
    <p:sldId id="326" r:id="rId37"/>
    <p:sldId id="327" r:id="rId38"/>
    <p:sldId id="343"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1" r:id="rId52"/>
    <p:sldId id="264" r:id="rId53"/>
    <p:sldId id="281" r:id="rId54"/>
    <p:sldId id="29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63" autoAdjust="0"/>
  </p:normalViewPr>
  <p:slideViewPr>
    <p:cSldViewPr>
      <p:cViewPr varScale="1">
        <p:scale>
          <a:sx n="55" d="100"/>
          <a:sy n="55" d="100"/>
        </p:scale>
        <p:origin x="175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18T14:02:56.153" idx="1">
    <p:pos x="10" y="10"/>
    <p:text>NEW and also replaces the slide on ' What is moderate malnutrition</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8BFB7-8B3F-437C-A620-2A3C15264AD2}" type="datetimeFigureOut">
              <a:rPr lang="en-US" smtClean="0"/>
              <a:pPr/>
              <a:t>10/3/2019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CBAE11-ABBF-4538-A709-22EF3A23DF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1F353E-8ACD-4910-8A03-0A77F8EEEC57}" type="slidenum">
              <a:rPr lang="en-GB">
                <a:solidFill>
                  <a:prstClr val="black"/>
                </a:solidFill>
              </a:rPr>
              <a:pPr/>
              <a:t>2</a:t>
            </a:fld>
            <a:endParaRPr lang="en-GB">
              <a:solidFill>
                <a:prstClr val="black"/>
              </a:solidFill>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CBAE11-ABBF-4538-A709-22EF3A23DF95}" type="slidenum">
              <a:rPr lang="en-US" smtClean="0"/>
              <a:pPr/>
              <a:t>10</a:t>
            </a:fld>
            <a:endParaRPr lang="en-US"/>
          </a:p>
        </p:txBody>
      </p:sp>
    </p:spTree>
    <p:extLst>
      <p:ext uri="{BB962C8B-B14F-4D97-AF65-F5344CB8AC3E}">
        <p14:creationId xmlns:p14="http://schemas.microsoft.com/office/powerpoint/2010/main" val="60654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BCCF7E23-654F-4A9A-B252-5165DF5B5D91}" type="datetimeFigureOut">
              <a:rPr lang="en-US">
                <a:solidFill>
                  <a:srgbClr val="575F6D"/>
                </a:solidFill>
              </a:rPr>
              <a:pPr>
                <a:defRPr/>
              </a:pPr>
              <a:t>10/3/2019</a:t>
            </a:fld>
            <a:endParaRPr lang="en-US">
              <a:solidFill>
                <a:srgbClr val="575F6D"/>
              </a:solidFill>
            </a:endParaRP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solidFill>
                <a:srgbClr val="575F6D"/>
              </a:solidFill>
            </a:endParaRP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A261D1CC-71F8-4F06-A215-7FECD614B44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F5B33BD-8449-44DD-8F9D-149FFC7CE176}" type="datetimeFigureOut">
              <a:rPr lang="en-US">
                <a:solidFill>
                  <a:srgbClr val="575F6D"/>
                </a:solidFill>
              </a:rPr>
              <a:pPr>
                <a:defRPr/>
              </a:pPr>
              <a:t>10/3/2019</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EC2D531F-3942-4B76-BF69-6CEE17286D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4EB3E44-DD4B-4A71-9DA4-E74BB95CE1D3}" type="datetimeFigureOut">
              <a:rPr lang="en-US">
                <a:solidFill>
                  <a:srgbClr val="575F6D"/>
                </a:solidFill>
              </a:rPr>
              <a:pPr>
                <a:defRPr/>
              </a:pPr>
              <a:t>10/3/2019</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2C5080F1-FBEA-4AD9-BFC0-B89CE5BCE7E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9FC7A34E-1F77-48EC-AA85-B3A23D171D98}" type="datetimeFigureOut">
              <a:rPr lang="en-US">
                <a:solidFill>
                  <a:srgbClr val="575F6D"/>
                </a:solidFill>
              </a:rPr>
              <a:pPr>
                <a:defRPr/>
              </a:pPr>
              <a:t>10/3/2019</a:t>
            </a:fld>
            <a:endParaRPr lang="en-US">
              <a:solidFill>
                <a:srgbClr val="575F6D"/>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575F6D"/>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65B5577-9CE3-43B5-80A9-59B40BE214D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36576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67200" y="1600200"/>
            <a:ext cx="36576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13"/>
          <p:cNvSpPr>
            <a:spLocks noGrp="1"/>
          </p:cNvSpPr>
          <p:nvPr>
            <p:ph type="dt" sz="half" idx="10"/>
          </p:nvPr>
        </p:nvSpPr>
        <p:spPr/>
        <p:txBody>
          <a:bodyPr/>
          <a:lstStyle>
            <a:lvl1pPr>
              <a:defRPr/>
            </a:lvl1pPr>
          </a:lstStyle>
          <a:p>
            <a:pPr>
              <a:defRPr/>
            </a:pPr>
            <a:fld id="{C8A4D14E-F96D-49A0-A188-FE8EF4CD90D8}" type="datetimeFigureOut">
              <a:rPr lang="en-US">
                <a:solidFill>
                  <a:srgbClr val="575F6D"/>
                </a:solidFill>
              </a:rPr>
              <a:pPr>
                <a:defRPr/>
              </a:pPr>
              <a:t>10/3/2019</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4F9F533A-019F-4217-93FD-3CF861C94FC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74676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13"/>
          <p:cNvSpPr>
            <a:spLocks noGrp="1"/>
          </p:cNvSpPr>
          <p:nvPr>
            <p:ph type="dt" sz="half" idx="10"/>
          </p:nvPr>
        </p:nvSpPr>
        <p:spPr/>
        <p:txBody>
          <a:bodyPr/>
          <a:lstStyle>
            <a:lvl1pPr>
              <a:defRPr/>
            </a:lvl1pPr>
          </a:lstStyle>
          <a:p>
            <a:pPr>
              <a:defRPr/>
            </a:pPr>
            <a:fld id="{683249D6-3C0F-433A-B5B3-BD250D7F7475}" type="datetimeFigureOut">
              <a:rPr lang="en-US">
                <a:solidFill>
                  <a:srgbClr val="575F6D"/>
                </a:solidFill>
              </a:rPr>
              <a:pPr>
                <a:defRPr/>
              </a:pPr>
              <a:t>10/3/2019</a:t>
            </a:fld>
            <a:endParaRPr lang="en-US">
              <a:solidFill>
                <a:srgbClr val="575F6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6" name="Slide Number Placeholder 22"/>
          <p:cNvSpPr>
            <a:spLocks noGrp="1"/>
          </p:cNvSpPr>
          <p:nvPr>
            <p:ph type="sldNum" sz="quarter" idx="12"/>
          </p:nvPr>
        </p:nvSpPr>
        <p:spPr/>
        <p:txBody>
          <a:bodyPr/>
          <a:lstStyle>
            <a:lvl1pPr>
              <a:defRPr/>
            </a:lvl1pPr>
          </a:lstStyle>
          <a:p>
            <a:pPr>
              <a:defRPr/>
            </a:pPr>
            <a:fld id="{1AE656AF-641D-46EA-91A4-B0B94240D3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A5213F3C-8FC9-47AD-B21F-D7D6080AF26A}" type="datetimeFigureOut">
              <a:rPr lang="en-US">
                <a:solidFill>
                  <a:srgbClr val="575F6D"/>
                </a:solidFill>
              </a:rPr>
              <a:pPr>
                <a:defRPr/>
              </a:pPr>
              <a:t>10/3/2019</a:t>
            </a:fld>
            <a:endParaRPr lang="en-US">
              <a:solidFill>
                <a:srgbClr val="575F6D"/>
              </a:solidFill>
            </a:endParaRPr>
          </a:p>
        </p:txBody>
      </p:sp>
      <p:sp>
        <p:nvSpPr>
          <p:cNvPr id="5" name="Slide Number Placeholder 8"/>
          <p:cNvSpPr>
            <a:spLocks noGrp="1"/>
          </p:cNvSpPr>
          <p:nvPr>
            <p:ph type="sldNum" sz="quarter" idx="11"/>
          </p:nvPr>
        </p:nvSpPr>
        <p:spPr/>
        <p:txBody>
          <a:bodyPr rtlCol="0"/>
          <a:lstStyle>
            <a:lvl1pPr>
              <a:defRPr/>
            </a:lvl1pPr>
          </a:lstStyle>
          <a:p>
            <a:pPr>
              <a:defRPr/>
            </a:pPr>
            <a:fld id="{B5C5AE51-26D0-4F27-B0E6-DD1ED460820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40FBCDAC-3AE7-42BA-8B7F-E24FA66C5A9C}" type="datetimeFigureOut">
              <a:rPr lang="en-US">
                <a:solidFill>
                  <a:srgbClr val="FFF39D"/>
                </a:solidFill>
              </a:rPr>
              <a:pPr>
                <a:defRPr/>
              </a:pPr>
              <a:t>10/3/2019</a:t>
            </a:fld>
            <a:endParaRPr lang="en-US">
              <a:solidFill>
                <a:srgbClr val="FFF39D"/>
              </a:solidFill>
            </a:endParaRP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solidFill>
                <a:srgbClr val="FFF39D"/>
              </a:solidFill>
            </a:endParaRP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6DB655B9-2D61-4327-B660-D650ABB84E6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C606F66E-CA6F-4F92-8258-19CBF0759839}" type="datetimeFigureOut">
              <a:rPr lang="en-US">
                <a:solidFill>
                  <a:srgbClr val="575F6D"/>
                </a:solidFill>
              </a:rPr>
              <a:pPr>
                <a:defRPr/>
              </a:pPr>
              <a:t>10/3/2019</a:t>
            </a:fld>
            <a:endParaRPr lang="en-US">
              <a:solidFill>
                <a:srgbClr val="575F6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7" name="Slide Number Placeholder 22"/>
          <p:cNvSpPr>
            <a:spLocks noGrp="1"/>
          </p:cNvSpPr>
          <p:nvPr>
            <p:ph type="sldNum" sz="quarter" idx="12"/>
          </p:nvPr>
        </p:nvSpPr>
        <p:spPr/>
        <p:txBody>
          <a:bodyPr/>
          <a:lstStyle>
            <a:lvl1pPr>
              <a:defRPr/>
            </a:lvl1pPr>
          </a:lstStyle>
          <a:p>
            <a:pPr>
              <a:defRPr/>
            </a:pPr>
            <a:fld id="{07614C92-2D81-446F-ADF1-174293F624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A3AD7524-5623-47D6-83F0-FC170E55B2B2}" type="datetimeFigureOut">
              <a:rPr lang="en-US">
                <a:solidFill>
                  <a:srgbClr val="575F6D"/>
                </a:solidFill>
              </a:rPr>
              <a:pPr>
                <a:defRPr/>
              </a:pPr>
              <a:t>10/3/2019</a:t>
            </a:fld>
            <a:endParaRPr lang="en-US">
              <a:solidFill>
                <a:srgbClr val="575F6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9" name="Slide Number Placeholder 22"/>
          <p:cNvSpPr>
            <a:spLocks noGrp="1"/>
          </p:cNvSpPr>
          <p:nvPr>
            <p:ph type="sldNum" sz="quarter" idx="12"/>
          </p:nvPr>
        </p:nvSpPr>
        <p:spPr/>
        <p:txBody>
          <a:bodyPr/>
          <a:lstStyle>
            <a:lvl1pPr>
              <a:defRPr/>
            </a:lvl1pPr>
          </a:lstStyle>
          <a:p>
            <a:pPr>
              <a:defRPr/>
            </a:pPr>
            <a:fld id="{21A7BF6A-7E05-4624-A1A4-24E88D526B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0C896065-A2BA-4149-8F41-98160C67F318}" type="datetimeFigureOut">
              <a:rPr lang="en-US">
                <a:solidFill>
                  <a:srgbClr val="575F6D"/>
                </a:solidFill>
              </a:rPr>
              <a:pPr>
                <a:defRPr/>
              </a:pPr>
              <a:t>10/3/2019</a:t>
            </a:fld>
            <a:endParaRPr lang="en-US">
              <a:solidFill>
                <a:srgbClr val="575F6D"/>
              </a:solidFill>
            </a:endParaRPr>
          </a:p>
        </p:txBody>
      </p:sp>
      <p:sp>
        <p:nvSpPr>
          <p:cNvPr id="4" name="Slide Number Placeholder 6"/>
          <p:cNvSpPr>
            <a:spLocks noGrp="1"/>
          </p:cNvSpPr>
          <p:nvPr>
            <p:ph type="sldNum" sz="quarter" idx="11"/>
          </p:nvPr>
        </p:nvSpPr>
        <p:spPr/>
        <p:txBody>
          <a:bodyPr rtlCol="0"/>
          <a:lstStyle>
            <a:lvl1pPr>
              <a:defRPr/>
            </a:lvl1pPr>
          </a:lstStyle>
          <a:p>
            <a:pPr>
              <a:defRPr/>
            </a:pPr>
            <a:fld id="{B4743AC8-D6C3-4ABA-A3C7-EBE3C0C2CAAD}"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75DA287-045D-4A8F-A501-27C059134338}" type="datetimeFigureOut">
              <a:rPr lang="en-US">
                <a:solidFill>
                  <a:srgbClr val="575F6D"/>
                </a:solidFill>
              </a:rPr>
              <a:pPr>
                <a:defRPr/>
              </a:pPr>
              <a:t>10/3/2019</a:t>
            </a:fld>
            <a:endParaRPr lang="en-US">
              <a:solidFill>
                <a:srgbClr val="575F6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75F6D"/>
              </a:solidFill>
            </a:endParaRPr>
          </a:p>
        </p:txBody>
      </p:sp>
      <p:sp>
        <p:nvSpPr>
          <p:cNvPr id="4" name="Slide Number Placeholder 22"/>
          <p:cNvSpPr>
            <a:spLocks noGrp="1"/>
          </p:cNvSpPr>
          <p:nvPr>
            <p:ph type="sldNum" sz="quarter" idx="12"/>
          </p:nvPr>
        </p:nvSpPr>
        <p:spPr/>
        <p:txBody>
          <a:bodyPr/>
          <a:lstStyle>
            <a:lvl1pPr>
              <a:defRPr/>
            </a:lvl1pPr>
          </a:lstStyle>
          <a:p>
            <a:pPr>
              <a:defRPr/>
            </a:pPr>
            <a:fld id="{0E6B3EBE-DF85-4B92-B706-E589367D02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953E8585-E6B5-4007-B42D-630FE426682B}" type="datetimeFigureOut">
              <a:rPr lang="en-US">
                <a:solidFill>
                  <a:srgbClr val="575F6D"/>
                </a:solidFill>
              </a:rPr>
              <a:pPr>
                <a:defRPr/>
              </a:pPr>
              <a:t>10/3/2019</a:t>
            </a:fld>
            <a:endParaRPr lang="en-US">
              <a:solidFill>
                <a:srgbClr val="575F6D"/>
              </a:solidFill>
            </a:endParaRPr>
          </a:p>
        </p:txBody>
      </p:sp>
      <p:sp>
        <p:nvSpPr>
          <p:cNvPr id="13" name="Slide Number Placeholder 21"/>
          <p:cNvSpPr>
            <a:spLocks noGrp="1"/>
          </p:cNvSpPr>
          <p:nvPr>
            <p:ph type="sldNum" sz="quarter" idx="11"/>
          </p:nvPr>
        </p:nvSpPr>
        <p:spPr/>
        <p:txBody>
          <a:bodyPr rtlCol="0"/>
          <a:lstStyle>
            <a:lvl1pPr>
              <a:defRPr/>
            </a:lvl1pPr>
          </a:lstStyle>
          <a:p>
            <a:pPr>
              <a:defRPr/>
            </a:pPr>
            <a:fld id="{8C7BBF77-EA48-497E-A4ED-9C04B59B12A9}"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12ED3001-697F-416F-9A46-5424F2A06491}" type="datetimeFigureOut">
              <a:rPr lang="en-US">
                <a:solidFill>
                  <a:srgbClr val="575F6D"/>
                </a:solidFill>
              </a:rPr>
              <a:pPr>
                <a:defRPr/>
              </a:pPr>
              <a:t>10/3/2019</a:t>
            </a:fld>
            <a:endParaRPr lang="en-US">
              <a:solidFill>
                <a:srgbClr val="575F6D"/>
              </a:solidFill>
            </a:endParaRPr>
          </a:p>
        </p:txBody>
      </p:sp>
      <p:sp>
        <p:nvSpPr>
          <p:cNvPr id="13" name="Slide Number Placeholder 17"/>
          <p:cNvSpPr>
            <a:spLocks noGrp="1"/>
          </p:cNvSpPr>
          <p:nvPr>
            <p:ph type="sldNum" sz="quarter" idx="11"/>
          </p:nvPr>
        </p:nvSpPr>
        <p:spPr/>
        <p:txBody>
          <a:bodyPr rtlCol="0"/>
          <a:lstStyle>
            <a:lvl1pPr>
              <a:defRPr/>
            </a:lvl1pPr>
          </a:lstStyle>
          <a:p>
            <a:pPr>
              <a:defRPr/>
            </a:pPr>
            <a:fld id="{AB650A08-3FEF-486B-BA4C-A7B571D8565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solidFill>
                <a:srgbClr val="575F6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29700"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cs typeface="+mn-cs"/>
              </a:defRPr>
            </a:lvl1pPr>
          </a:lstStyle>
          <a:p>
            <a:pPr fontAlgn="base">
              <a:spcBef>
                <a:spcPct val="0"/>
              </a:spcBef>
              <a:spcAft>
                <a:spcPct val="0"/>
              </a:spcAft>
              <a:defRPr/>
            </a:pPr>
            <a:fld id="{9E997931-6B2E-40E6-8A54-DE2743CEB542}" type="datetimeFigureOut">
              <a:rPr lang="en-US">
                <a:solidFill>
                  <a:srgbClr val="575F6D"/>
                </a:solidFill>
                <a:latin typeface="Arial" charset="0"/>
              </a:rPr>
              <a:pPr fontAlgn="base">
                <a:spcBef>
                  <a:spcPct val="0"/>
                </a:spcBef>
                <a:spcAft>
                  <a:spcPct val="0"/>
                </a:spcAft>
                <a:defRPr/>
              </a:pPr>
              <a:t>10/3/2019</a:t>
            </a:fld>
            <a:endParaRPr lang="en-US">
              <a:solidFill>
                <a:srgbClr val="575F6D"/>
              </a:solidFill>
              <a:latin typeface="Arial" charset="0"/>
            </a:endParaRP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mn-cs"/>
              </a:defRPr>
            </a:lvl1pPr>
          </a:lstStyle>
          <a:p>
            <a:pPr fontAlgn="base">
              <a:spcBef>
                <a:spcPct val="0"/>
              </a:spcBef>
              <a:spcAft>
                <a:spcPct val="0"/>
              </a:spcAft>
              <a:defRPr/>
            </a:pPr>
            <a:endParaRPr lang="en-US">
              <a:solidFill>
                <a:srgbClr val="575F6D"/>
              </a:solidFill>
              <a:latin typeface="Arial" charset="0"/>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cs typeface="+mn-cs"/>
              </a:defRPr>
            </a:lvl1pPr>
          </a:lstStyle>
          <a:p>
            <a:pPr fontAlgn="base">
              <a:spcBef>
                <a:spcPct val="0"/>
              </a:spcBef>
              <a:spcAft>
                <a:spcPct val="0"/>
              </a:spcAft>
              <a:defRPr/>
            </a:pPr>
            <a:fld id="{62510FF2-7678-4DE0-9658-9EE87AF7F38C}" type="slidenum">
              <a:rPr lang="en-US">
                <a:latin typeface="Arial" charset="0"/>
              </a:rPr>
              <a:pPr fontAlgn="base">
                <a:spcBef>
                  <a:spcPct val="0"/>
                </a:spcBef>
                <a:spcAft>
                  <a:spcPct val="0"/>
                </a:spcAft>
                <a:defRPr/>
              </a:pPr>
              <a:t>‹#›</a:t>
            </a:fld>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3.w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image" Target="../media/image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image" Target="../media/image3.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image" Target="../media/image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image" Target="../media/image3.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3.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3.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3.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comments" Target="../comments/comment1.x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1371600" y="2743200"/>
            <a:ext cx="7772400" cy="1470025"/>
          </a:xfrm>
        </p:spPr>
        <p:txBody>
          <a:bodyPr bIns="91440"/>
          <a:lstStyle/>
          <a:p>
            <a:pPr eaLnBrk="1" fontAlgn="auto" hangingPunct="1">
              <a:spcAft>
                <a:spcPts val="0"/>
              </a:spcAft>
              <a:defRPr/>
            </a:pPr>
            <a:r>
              <a:rPr lang="en-GB" b="1" dirty="0">
                <a:solidFill>
                  <a:srgbClr val="C00000"/>
                </a:solidFill>
              </a:rPr>
              <a:t>Integrated management of acute malnutrition</a:t>
            </a:r>
          </a:p>
        </p:txBody>
      </p:sp>
      <p:sp>
        <p:nvSpPr>
          <p:cNvPr id="1028" name="Subtitle 2"/>
          <p:cNvSpPr>
            <a:spLocks noGrp="1"/>
          </p:cNvSpPr>
          <p:nvPr>
            <p:ph type="subTitle" idx="4294967295"/>
          </p:nvPr>
        </p:nvSpPr>
        <p:spPr>
          <a:xfrm>
            <a:off x="2366963" y="4692650"/>
            <a:ext cx="6777037" cy="830263"/>
          </a:xfrm>
        </p:spPr>
        <p:txBody>
          <a:bodyPr/>
          <a:lstStyle/>
          <a:p>
            <a:pPr marL="0" indent="0" algn="ctr" eaLnBrk="1" hangingPunct="1">
              <a:lnSpc>
                <a:spcPct val="80000"/>
              </a:lnSpc>
              <a:buFontTx/>
              <a:buNone/>
            </a:pPr>
            <a:r>
              <a:rPr lang="en-US" sz="3000"/>
              <a:t>Management of moderate Acute Malnutrition</a:t>
            </a:r>
            <a:endParaRPr lang="en-GB" sz="3000"/>
          </a:p>
        </p:txBody>
      </p:sp>
      <p:graphicFrame>
        <p:nvGraphicFramePr>
          <p:cNvPr id="1026" name="Object 2"/>
          <p:cNvGraphicFramePr>
            <a:graphicFrameLocks noChangeAspect="1"/>
          </p:cNvGraphicFramePr>
          <p:nvPr/>
        </p:nvGraphicFramePr>
        <p:xfrm>
          <a:off x="152400" y="104775"/>
          <a:ext cx="1447800" cy="1190625"/>
        </p:xfrm>
        <a:graphic>
          <a:graphicData uri="http://schemas.openxmlformats.org/presentationml/2006/ole">
            <mc:AlternateContent xmlns:mc="http://schemas.openxmlformats.org/markup-compatibility/2006">
              <mc:Choice xmlns:v="urn:schemas-microsoft-com:vml" Requires="v">
                <p:oleObj spid="_x0000_s2973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4775"/>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Box 4"/>
          <p:cNvSpPr txBox="1">
            <a:spLocks noChangeArrowheads="1"/>
          </p:cNvSpPr>
          <p:nvPr/>
        </p:nvSpPr>
        <p:spPr bwMode="auto">
          <a:xfrm>
            <a:off x="0" y="1295400"/>
            <a:ext cx="1981200" cy="581025"/>
          </a:xfrm>
          <a:prstGeom prst="rect">
            <a:avLst/>
          </a:prstGeom>
          <a:noFill/>
          <a:ln w="9525">
            <a:noFill/>
            <a:miter lim="800000"/>
            <a:headEnd/>
            <a:tailEnd/>
          </a:ln>
        </p:spPr>
        <p:txBody>
          <a:bodyPr>
            <a:spAutoFit/>
          </a:bodyPr>
          <a:lstStyle/>
          <a:p>
            <a:pPr algn="ctr" fontAlgn="base">
              <a:spcBef>
                <a:spcPct val="0"/>
              </a:spcBef>
              <a:spcAft>
                <a:spcPct val="0"/>
              </a:spcAft>
            </a:pPr>
            <a:r>
              <a:rPr lang="en-GB" sz="1600">
                <a:solidFill>
                  <a:prstClr val="black"/>
                </a:solidFill>
                <a:cs typeface="Arial" charset="0"/>
              </a:rPr>
              <a:t>Republic  of Kenya</a:t>
            </a:r>
          </a:p>
          <a:p>
            <a:pPr algn="ctr" fontAlgn="base">
              <a:spcBef>
                <a:spcPct val="0"/>
              </a:spcBef>
              <a:spcAft>
                <a:spcPct val="0"/>
              </a:spcAft>
            </a:pPr>
            <a:r>
              <a:rPr lang="en-GB" sz="1600">
                <a:solidFill>
                  <a:prstClr val="black"/>
                </a:solidFill>
                <a:cs typeface="Arial" charset="0"/>
              </a:rPr>
              <a:t>Ministry of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7467600" cy="304798"/>
          </a:xfrm>
        </p:spPr>
        <p:txBody>
          <a:bodyPr bIns="91440" anchor="ctr">
            <a:normAutofit fontScale="90000"/>
          </a:bodyPr>
          <a:lstStyle/>
          <a:p>
            <a:r>
              <a:rPr lang="en-US" b="1" dirty="0"/>
              <a:t>Admission and Discharge Criteria</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3157"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08232022"/>
              </p:ext>
            </p:extLst>
          </p:nvPr>
        </p:nvGraphicFramePr>
        <p:xfrm>
          <a:off x="27039" y="541084"/>
          <a:ext cx="8603225" cy="625977"/>
        </p:xfrm>
        <a:graphic>
          <a:graphicData uri="http://schemas.openxmlformats.org/drawingml/2006/table">
            <a:tbl>
              <a:tblPr/>
              <a:tblGrid>
                <a:gridCol w="2230466">
                  <a:extLst>
                    <a:ext uri="{9D8B030D-6E8A-4147-A177-3AD203B41FA5}">
                      <a16:colId xmlns:a16="http://schemas.microsoft.com/office/drawing/2014/main" val="20000"/>
                    </a:ext>
                  </a:extLst>
                </a:gridCol>
                <a:gridCol w="2856232">
                  <a:extLst>
                    <a:ext uri="{9D8B030D-6E8A-4147-A177-3AD203B41FA5}">
                      <a16:colId xmlns:a16="http://schemas.microsoft.com/office/drawing/2014/main" val="20001"/>
                    </a:ext>
                  </a:extLst>
                </a:gridCol>
                <a:gridCol w="3516527">
                  <a:extLst>
                    <a:ext uri="{9D8B030D-6E8A-4147-A177-3AD203B41FA5}">
                      <a16:colId xmlns:a16="http://schemas.microsoft.com/office/drawing/2014/main" val="20002"/>
                    </a:ext>
                  </a:extLst>
                </a:gridCol>
              </a:tblGrid>
              <a:tr h="625977">
                <a:tc>
                  <a:txBody>
                    <a:bodyPr/>
                    <a:lstStyle/>
                    <a:p>
                      <a:pPr marL="0" marR="0" algn="just">
                        <a:spcBef>
                          <a:spcPts val="0"/>
                        </a:spcBef>
                        <a:spcAft>
                          <a:spcPts val="600"/>
                        </a:spcAft>
                      </a:pPr>
                      <a:endParaRPr lang="en-US" sz="1800" dirty="0">
                        <a:latin typeface="Arial"/>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just">
                        <a:spcBef>
                          <a:spcPts val="0"/>
                        </a:spcBef>
                        <a:spcAft>
                          <a:spcPts val="600"/>
                        </a:spcAft>
                      </a:pPr>
                      <a:r>
                        <a:rPr lang="en-US" sz="1800" b="1">
                          <a:latin typeface="Arial"/>
                          <a:ea typeface="Times New Roman"/>
                          <a:cs typeface="Arial"/>
                        </a:rPr>
                        <a:t>Admission</a:t>
                      </a:r>
                      <a:endParaRPr lang="en-US" sz="1800">
                        <a:latin typeface="Tahoma"/>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just">
                        <a:spcBef>
                          <a:spcPts val="0"/>
                        </a:spcBef>
                        <a:spcAft>
                          <a:spcPts val="600"/>
                        </a:spcAft>
                      </a:pPr>
                      <a:r>
                        <a:rPr lang="en-US" sz="1800" b="1" dirty="0">
                          <a:latin typeface="Arial"/>
                          <a:ea typeface="Times New Roman"/>
                          <a:cs typeface="Arial"/>
                        </a:rPr>
                        <a:t>Discharge</a:t>
                      </a:r>
                      <a:endParaRPr lang="en-US" sz="1800" dirty="0">
                        <a:latin typeface="Tahoma"/>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bl>
          </a:graphicData>
        </a:graphic>
      </p:graphicFrame>
      <p:sp>
        <p:nvSpPr>
          <p:cNvPr id="129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579499541"/>
              </p:ext>
            </p:extLst>
          </p:nvPr>
        </p:nvGraphicFramePr>
        <p:xfrm>
          <a:off x="201372" y="874585"/>
          <a:ext cx="8458200" cy="5720500"/>
        </p:xfrm>
        <a:graphic>
          <a:graphicData uri="http://schemas.openxmlformats.org/drawingml/2006/table">
            <a:tbl>
              <a:tblPr/>
              <a:tblGrid>
                <a:gridCol w="2063751">
                  <a:extLst>
                    <a:ext uri="{9D8B030D-6E8A-4147-A177-3AD203B41FA5}">
                      <a16:colId xmlns:a16="http://schemas.microsoft.com/office/drawing/2014/main" val="20000"/>
                    </a:ext>
                  </a:extLst>
                </a:gridCol>
                <a:gridCol w="4420420">
                  <a:extLst>
                    <a:ext uri="{9D8B030D-6E8A-4147-A177-3AD203B41FA5}">
                      <a16:colId xmlns:a16="http://schemas.microsoft.com/office/drawing/2014/main" val="20001"/>
                    </a:ext>
                  </a:extLst>
                </a:gridCol>
                <a:gridCol w="1974029">
                  <a:extLst>
                    <a:ext uri="{9D8B030D-6E8A-4147-A177-3AD203B41FA5}">
                      <a16:colId xmlns:a16="http://schemas.microsoft.com/office/drawing/2014/main" val="20002"/>
                    </a:ext>
                  </a:extLst>
                </a:gridCol>
              </a:tblGrid>
              <a:tr h="517230">
                <a:tc>
                  <a:txBody>
                    <a:bodyPr/>
                    <a:lstStyle/>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Older Children</a:t>
                      </a:r>
                      <a:endParaRPr lang="en-US" sz="14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5 – 9 years of age</a:t>
                      </a:r>
                      <a:endParaRPr lang="en-US" sz="1400" dirty="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BMI – for – age</a:t>
                      </a:r>
                      <a:endParaRPr lang="en-US" sz="14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400" dirty="0">
                          <a:latin typeface="Aharoni" panose="02010803020104030203" pitchFamily="2" charset="-79"/>
                          <a:ea typeface="Times New Roman"/>
                          <a:cs typeface="Aharoni" panose="02010803020104030203" pitchFamily="2" charset="-79"/>
                        </a:rPr>
                        <a:t>WHZ  </a:t>
                      </a:r>
                      <a:r>
                        <a:rPr lang="en-US" sz="1400" dirty="0">
                          <a:solidFill>
                            <a:srgbClr val="000000"/>
                          </a:solidFill>
                          <a:latin typeface="Aharoni" panose="02010803020104030203" pitchFamily="2" charset="-79"/>
                          <a:ea typeface="Times New Roman"/>
                          <a:cs typeface="Aharoni" panose="02010803020104030203" pitchFamily="2" charset="-79"/>
                        </a:rPr>
                        <a:t>≥ -3 Z score and &lt; -2 Z score</a:t>
                      </a:r>
                      <a:endParaRPr lang="en-US" sz="1400" dirty="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600" b="1" dirty="0">
                          <a:latin typeface="Aharoni" panose="02010803020104030203" pitchFamily="2" charset="-79"/>
                          <a:ea typeface="Times New Roman"/>
                          <a:cs typeface="Aharoni" panose="02010803020104030203" pitchFamily="2" charset="-79"/>
                        </a:rPr>
                        <a:t>BMI – for – age</a:t>
                      </a:r>
                      <a:endParaRPr lang="en-US" sz="16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600" dirty="0">
                          <a:latin typeface="Aharoni" panose="02010803020104030203" pitchFamily="2" charset="-79"/>
                          <a:ea typeface="Times New Roman"/>
                          <a:cs typeface="Aharoni" panose="02010803020104030203" pitchFamily="2" charset="-79"/>
                        </a:rPr>
                        <a:t>WHZ  </a:t>
                      </a:r>
                      <a:r>
                        <a:rPr lang="en-US" sz="1600" dirty="0">
                          <a:solidFill>
                            <a:srgbClr val="000000"/>
                          </a:solidFill>
                          <a:latin typeface="Aharoni" panose="02010803020104030203" pitchFamily="2" charset="-79"/>
                          <a:ea typeface="Times New Roman"/>
                          <a:cs typeface="Aharoni" panose="02010803020104030203" pitchFamily="2" charset="-79"/>
                        </a:rPr>
                        <a:t>≥ -2 Z score</a:t>
                      </a:r>
                      <a:endParaRPr lang="en-US" sz="1600" dirty="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03571">
                <a:tc>
                  <a:txBody>
                    <a:bodyPr/>
                    <a:lstStyle/>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Adolescents </a:t>
                      </a:r>
                      <a:endParaRPr lang="en-US" sz="14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10 – 17 years of age</a:t>
                      </a:r>
                      <a:endParaRPr lang="en-US" sz="1400" dirty="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BMI – for – age </a:t>
                      </a:r>
                      <a:endParaRPr lang="en-US" sz="14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400" dirty="0" err="1">
                          <a:latin typeface="Aharoni" panose="02010803020104030203" pitchFamily="2" charset="-79"/>
                          <a:ea typeface="Times New Roman"/>
                          <a:cs typeface="Aharoni" panose="02010803020104030203" pitchFamily="2" charset="-79"/>
                        </a:rPr>
                        <a:t>WHZ</a:t>
                      </a:r>
                      <a:r>
                        <a:rPr lang="en-US" sz="1400" dirty="0">
                          <a:latin typeface="Aharoni" panose="02010803020104030203" pitchFamily="2" charset="-79"/>
                          <a:ea typeface="Times New Roman"/>
                          <a:cs typeface="Aharoni" panose="02010803020104030203" pitchFamily="2" charset="-79"/>
                        </a:rPr>
                        <a:t>  </a:t>
                      </a:r>
                      <a:r>
                        <a:rPr lang="en-US" sz="1400" dirty="0">
                          <a:solidFill>
                            <a:srgbClr val="000000"/>
                          </a:solidFill>
                          <a:latin typeface="Aharoni" panose="02010803020104030203" pitchFamily="2" charset="-79"/>
                          <a:ea typeface="Times New Roman"/>
                          <a:cs typeface="Aharoni" panose="02010803020104030203" pitchFamily="2" charset="-79"/>
                        </a:rPr>
                        <a:t>≥ -3 Z score and &lt; -2 Z score</a:t>
                      </a:r>
                      <a:endParaRPr lang="en-US" sz="1400" dirty="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600" b="1" dirty="0">
                          <a:latin typeface="Aharoni" panose="02010803020104030203" pitchFamily="2" charset="-79"/>
                          <a:ea typeface="Times New Roman"/>
                          <a:cs typeface="Aharoni" panose="02010803020104030203" pitchFamily="2" charset="-79"/>
                        </a:rPr>
                        <a:t>BMI – for – age </a:t>
                      </a:r>
                      <a:endParaRPr lang="en-US" sz="16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600" dirty="0">
                          <a:latin typeface="Aharoni" panose="02010803020104030203" pitchFamily="2" charset="-79"/>
                          <a:ea typeface="Times New Roman"/>
                          <a:cs typeface="Aharoni" panose="02010803020104030203" pitchFamily="2" charset="-79"/>
                        </a:rPr>
                        <a:t>WHZ  </a:t>
                      </a:r>
                      <a:r>
                        <a:rPr lang="en-US" sz="1600" dirty="0">
                          <a:solidFill>
                            <a:srgbClr val="000000"/>
                          </a:solidFill>
                          <a:latin typeface="Aharoni" panose="02010803020104030203" pitchFamily="2" charset="-79"/>
                          <a:ea typeface="Times New Roman"/>
                          <a:cs typeface="Aharoni" panose="02010803020104030203" pitchFamily="2" charset="-79"/>
                        </a:rPr>
                        <a:t>≥ -2 Z score </a:t>
                      </a:r>
                      <a:endParaRPr lang="en-US" sz="1600" dirty="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760535">
                <a:tc>
                  <a:txBody>
                    <a:bodyPr/>
                    <a:lstStyle/>
                    <a:p>
                      <a:pPr marL="0" marR="0" algn="just">
                        <a:spcBef>
                          <a:spcPts val="0"/>
                        </a:spcBef>
                        <a:spcAft>
                          <a:spcPts val="0"/>
                        </a:spcAft>
                      </a:pPr>
                      <a:r>
                        <a:rPr lang="en-US" sz="1400" b="1">
                          <a:latin typeface="Aharoni" panose="02010803020104030203" pitchFamily="2" charset="-79"/>
                          <a:ea typeface="Times New Roman"/>
                          <a:cs typeface="Aharoni" panose="02010803020104030203" pitchFamily="2" charset="-79"/>
                        </a:rPr>
                        <a:t>Adults </a:t>
                      </a:r>
                      <a:endParaRPr lang="en-US" sz="140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400" b="1">
                          <a:latin typeface="Aharoni" panose="02010803020104030203" pitchFamily="2" charset="-79"/>
                          <a:ea typeface="Times New Roman"/>
                          <a:cs typeface="Aharoni" panose="02010803020104030203" pitchFamily="2" charset="-79"/>
                        </a:rPr>
                        <a:t>≥18 years </a:t>
                      </a:r>
                      <a:endParaRPr lang="en-US" sz="140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BMI </a:t>
                      </a:r>
                      <a:endParaRPr lang="en-US" sz="14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400" dirty="0">
                          <a:latin typeface="Aharoni" panose="02010803020104030203" pitchFamily="2" charset="-79"/>
                          <a:ea typeface="Times New Roman"/>
                          <a:cs typeface="Aharoni" panose="02010803020104030203" pitchFamily="2" charset="-79"/>
                        </a:rPr>
                        <a:t>greater than or equal to 16 and less than 17</a:t>
                      </a: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600" b="1" dirty="0">
                          <a:latin typeface="Aharoni" panose="02010803020104030203" pitchFamily="2" charset="-79"/>
                          <a:ea typeface="Times New Roman"/>
                          <a:cs typeface="Aharoni" panose="02010803020104030203" pitchFamily="2" charset="-79"/>
                        </a:rPr>
                        <a:t>BMI</a:t>
                      </a:r>
                      <a:endParaRPr lang="en-US" sz="16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600" dirty="0">
                          <a:latin typeface="Aharoni" panose="02010803020104030203" pitchFamily="2" charset="-79"/>
                          <a:ea typeface="Times New Roman"/>
                          <a:cs typeface="Aharoni" panose="02010803020104030203" pitchFamily="2" charset="-79"/>
                        </a:rPr>
                        <a:t>greater than or equal to 18.5</a:t>
                      </a: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1003840">
                <a:tc>
                  <a:txBody>
                    <a:bodyPr/>
                    <a:lstStyle/>
                    <a:p>
                      <a:pPr marL="0" marR="0" algn="just">
                        <a:spcBef>
                          <a:spcPts val="0"/>
                        </a:spcBef>
                        <a:spcAft>
                          <a:spcPts val="0"/>
                        </a:spcAft>
                      </a:pPr>
                      <a:r>
                        <a:rPr lang="en-US" sz="1400" b="1">
                          <a:latin typeface="Aharoni" panose="02010803020104030203" pitchFamily="2" charset="-79"/>
                          <a:ea typeface="Times New Roman"/>
                          <a:cs typeface="Aharoni" panose="02010803020104030203" pitchFamily="2" charset="-79"/>
                        </a:rPr>
                        <a:t>Adults living with HIV/AIDS</a:t>
                      </a:r>
                      <a:endParaRPr lang="en-US" sz="140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BMI</a:t>
                      </a:r>
                      <a:endParaRPr lang="en-US" sz="14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400" dirty="0">
                          <a:latin typeface="Aharoni" panose="02010803020104030203" pitchFamily="2" charset="-79"/>
                          <a:ea typeface="Times New Roman"/>
                          <a:cs typeface="Aharoni" panose="02010803020104030203" pitchFamily="2" charset="-79"/>
                        </a:rPr>
                        <a:t>≥ 16  to  17</a:t>
                      </a:r>
                    </a:p>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MUAC </a:t>
                      </a:r>
                      <a:endParaRPr lang="en-US" sz="14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400" dirty="0">
                          <a:latin typeface="Aharoni" panose="02010803020104030203" pitchFamily="2" charset="-79"/>
                          <a:ea typeface="Times New Roman"/>
                          <a:cs typeface="Aharoni" panose="02010803020104030203" pitchFamily="2" charset="-79"/>
                        </a:rPr>
                        <a:t>16 to 18.4 cm </a:t>
                      </a: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600" b="1" dirty="0">
                          <a:latin typeface="Aharoni" panose="02010803020104030203" pitchFamily="2" charset="-79"/>
                          <a:ea typeface="Times New Roman"/>
                          <a:cs typeface="Aharoni" panose="02010803020104030203" pitchFamily="2" charset="-79"/>
                        </a:rPr>
                        <a:t>BMI</a:t>
                      </a:r>
                      <a:endParaRPr lang="en-US" sz="16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600" dirty="0">
                          <a:latin typeface="Aharoni" panose="02010803020104030203" pitchFamily="2" charset="-79"/>
                          <a:ea typeface="Times New Roman"/>
                          <a:cs typeface="Aharoni" panose="02010803020104030203" pitchFamily="2" charset="-79"/>
                        </a:rPr>
                        <a:t>≥ 18.5 </a:t>
                      </a:r>
                    </a:p>
                    <a:p>
                      <a:pPr marL="0" marR="0" algn="just">
                        <a:spcBef>
                          <a:spcPts val="0"/>
                        </a:spcBef>
                        <a:spcAft>
                          <a:spcPts val="0"/>
                        </a:spcAft>
                      </a:pPr>
                      <a:r>
                        <a:rPr lang="en-US" sz="1600" b="1" dirty="0">
                          <a:latin typeface="Aharoni" panose="02010803020104030203" pitchFamily="2" charset="-79"/>
                          <a:ea typeface="Times New Roman"/>
                          <a:cs typeface="Aharoni" panose="02010803020104030203" pitchFamily="2" charset="-79"/>
                        </a:rPr>
                        <a:t>MUAC </a:t>
                      </a:r>
                      <a:endParaRPr lang="en-US" sz="16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600" dirty="0">
                          <a:latin typeface="Aharoni" panose="02010803020104030203" pitchFamily="2" charset="-79"/>
                          <a:ea typeface="Times New Roman"/>
                          <a:cs typeface="Aharoni" panose="02010803020104030203" pitchFamily="2" charset="-79"/>
                        </a:rPr>
                        <a:t>≥ 23.3 cm</a:t>
                      </a: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3"/>
                  </a:ext>
                </a:extLst>
              </a:tr>
              <a:tr h="669296">
                <a:tc>
                  <a:txBody>
                    <a:bodyPr/>
                    <a:lstStyle/>
                    <a:p>
                      <a:pPr marL="0" marR="0" algn="just">
                        <a:spcBef>
                          <a:spcPts val="0"/>
                        </a:spcBef>
                        <a:spcAft>
                          <a:spcPts val="0"/>
                        </a:spcAft>
                      </a:pPr>
                      <a:r>
                        <a:rPr lang="en-US" sz="1400" b="1">
                          <a:latin typeface="Aharoni" panose="02010803020104030203" pitchFamily="2" charset="-79"/>
                          <a:ea typeface="Times New Roman"/>
                          <a:cs typeface="Aharoni" panose="02010803020104030203" pitchFamily="2" charset="-79"/>
                        </a:rPr>
                        <a:t>Pregnant and Lactating women living with HIV/AIDS</a:t>
                      </a:r>
                      <a:endParaRPr lang="en-US" sz="140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MUAC</a:t>
                      </a:r>
                      <a:endParaRPr lang="en-US" sz="14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2000" dirty="0">
                          <a:latin typeface="Aharoni" panose="02010803020104030203" pitchFamily="2" charset="-79"/>
                          <a:ea typeface="Times New Roman"/>
                          <a:cs typeface="Aharoni" panose="02010803020104030203" pitchFamily="2" charset="-79"/>
                        </a:rPr>
                        <a:t>19 – 21.9 cm</a:t>
                      </a: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600" dirty="0">
                          <a:latin typeface="Aharoni" panose="02010803020104030203" pitchFamily="2" charset="-79"/>
                          <a:ea typeface="Times New Roman"/>
                          <a:cs typeface="Aharoni" panose="02010803020104030203" pitchFamily="2" charset="-79"/>
                        </a:rPr>
                        <a:t>&gt;22</a:t>
                      </a: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4"/>
                  </a:ext>
                </a:extLst>
              </a:tr>
              <a:tr h="2159537">
                <a:tc>
                  <a:txBody>
                    <a:bodyPr/>
                    <a:lstStyle/>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Older persons </a:t>
                      </a:r>
                      <a:endParaRPr lang="en-US" sz="1400" dirty="0">
                        <a:latin typeface="Aharoni" panose="02010803020104030203" pitchFamily="2" charset="-79"/>
                        <a:ea typeface="Times New Roman"/>
                        <a:cs typeface="Aharoni" panose="02010803020104030203" pitchFamily="2" charset="-79"/>
                      </a:endParaRPr>
                    </a:p>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 60 years of age </a:t>
                      </a:r>
                      <a:endParaRPr lang="en-US" sz="1400" dirty="0">
                        <a:latin typeface="Aharoni" panose="02010803020104030203" pitchFamily="2" charset="-79"/>
                        <a:ea typeface="Times New Roman"/>
                        <a:cs typeface="Aharoni" panose="02010803020104030203" pitchFamily="2" charset="-79"/>
                      </a:endParaRP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MUAC</a:t>
                      </a:r>
                      <a:r>
                        <a:rPr lang="en-US" sz="1400" dirty="0">
                          <a:latin typeface="Aharoni" panose="02010803020104030203" pitchFamily="2" charset="-79"/>
                          <a:ea typeface="Times New Roman"/>
                          <a:cs typeface="Aharoni" panose="02010803020104030203" pitchFamily="2" charset="-79"/>
                        </a:rPr>
                        <a:t>  18.5 to &lt;21 cm</a:t>
                      </a:r>
                    </a:p>
                    <a:p>
                      <a:pPr marL="0" marR="0" algn="just">
                        <a:spcBef>
                          <a:spcPts val="0"/>
                        </a:spcBef>
                        <a:spcAft>
                          <a:spcPts val="0"/>
                        </a:spcAft>
                      </a:pPr>
                      <a:r>
                        <a:rPr lang="en-US" sz="1400" b="1" dirty="0">
                          <a:latin typeface="Aharoni" panose="02010803020104030203" pitchFamily="2" charset="-79"/>
                          <a:ea typeface="Times New Roman"/>
                          <a:cs typeface="Aharoni" panose="02010803020104030203" pitchFamily="2" charset="-79"/>
                        </a:rPr>
                        <a:t>And if an individual presents with the following then do not keep them in the SFP but refer to the nearest health facility for medical assessment and care</a:t>
                      </a:r>
                      <a:endParaRPr lang="en-US" sz="1400" dirty="0">
                        <a:latin typeface="Aharoni" panose="02010803020104030203" pitchFamily="2" charset="-79"/>
                        <a:ea typeface="Times New Roman"/>
                        <a:cs typeface="Aharoni" panose="02010803020104030203" pitchFamily="2" charset="-79"/>
                      </a:endParaRPr>
                    </a:p>
                    <a:p>
                      <a:pPr marL="342900" marR="0" lvl="0" indent="-342900" algn="just">
                        <a:spcBef>
                          <a:spcPts val="0"/>
                        </a:spcBef>
                        <a:spcAft>
                          <a:spcPts val="0"/>
                        </a:spcAft>
                        <a:buFont typeface="Symbol"/>
                        <a:buChar char=""/>
                        <a:tabLst>
                          <a:tab pos="457200" algn="l"/>
                        </a:tabLst>
                      </a:pPr>
                      <a:r>
                        <a:rPr lang="en-US" sz="1400" dirty="0">
                          <a:latin typeface="Aharoni" panose="02010803020104030203" pitchFamily="2" charset="-79"/>
                          <a:ea typeface="Times New Roman"/>
                          <a:cs typeface="Aharoni" panose="02010803020104030203" pitchFamily="2" charset="-79"/>
                        </a:rPr>
                        <a:t>Bilateral edema</a:t>
                      </a:r>
                    </a:p>
                    <a:p>
                      <a:pPr marL="342900" marR="0" lvl="0" indent="-342900" algn="just">
                        <a:spcBef>
                          <a:spcPts val="0"/>
                        </a:spcBef>
                        <a:spcAft>
                          <a:spcPts val="0"/>
                        </a:spcAft>
                        <a:buFont typeface="Symbol"/>
                        <a:buChar char=""/>
                        <a:tabLst>
                          <a:tab pos="457200" algn="l"/>
                        </a:tabLst>
                      </a:pPr>
                      <a:r>
                        <a:rPr lang="en-US" sz="1400" dirty="0">
                          <a:latin typeface="Aharoni" panose="02010803020104030203" pitchFamily="2" charset="-79"/>
                          <a:ea typeface="Times New Roman"/>
                          <a:cs typeface="Aharoni" panose="02010803020104030203" pitchFamily="2" charset="-79"/>
                        </a:rPr>
                        <a:t>Acute episode of inability to stand/immobile</a:t>
                      </a:r>
                    </a:p>
                    <a:p>
                      <a:pPr marL="342900" marR="0" lvl="0" indent="-342900" algn="just">
                        <a:spcBef>
                          <a:spcPts val="0"/>
                        </a:spcBef>
                        <a:spcAft>
                          <a:spcPts val="0"/>
                        </a:spcAft>
                        <a:buFont typeface="Symbol"/>
                        <a:buChar char=""/>
                        <a:tabLst>
                          <a:tab pos="457200" algn="l"/>
                        </a:tabLst>
                      </a:pPr>
                      <a:r>
                        <a:rPr lang="en-US" sz="1400" dirty="0">
                          <a:latin typeface="Aharoni" panose="02010803020104030203" pitchFamily="2" charset="-79"/>
                          <a:ea typeface="Times New Roman"/>
                          <a:cs typeface="Aharoni" panose="02010803020104030203" pitchFamily="2" charset="-79"/>
                        </a:rPr>
                        <a:t>Extreme weakness or dehydration</a:t>
                      </a:r>
                    </a:p>
                    <a:p>
                      <a:pPr marL="342900" marR="0" lvl="0" indent="-342900" algn="just">
                        <a:spcBef>
                          <a:spcPts val="0"/>
                        </a:spcBef>
                        <a:spcAft>
                          <a:spcPts val="0"/>
                        </a:spcAft>
                        <a:buFont typeface="Symbol"/>
                        <a:buChar char=""/>
                        <a:tabLst>
                          <a:tab pos="457200" algn="l"/>
                        </a:tabLst>
                      </a:pPr>
                      <a:r>
                        <a:rPr lang="en-US" sz="1400" dirty="0">
                          <a:latin typeface="Aharoni" panose="02010803020104030203" pitchFamily="2" charset="-79"/>
                          <a:ea typeface="Times New Roman"/>
                          <a:cs typeface="Aharoni" panose="02010803020104030203" pitchFamily="2" charset="-79"/>
                        </a:rPr>
                        <a:t>Anorexia</a:t>
                      </a: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600" dirty="0">
                          <a:latin typeface="Aharoni" panose="02010803020104030203" pitchFamily="2" charset="-79"/>
                          <a:ea typeface="Times New Roman"/>
                          <a:cs typeface="Aharoni" panose="02010803020104030203" pitchFamily="2" charset="-79"/>
                        </a:rPr>
                        <a:t>MUAC ≥ 21 cm</a:t>
                      </a:r>
                    </a:p>
                  </a:txBody>
                  <a:tcPr marL="59184" marR="59184" marT="15344" marB="153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bl>
          </a:graphicData>
        </a:graphic>
      </p:graphicFrame>
      <p:sp>
        <p:nvSpPr>
          <p:cNvPr id="1331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bIns="91440" anchor="ctr">
            <a:normAutofit/>
          </a:bodyPr>
          <a:lstStyle/>
          <a:p>
            <a:r>
              <a:rPr lang="en-US" b="1"/>
              <a:t>Admission Procedure</a:t>
            </a:r>
            <a:endParaRPr lang="en-US" b="1"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418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31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639762"/>
          </a:xfrm>
        </p:spPr>
        <p:txBody>
          <a:bodyPr bIns="91440"/>
          <a:lstStyle/>
          <a:p>
            <a:pPr algn="ctr" eaLnBrk="1" fontAlgn="auto" hangingPunct="1">
              <a:spcAft>
                <a:spcPts val="0"/>
              </a:spcAft>
              <a:defRPr/>
            </a:pPr>
            <a:r>
              <a:rPr lang="en-US" b="1" dirty="0"/>
              <a:t>Registration</a:t>
            </a:r>
            <a:endParaRPr lang="en-US" dirty="0"/>
          </a:p>
        </p:txBody>
      </p:sp>
      <p:sp>
        <p:nvSpPr>
          <p:cNvPr id="6148" name="Rectangle 3"/>
          <p:cNvSpPr>
            <a:spLocks noGrp="1" noChangeArrowheads="1"/>
          </p:cNvSpPr>
          <p:nvPr>
            <p:ph sz="quarter" idx="4294967295"/>
          </p:nvPr>
        </p:nvSpPr>
        <p:spPr>
          <a:xfrm>
            <a:off x="228600" y="914400"/>
            <a:ext cx="8534400" cy="5334000"/>
          </a:xfrm>
          <a:solidFill>
            <a:schemeClr val="accent2"/>
          </a:solidFill>
        </p:spPr>
        <p:txBody>
          <a:bodyPr/>
          <a:lstStyle/>
          <a:p>
            <a:pPr>
              <a:buNone/>
            </a:pPr>
            <a:r>
              <a:rPr lang="en-US" b="1" dirty="0"/>
              <a:t>New Admissions </a:t>
            </a:r>
          </a:p>
          <a:p>
            <a:pPr lvl="0"/>
            <a:r>
              <a:rPr lang="x-none" dirty="0"/>
              <a:t>Patients who come spontaneously to the health facility because of another illness (such as diarrhea, pneumonia, malaria, etc.) and meet the criteria for MAM.</a:t>
            </a:r>
            <a:endParaRPr lang="en-US" dirty="0"/>
          </a:p>
          <a:p>
            <a:pPr lvl="0"/>
            <a:endParaRPr lang="en-US" dirty="0"/>
          </a:p>
          <a:p>
            <a:pPr lvl="0"/>
            <a:r>
              <a:rPr lang="x-none" dirty="0"/>
              <a:t>Patients referred by a health cent</a:t>
            </a:r>
            <a:r>
              <a:rPr lang="en-US" dirty="0"/>
              <a:t>e</a:t>
            </a:r>
            <a:r>
              <a:rPr lang="x-none" dirty="0"/>
              <a:t>r or private practitioner because they fulfil the criteria of MAM</a:t>
            </a:r>
            <a:endParaRPr lang="en-US" dirty="0"/>
          </a:p>
          <a:p>
            <a:pPr lvl="0">
              <a:buNone/>
            </a:pPr>
            <a:endParaRPr lang="en-US" dirty="0"/>
          </a:p>
          <a:p>
            <a:r>
              <a:rPr lang="en-US" dirty="0"/>
              <a:t> NEW admissions; Registered with a unique nutrition registration number (that they will keep throughout MAM treatment</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598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639762"/>
          </a:xfrm>
        </p:spPr>
        <p:txBody>
          <a:bodyPr bIns="91440"/>
          <a:lstStyle/>
          <a:p>
            <a:pPr algn="ctr" eaLnBrk="1" fontAlgn="auto" hangingPunct="1">
              <a:spcAft>
                <a:spcPts val="0"/>
              </a:spcAft>
              <a:defRPr/>
            </a:pPr>
            <a:r>
              <a:rPr lang="en-US" b="1" dirty="0"/>
              <a:t>Registration</a:t>
            </a:r>
            <a:endParaRPr lang="en-US" dirty="0"/>
          </a:p>
        </p:txBody>
      </p:sp>
      <p:sp>
        <p:nvSpPr>
          <p:cNvPr id="6148" name="Rectangle 3"/>
          <p:cNvSpPr>
            <a:spLocks noGrp="1" noChangeArrowheads="1"/>
          </p:cNvSpPr>
          <p:nvPr>
            <p:ph sz="quarter" idx="4294967295"/>
          </p:nvPr>
        </p:nvSpPr>
        <p:spPr>
          <a:xfrm>
            <a:off x="190500" y="921774"/>
            <a:ext cx="8763000" cy="5565775"/>
          </a:xfrm>
          <a:solidFill>
            <a:schemeClr val="accent2"/>
          </a:solidFill>
        </p:spPr>
        <p:txBody>
          <a:bodyPr/>
          <a:lstStyle/>
          <a:p>
            <a:pPr>
              <a:buNone/>
            </a:pPr>
            <a:r>
              <a:rPr lang="en-US" dirty="0"/>
              <a:t>Admissions  registered in the SFP register as follows: </a:t>
            </a:r>
          </a:p>
          <a:p>
            <a:r>
              <a:rPr lang="en-US" b="1" dirty="0"/>
              <a:t>New Cases “</a:t>
            </a:r>
            <a:r>
              <a:rPr lang="x-none" dirty="0"/>
              <a:t>WHZ” – if the patient was admitted due to a WHZ </a:t>
            </a:r>
            <a:r>
              <a:rPr lang="en-US" dirty="0"/>
              <a:t>, </a:t>
            </a:r>
            <a:r>
              <a:rPr lang="x-none" dirty="0"/>
              <a:t>“MUAC” – if the child was admitted due to a MUAC </a:t>
            </a:r>
            <a:endParaRPr lang="en-US" dirty="0"/>
          </a:p>
          <a:p>
            <a:pPr lvl="0">
              <a:buNone/>
            </a:pPr>
            <a:endParaRPr lang="en-US" dirty="0"/>
          </a:p>
          <a:p>
            <a:pPr lvl="0"/>
            <a:r>
              <a:rPr lang="en-US" b="1" dirty="0"/>
              <a:t>Relapse</a:t>
            </a:r>
            <a:r>
              <a:rPr lang="en-US" dirty="0"/>
              <a:t>: a cured child readmitted for a second episode of MAM within 2 months of discharge</a:t>
            </a:r>
          </a:p>
          <a:p>
            <a:pPr lvl="0"/>
            <a:endParaRPr lang="en-US" dirty="0"/>
          </a:p>
          <a:p>
            <a:r>
              <a:rPr lang="en-US" dirty="0"/>
              <a:t>Transfer from out-patient therapeutic care – Old Cases</a:t>
            </a:r>
          </a:p>
          <a:p>
            <a:endParaRPr lang="en-US" dirty="0"/>
          </a:p>
          <a:p>
            <a:r>
              <a:rPr lang="en-US" dirty="0"/>
              <a:t>Internal transfer from another SFP – Old Cases</a:t>
            </a:r>
          </a:p>
          <a:p>
            <a:pPr>
              <a:buNone/>
            </a:pPr>
            <a:endParaRPr lang="en-US" dirty="0"/>
          </a:p>
          <a:p>
            <a:r>
              <a:rPr lang="en-US" dirty="0"/>
              <a:t>Readmissions / Returned Defaulters – Old Cases</a:t>
            </a:r>
          </a:p>
          <a:p>
            <a:pPr lvl="0"/>
            <a:endParaRPr lang="en-US" sz="2000" dirty="0"/>
          </a:p>
          <a:p>
            <a:pPr>
              <a:buNone/>
            </a:pPr>
            <a:endParaRPr lang="en-US" sz="21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622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639762"/>
          </a:xfrm>
        </p:spPr>
        <p:txBody>
          <a:bodyPr bIns="91440"/>
          <a:lstStyle/>
          <a:p>
            <a:pPr algn="ctr" eaLnBrk="1" fontAlgn="auto" hangingPunct="1">
              <a:spcAft>
                <a:spcPts val="0"/>
              </a:spcAft>
              <a:defRPr/>
            </a:pPr>
            <a:r>
              <a:rPr lang="en-US" b="1" dirty="0"/>
              <a:t>Registration</a:t>
            </a:r>
            <a:endParaRPr lang="en-US" dirty="0"/>
          </a:p>
        </p:txBody>
      </p:sp>
      <p:sp>
        <p:nvSpPr>
          <p:cNvPr id="6148" name="Rectangle 3"/>
          <p:cNvSpPr>
            <a:spLocks noGrp="1" noChangeArrowheads="1"/>
          </p:cNvSpPr>
          <p:nvPr>
            <p:ph sz="quarter" idx="4294967295"/>
          </p:nvPr>
        </p:nvSpPr>
        <p:spPr>
          <a:xfrm>
            <a:off x="231058" y="762000"/>
            <a:ext cx="8458200" cy="6248400"/>
          </a:xfrm>
          <a:solidFill>
            <a:schemeClr val="accent2"/>
          </a:solidFill>
        </p:spPr>
        <p:txBody>
          <a:bodyPr/>
          <a:lstStyle/>
          <a:p>
            <a:pPr>
              <a:buNone/>
            </a:pPr>
            <a:r>
              <a:rPr lang="en-US" sz="2800" b="1" dirty="0"/>
              <a:t>Old cases:</a:t>
            </a:r>
          </a:p>
          <a:p>
            <a:pPr>
              <a:buNone/>
            </a:pPr>
            <a:endParaRPr lang="en-US" sz="2800" b="1" dirty="0"/>
          </a:p>
          <a:p>
            <a:pPr lvl="0"/>
            <a:r>
              <a:rPr lang="en-US" sz="2800" dirty="0"/>
              <a:t>Retain the unique nutrition registration number that they received on their original admission</a:t>
            </a:r>
          </a:p>
          <a:p>
            <a:pPr lvl="0"/>
            <a:endParaRPr lang="en-US" sz="2800" dirty="0"/>
          </a:p>
          <a:p>
            <a:pPr lvl="0"/>
            <a:r>
              <a:rPr lang="en-US" sz="2800" dirty="0"/>
              <a:t>A copy of the transfer form (and a phone call if possible) should have been sent with the individual </a:t>
            </a:r>
          </a:p>
          <a:p>
            <a:pPr lvl="0"/>
            <a:endParaRPr lang="en-US" sz="2800" dirty="0"/>
          </a:p>
          <a:p>
            <a:pPr lvl="0"/>
            <a:r>
              <a:rPr lang="en-US" sz="2800" dirty="0"/>
              <a:t>Re-measure the MUAC, weight and height. Take a brief history concentrating on the complaints, symptoms and signs</a:t>
            </a:r>
          </a:p>
          <a:p>
            <a:pPr lvl="0"/>
            <a:endParaRPr lang="en-US" sz="2000" dirty="0"/>
          </a:p>
          <a:p>
            <a:pPr>
              <a:buNone/>
            </a:pPr>
            <a:endParaRPr lang="en-US" sz="21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725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639762"/>
          </a:xfrm>
        </p:spPr>
        <p:txBody>
          <a:bodyPr bIns="91440"/>
          <a:lstStyle/>
          <a:p>
            <a:pPr eaLnBrk="1" fontAlgn="auto" hangingPunct="1">
              <a:spcAft>
                <a:spcPts val="0"/>
              </a:spcAft>
              <a:defRPr/>
            </a:pPr>
            <a:r>
              <a:rPr lang="en-US" b="1" dirty="0"/>
              <a:t>Other tasks</a:t>
            </a:r>
            <a:endParaRPr lang="en-US" dirty="0"/>
          </a:p>
        </p:txBody>
      </p:sp>
      <p:sp>
        <p:nvSpPr>
          <p:cNvPr id="6148" name="Rectangle 3"/>
          <p:cNvSpPr>
            <a:spLocks noGrp="1" noChangeArrowheads="1"/>
          </p:cNvSpPr>
          <p:nvPr>
            <p:ph sz="quarter" idx="4294967295"/>
          </p:nvPr>
        </p:nvSpPr>
        <p:spPr>
          <a:xfrm>
            <a:off x="152400" y="914399"/>
            <a:ext cx="8610600" cy="5794375"/>
          </a:xfrm>
          <a:solidFill>
            <a:schemeClr val="accent2"/>
          </a:solidFill>
        </p:spPr>
        <p:txBody>
          <a:bodyPr/>
          <a:lstStyle/>
          <a:p>
            <a:r>
              <a:rPr lang="en-US" dirty="0"/>
              <a:t>Register child  for admission in the register book – MOH 410A or MOH 410B</a:t>
            </a:r>
          </a:p>
          <a:p>
            <a:pPr>
              <a:buNone/>
            </a:pPr>
            <a:endParaRPr lang="en-US" dirty="0"/>
          </a:p>
          <a:p>
            <a:r>
              <a:rPr lang="en-US" dirty="0"/>
              <a:t>Provide the caregiver with advice/</a:t>
            </a:r>
            <a:r>
              <a:rPr lang="en-US" dirty="0" err="1"/>
              <a:t>counselling</a:t>
            </a:r>
            <a:r>
              <a:rPr lang="en-US" dirty="0"/>
              <a:t> on medical and dietary treatment and progress</a:t>
            </a:r>
          </a:p>
          <a:p>
            <a:r>
              <a:rPr lang="en-US" dirty="0"/>
              <a:t>Provide the patient with an SFP ration card </a:t>
            </a:r>
          </a:p>
          <a:p>
            <a:r>
              <a:rPr lang="en-US" dirty="0"/>
              <a:t>Give routine medications </a:t>
            </a:r>
          </a:p>
          <a:p>
            <a:r>
              <a:rPr lang="en-US" dirty="0"/>
              <a:t>Give a 2 week supply of supplementary food</a:t>
            </a:r>
          </a:p>
          <a:p>
            <a:r>
              <a:rPr lang="en-US" dirty="0"/>
              <a:t>Link the caregiver to the community health worker (CHW) that covers his/her community</a:t>
            </a:r>
          </a:p>
          <a:p>
            <a:r>
              <a:rPr lang="en-US" dirty="0"/>
              <a:t>Ask caretaker to return to the health facility or SFP outreach site for follow-up </a:t>
            </a:r>
          </a:p>
          <a:p>
            <a:r>
              <a:rPr lang="en-US" dirty="0"/>
              <a:t>Refer for Provider Initiated Testing and Counseling for HIV/TB</a:t>
            </a:r>
          </a:p>
          <a:p>
            <a:endParaRPr lang="en-US" sz="2000" dirty="0"/>
          </a:p>
          <a:p>
            <a:pPr>
              <a:buNone/>
            </a:pPr>
            <a:endParaRPr lang="en-US" sz="21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827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42900" y="0"/>
            <a:ext cx="8465574" cy="868362"/>
          </a:xfrm>
        </p:spPr>
        <p:txBody>
          <a:bodyPr bIns="91440">
            <a:normAutofit fontScale="90000"/>
          </a:bodyPr>
          <a:lstStyle/>
          <a:p>
            <a:pPr algn="ctr"/>
            <a:r>
              <a:rPr lang="en-US" dirty="0"/>
              <a:t>Management Of Children With Acute Malnutrition &amp; Infected With HIV </a:t>
            </a:r>
          </a:p>
        </p:txBody>
      </p:sp>
      <p:sp>
        <p:nvSpPr>
          <p:cNvPr id="6148" name="Rectangle 3"/>
          <p:cNvSpPr>
            <a:spLocks noGrp="1" noChangeArrowheads="1"/>
          </p:cNvSpPr>
          <p:nvPr>
            <p:ph sz="quarter" idx="4294967295"/>
          </p:nvPr>
        </p:nvSpPr>
        <p:spPr>
          <a:xfrm>
            <a:off x="347816" y="732092"/>
            <a:ext cx="8610600" cy="6125907"/>
          </a:xfrm>
          <a:solidFill>
            <a:schemeClr val="accent2"/>
          </a:solidFill>
        </p:spPr>
        <p:txBody>
          <a:bodyPr/>
          <a:lstStyle/>
          <a:p>
            <a:pPr lvl="0"/>
            <a:r>
              <a:rPr lang="x-none" sz="2000" dirty="0"/>
              <a:t>Children with MAM who are diagnosed with HIV and qualify for </a:t>
            </a:r>
            <a:r>
              <a:rPr lang="x-none" dirty="0"/>
              <a:t>lifelong ART should be started on ART as soon as possible. </a:t>
            </a:r>
            <a:endParaRPr lang="en-US" dirty="0"/>
          </a:p>
          <a:p>
            <a:pPr lvl="0"/>
            <a:r>
              <a:rPr lang="x-none" dirty="0"/>
              <a:t>HIV infected children with MAM should receive the same ART regimen, in the same dose, as children with HIV and no MAM. </a:t>
            </a:r>
            <a:endParaRPr lang="en-US" dirty="0"/>
          </a:p>
          <a:p>
            <a:pPr lvl="0"/>
            <a:r>
              <a:rPr lang="x-none" dirty="0"/>
              <a:t>HIV infected children with MAM starting ART should be closely monitored in the first 12 weeks. </a:t>
            </a:r>
            <a:endParaRPr lang="en-US" dirty="0"/>
          </a:p>
          <a:p>
            <a:pPr lvl="0"/>
            <a:r>
              <a:rPr lang="x-none" dirty="0"/>
              <a:t>HIV infected children with MAM should be managed with the same therapeutic feeds and same micronutrient supplementation as children who are HIV Negative.</a:t>
            </a:r>
            <a:endParaRPr lang="en-US" dirty="0"/>
          </a:p>
          <a:p>
            <a:pPr lvl="0"/>
            <a:r>
              <a:rPr lang="x-none" dirty="0"/>
              <a:t>Prophylaxis with co-trimoxazole (septrin) should continue throughout the management of MAM.</a:t>
            </a:r>
            <a:endParaRPr lang="en-US" dirty="0"/>
          </a:p>
          <a:p>
            <a:pPr lvl="0"/>
            <a:r>
              <a:rPr lang="x-none" dirty="0"/>
              <a:t>Children with HIV infection are at increased risk of TB and this should be actively sought out for diagnosis and treatment.</a:t>
            </a:r>
            <a:endParaRPr lang="en-US" dirty="0"/>
          </a:p>
          <a:p>
            <a:pPr>
              <a:buNone/>
            </a:pPr>
            <a:endParaRPr lang="en-US" sz="21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930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bIns="91440">
            <a:normAutofit/>
          </a:bodyPr>
          <a:lstStyle/>
          <a:p>
            <a:r>
              <a:rPr lang="en-US" dirty="0"/>
              <a:t>Components of a Supplementary Feeding Programme</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032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bIns="91440">
            <a:normAutofit/>
          </a:bodyPr>
          <a:lstStyle/>
          <a:p>
            <a:pPr algn="ctr"/>
            <a:r>
              <a:rPr lang="en-US" b="1" dirty="0"/>
              <a:t>Nutrition </a:t>
            </a:r>
            <a:r>
              <a:rPr lang="en-US" sz="3600" b="1" dirty="0"/>
              <a:t>Support</a:t>
            </a:r>
            <a:r>
              <a:rPr lang="en-US" b="1" dirty="0"/>
              <a:t> </a:t>
            </a:r>
            <a:endParaRPr lang="en-US" dirty="0"/>
          </a:p>
        </p:txBody>
      </p:sp>
      <p:sp>
        <p:nvSpPr>
          <p:cNvPr id="4" name="Content Placeholder 3"/>
          <p:cNvSpPr>
            <a:spLocks noGrp="1"/>
          </p:cNvSpPr>
          <p:nvPr>
            <p:ph sz="quarter" idx="1"/>
          </p:nvPr>
        </p:nvSpPr>
        <p:spPr>
          <a:xfrm>
            <a:off x="228600" y="1600200"/>
            <a:ext cx="8534400" cy="4572000"/>
          </a:xfrm>
        </p:spPr>
        <p:txBody>
          <a:bodyPr/>
          <a:lstStyle/>
          <a:p>
            <a:r>
              <a:rPr lang="en-US" sz="2800" b="1" dirty="0"/>
              <a:t>Consider  local food habits</a:t>
            </a:r>
            <a:r>
              <a:rPr lang="en-US" sz="2800" dirty="0"/>
              <a:t>, tastes and preferences when determining food rations and designing the food basket</a:t>
            </a:r>
          </a:p>
          <a:p>
            <a:endParaRPr lang="en-US" sz="2800" dirty="0"/>
          </a:p>
          <a:p>
            <a:r>
              <a:rPr lang="en-US" sz="2800" b="1" dirty="0"/>
              <a:t>Food basket: </a:t>
            </a:r>
            <a:r>
              <a:rPr lang="en-US" sz="2800" dirty="0"/>
              <a:t>cereal, pulses, oil and sometimes sugar</a:t>
            </a:r>
          </a:p>
          <a:p>
            <a:endParaRPr lang="en-US" sz="2800" b="1" dirty="0"/>
          </a:p>
          <a:p>
            <a:r>
              <a:rPr lang="en-US" sz="2800" dirty="0"/>
              <a:t>Provides 1000 to 1200 Kcal per person per day; 35 to 45 grams of protein (12%); and 34 to 45 grams of fat (30%</a:t>
            </a:r>
            <a:endParaRPr lang="en-US" sz="2800" b="1"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134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bIns="91440">
            <a:normAutofit/>
          </a:bodyPr>
          <a:lstStyle/>
          <a:p>
            <a:r>
              <a:rPr lang="en-US" b="1" dirty="0"/>
              <a:t>Nutrition Support </a:t>
            </a:r>
            <a:endParaRPr lang="en-US" dirty="0"/>
          </a:p>
        </p:txBody>
      </p:sp>
      <p:sp>
        <p:nvSpPr>
          <p:cNvPr id="4" name="Content Placeholder 3"/>
          <p:cNvSpPr>
            <a:spLocks noGrp="1"/>
          </p:cNvSpPr>
          <p:nvPr>
            <p:ph sz="quarter" idx="1"/>
          </p:nvPr>
        </p:nvSpPr>
        <p:spPr>
          <a:solidFill>
            <a:schemeClr val="accent2"/>
          </a:solidFill>
        </p:spPr>
        <p:txBody>
          <a:bodyPr/>
          <a:lstStyle/>
          <a:p>
            <a:pPr lvl="0"/>
            <a:r>
              <a:rPr lang="x-none" b="1"/>
              <a:t>Dry rations/premixes </a:t>
            </a:r>
            <a:r>
              <a:rPr lang="x-none"/>
              <a:t>- Fortified blended foods (FBF) such as Corn Soy Blend (CSB), Wheat Soy Blend (WSB), UNIMIX or Super Cereal Plus. These commodities require some additional preparation in the home.</a:t>
            </a:r>
            <a:endParaRPr lang="en-US" dirty="0"/>
          </a:p>
          <a:p>
            <a:pPr lvl="0">
              <a:buNone/>
            </a:pPr>
            <a:endParaRPr lang="en-US" dirty="0"/>
          </a:p>
          <a:p>
            <a:r>
              <a:rPr lang="en-US" b="1" dirty="0"/>
              <a:t>Ready to Use Foods (RUF</a:t>
            </a:r>
            <a:r>
              <a:rPr lang="en-US" dirty="0"/>
              <a:t>) – Ready to Use Supplementary Food (RUSF). RUFs can be eaten directly from the package without any additional preparation</a:t>
            </a:r>
            <a:endParaRPr lang="en-US" b="1"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237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785938" y="214313"/>
            <a:ext cx="6172200" cy="747712"/>
          </a:xfrm>
        </p:spPr>
        <p:txBody>
          <a:bodyPr wrap="square" lIns="91440" tIns="45720" rIns="91440" bIns="45720" numCol="1" anchorCtr="0" compatLnSpc="1">
            <a:prstTxWarp prst="textNoShape">
              <a:avLst/>
            </a:prstTxWarp>
            <a:normAutofit fontScale="90000"/>
          </a:bodyPr>
          <a:lstStyle/>
          <a:p>
            <a:pPr algn="ctr" eaLnBrk="1" hangingPunct="1">
              <a:defRPr/>
            </a:pPr>
            <a:br>
              <a:rPr lang="en-GB" sz="3600" cap="none" dirty="0">
                <a:solidFill>
                  <a:srgbClr val="FFFF00"/>
                </a:solidFill>
              </a:rPr>
            </a:br>
            <a:br>
              <a:rPr lang="en-GB" sz="3600" cap="none" dirty="0">
                <a:solidFill>
                  <a:srgbClr val="FFFF00"/>
                </a:solidFill>
              </a:rPr>
            </a:br>
            <a:br>
              <a:rPr lang="en-GB" sz="3600" cap="none" dirty="0">
                <a:solidFill>
                  <a:srgbClr val="FFFF00"/>
                </a:solidFill>
              </a:rPr>
            </a:br>
            <a:br>
              <a:rPr lang="en-GB" sz="3600" cap="none" dirty="0">
                <a:solidFill>
                  <a:srgbClr val="FFFF00"/>
                </a:solidFill>
              </a:rPr>
            </a:br>
            <a:r>
              <a:rPr lang="en-GB" sz="3600" cap="none" dirty="0"/>
              <a:t>ACKNOWLEDGMENT</a:t>
            </a:r>
            <a:endParaRPr lang="en-GB" sz="2800" cap="none" dirty="0"/>
          </a:p>
        </p:txBody>
      </p:sp>
      <p:graphicFrame>
        <p:nvGraphicFramePr>
          <p:cNvPr id="2050" name="Object 2"/>
          <p:cNvGraphicFramePr>
            <a:graphicFrameLocks noChangeAspect="1"/>
          </p:cNvGraphicFramePr>
          <p:nvPr/>
        </p:nvGraphicFramePr>
        <p:xfrm>
          <a:off x="285750" y="928688"/>
          <a:ext cx="1447800" cy="1190625"/>
        </p:xfrm>
        <a:graphic>
          <a:graphicData uri="http://schemas.openxmlformats.org/presentationml/2006/ole">
            <mc:AlternateContent xmlns:mc="http://schemas.openxmlformats.org/markup-compatibility/2006">
              <mc:Choice xmlns:v="urn:schemas-microsoft-com:vml" Requires="v">
                <p:oleObj spid="_x0000_s30792" name="Picture" r:id="rId4" imgW="975240" imgH="914400" progId="Word.Picture.8">
                  <p:embed/>
                </p:oleObj>
              </mc:Choice>
              <mc:Fallback>
                <p:oleObj name="Picture" r:id="rId4" imgW="975240" imgH="914400" progId="Word.Pictur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928688"/>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txBox="1">
            <a:spLocks noChangeArrowheads="1"/>
          </p:cNvSpPr>
          <p:nvPr/>
        </p:nvSpPr>
        <p:spPr>
          <a:xfrm>
            <a:off x="285750" y="2143125"/>
            <a:ext cx="1571625" cy="642938"/>
          </a:xfrm>
          <a:prstGeom prst="rect">
            <a:avLst/>
          </a:prstGeom>
        </p:spPr>
        <p:txBody>
          <a:bodyPr>
            <a:normAutofit fontScale="85000" lnSpcReduction="20000"/>
          </a:bodyPr>
          <a:lstStyle/>
          <a:p>
            <a:pPr fontAlgn="base">
              <a:lnSpc>
                <a:spcPct val="90000"/>
              </a:lnSpc>
              <a:spcBef>
                <a:spcPct val="0"/>
              </a:spcBef>
              <a:spcAft>
                <a:spcPct val="0"/>
              </a:spcAft>
              <a:buClr>
                <a:srgbClr val="FE8637"/>
              </a:buClr>
              <a:buSzPct val="70000"/>
              <a:buFont typeface="Wingdings" pitchFamily="2" charset="2"/>
              <a:buNone/>
              <a:defRPr/>
            </a:pPr>
            <a:endParaRPr lang="en-GB" sz="1400" b="1" dirty="0">
              <a:solidFill>
                <a:prstClr val="black"/>
              </a:solidFill>
              <a:cs typeface="Arial" pitchFamily="34" charset="0"/>
            </a:endParaRPr>
          </a:p>
          <a:p>
            <a:pPr algn="ctr" fontAlgn="base">
              <a:lnSpc>
                <a:spcPct val="90000"/>
              </a:lnSpc>
              <a:spcBef>
                <a:spcPct val="0"/>
              </a:spcBef>
              <a:spcAft>
                <a:spcPct val="0"/>
              </a:spcAft>
              <a:buClr>
                <a:srgbClr val="FE8637"/>
              </a:buClr>
              <a:buSzPct val="70000"/>
              <a:buFont typeface="Wingdings" pitchFamily="2" charset="2"/>
              <a:buNone/>
              <a:defRPr/>
            </a:pPr>
            <a:r>
              <a:rPr lang="en-GB" sz="1400" b="1" dirty="0">
                <a:solidFill>
                  <a:prstClr val="black"/>
                </a:solidFill>
                <a:cs typeface="Arial" pitchFamily="34" charset="0"/>
              </a:rPr>
              <a:t>MINISTRY OF PUBLIC  HEALTH</a:t>
            </a:r>
          </a:p>
        </p:txBody>
      </p:sp>
      <p:graphicFrame>
        <p:nvGraphicFramePr>
          <p:cNvPr id="2051" name="Object 3"/>
          <p:cNvGraphicFramePr>
            <a:graphicFrameLocks noChangeAspect="1"/>
          </p:cNvGraphicFramePr>
          <p:nvPr/>
        </p:nvGraphicFramePr>
        <p:xfrm>
          <a:off x="7072313" y="928688"/>
          <a:ext cx="1447800" cy="1190625"/>
        </p:xfrm>
        <a:graphic>
          <a:graphicData uri="http://schemas.openxmlformats.org/presentationml/2006/ole">
            <mc:AlternateContent xmlns:mc="http://schemas.openxmlformats.org/markup-compatibility/2006">
              <mc:Choice xmlns:v="urn:schemas-microsoft-com:vml" Requires="v">
                <p:oleObj spid="_x0000_s30793" name="Picture" r:id="rId6" imgW="975240" imgH="914400" progId="Word.Picture.8">
                  <p:embed/>
                </p:oleObj>
              </mc:Choice>
              <mc:Fallback>
                <p:oleObj name="Picture" r:id="rId6" imgW="975240" imgH="91440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928688"/>
                        <a:ext cx="1447800" cy="119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txBox="1">
            <a:spLocks noChangeArrowheads="1"/>
          </p:cNvSpPr>
          <p:nvPr/>
        </p:nvSpPr>
        <p:spPr>
          <a:xfrm>
            <a:off x="7072313" y="2143125"/>
            <a:ext cx="1571625" cy="642938"/>
          </a:xfrm>
          <a:prstGeom prst="rect">
            <a:avLst/>
          </a:prstGeom>
        </p:spPr>
        <p:txBody>
          <a:bodyPr>
            <a:normAutofit fontScale="85000" lnSpcReduction="20000"/>
          </a:bodyPr>
          <a:lstStyle/>
          <a:p>
            <a:pPr fontAlgn="base">
              <a:lnSpc>
                <a:spcPct val="90000"/>
              </a:lnSpc>
              <a:spcBef>
                <a:spcPct val="0"/>
              </a:spcBef>
              <a:spcAft>
                <a:spcPct val="0"/>
              </a:spcAft>
              <a:buClr>
                <a:srgbClr val="FE8637"/>
              </a:buClr>
              <a:buSzPct val="70000"/>
              <a:buFont typeface="Wingdings" pitchFamily="2" charset="2"/>
              <a:buNone/>
              <a:defRPr/>
            </a:pPr>
            <a:endParaRPr lang="en-GB" sz="1400" b="1" dirty="0">
              <a:solidFill>
                <a:prstClr val="black"/>
              </a:solidFill>
              <a:cs typeface="Arial" pitchFamily="34" charset="0"/>
            </a:endParaRPr>
          </a:p>
          <a:p>
            <a:pPr algn="ctr" fontAlgn="base">
              <a:lnSpc>
                <a:spcPct val="90000"/>
              </a:lnSpc>
              <a:spcBef>
                <a:spcPct val="0"/>
              </a:spcBef>
              <a:spcAft>
                <a:spcPct val="0"/>
              </a:spcAft>
              <a:buClr>
                <a:srgbClr val="FE8637"/>
              </a:buClr>
              <a:buSzPct val="70000"/>
              <a:buFont typeface="Wingdings" pitchFamily="2" charset="2"/>
              <a:buNone/>
              <a:defRPr/>
            </a:pPr>
            <a:r>
              <a:rPr lang="en-GB" sz="1400" b="1" dirty="0">
                <a:solidFill>
                  <a:prstClr val="black"/>
                </a:solidFill>
                <a:cs typeface="Arial" pitchFamily="34" charset="0"/>
              </a:rPr>
              <a:t>MINISTRY OF MEDICAL SERVICES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bIns="91440">
            <a:normAutofit/>
          </a:bodyPr>
          <a:lstStyle/>
          <a:p>
            <a:r>
              <a:rPr lang="en-US" b="1" dirty="0"/>
              <a:t>Principles of </a:t>
            </a:r>
            <a:r>
              <a:rPr lang="en-US" b="1" dirty="0" err="1"/>
              <a:t>mam</a:t>
            </a:r>
            <a:r>
              <a:rPr lang="en-US" b="1" dirty="0"/>
              <a:t> commodities</a:t>
            </a:r>
            <a:endParaRPr lang="en-US" dirty="0"/>
          </a:p>
        </p:txBody>
      </p:sp>
      <p:sp>
        <p:nvSpPr>
          <p:cNvPr id="4" name="Content Placeholder 3"/>
          <p:cNvSpPr>
            <a:spLocks noGrp="1"/>
          </p:cNvSpPr>
          <p:nvPr>
            <p:ph sz="quarter" idx="1"/>
          </p:nvPr>
        </p:nvSpPr>
        <p:spPr>
          <a:xfrm>
            <a:off x="228600" y="1600200"/>
            <a:ext cx="7696200" cy="4873752"/>
          </a:xfrm>
          <a:solidFill>
            <a:schemeClr val="accent2"/>
          </a:solidFill>
        </p:spPr>
        <p:txBody>
          <a:bodyPr/>
          <a:lstStyle/>
          <a:p>
            <a:pPr lvl="0"/>
            <a:r>
              <a:rPr lang="en-US" sz="2800" dirty="0"/>
              <a:t>The food contains </a:t>
            </a:r>
            <a:r>
              <a:rPr lang="en-US" sz="2800" b="1" u="sng" dirty="0"/>
              <a:t>ALL essential nutrients </a:t>
            </a:r>
            <a:r>
              <a:rPr lang="en-US" sz="2800" dirty="0"/>
              <a:t>in adequate amounts to allow for the </a:t>
            </a:r>
            <a:r>
              <a:rPr lang="en-US" sz="2800" b="1" u="sng" dirty="0"/>
              <a:t>extra nutritional requirements</a:t>
            </a:r>
          </a:p>
          <a:p>
            <a:pPr lvl="0"/>
            <a:endParaRPr lang="en-US" sz="2800" b="1" u="sng" dirty="0"/>
          </a:p>
          <a:p>
            <a:pPr lvl="0"/>
            <a:r>
              <a:rPr lang="en-US" sz="2800" b="1" u="sng" dirty="0"/>
              <a:t>Nutrients biologically available to children </a:t>
            </a:r>
            <a:r>
              <a:rPr lang="en-US" sz="2800" dirty="0"/>
              <a:t>with the altered intestinal function that is associated with MAM</a:t>
            </a:r>
          </a:p>
          <a:p>
            <a:pPr lvl="0"/>
            <a:endParaRPr lang="en-US" sz="2800" b="1" dirty="0"/>
          </a:p>
          <a:p>
            <a:pPr lvl="0"/>
            <a:r>
              <a:rPr lang="en-US" sz="2800" b="1" u="sng" dirty="0"/>
              <a:t>All the inorganic compounds </a:t>
            </a:r>
            <a:r>
              <a:rPr lang="en-US" sz="2800" dirty="0"/>
              <a:t>used need to be water soluble</a:t>
            </a:r>
            <a:endParaRPr lang="en-US" sz="2800" b="1"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339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7467600" cy="868362"/>
          </a:xfrm>
        </p:spPr>
        <p:txBody>
          <a:bodyPr bIns="91440">
            <a:normAutofit/>
          </a:bodyPr>
          <a:lstStyle/>
          <a:p>
            <a:pPr algn="ctr"/>
            <a:r>
              <a:rPr lang="en-US" b="1" dirty="0"/>
              <a:t>Principles of </a:t>
            </a:r>
            <a:r>
              <a:rPr lang="en-US" b="1" dirty="0" err="1"/>
              <a:t>mam</a:t>
            </a:r>
            <a:r>
              <a:rPr lang="en-US" b="1" dirty="0"/>
              <a:t> commodities</a:t>
            </a:r>
          </a:p>
        </p:txBody>
      </p:sp>
      <p:sp>
        <p:nvSpPr>
          <p:cNvPr id="4" name="Content Placeholder 3"/>
          <p:cNvSpPr>
            <a:spLocks noGrp="1"/>
          </p:cNvSpPr>
          <p:nvPr>
            <p:ph sz="quarter" idx="1"/>
          </p:nvPr>
        </p:nvSpPr>
        <p:spPr>
          <a:xfrm>
            <a:off x="228600" y="1371600"/>
            <a:ext cx="8382000" cy="5102352"/>
          </a:xfrm>
          <a:solidFill>
            <a:schemeClr val="accent2"/>
          </a:solidFill>
        </p:spPr>
        <p:txBody>
          <a:bodyPr/>
          <a:lstStyle/>
          <a:p>
            <a:pPr lvl="0"/>
            <a:r>
              <a:rPr lang="x-none" b="1" u="sng" dirty="0"/>
              <a:t>Soy and other pulses dehulled prior to grinding </a:t>
            </a:r>
            <a:r>
              <a:rPr lang="x-none" dirty="0"/>
              <a:t>- cereal flours with a low level of extraction (to reduce fiber content). </a:t>
            </a:r>
            <a:endParaRPr lang="en-US" dirty="0"/>
          </a:p>
          <a:p>
            <a:pPr lvl="0">
              <a:buNone/>
            </a:pPr>
            <a:endParaRPr lang="en-US" dirty="0"/>
          </a:p>
          <a:p>
            <a:r>
              <a:rPr lang="en-US" dirty="0"/>
              <a:t>Amount of anti-nutrient compounds and naturally occurring toxins, cyanogens, alkaloids or other potentially poisonous or deleterious natural ingredients must be minimized</a:t>
            </a:r>
          </a:p>
          <a:p>
            <a:endParaRPr lang="en-US" b="1" dirty="0"/>
          </a:p>
          <a:p>
            <a:r>
              <a:rPr lang="en-US" dirty="0"/>
              <a:t>Ingredients known to contain thermo-labile anti-nutrients should be heat treated prior to fortification</a:t>
            </a:r>
            <a:endParaRPr lang="en-US" b="1"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442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22377"/>
            <a:ext cx="8610600" cy="1143000"/>
          </a:xfrm>
        </p:spPr>
        <p:txBody>
          <a:bodyPr bIns="91440">
            <a:normAutofit/>
          </a:bodyPr>
          <a:lstStyle/>
          <a:p>
            <a:pPr algn="ctr"/>
            <a:r>
              <a:rPr lang="en-US" dirty="0"/>
              <a:t>guidelines for the use of approved commodities in Kenya</a:t>
            </a:r>
          </a:p>
        </p:txBody>
      </p:sp>
      <p:sp>
        <p:nvSpPr>
          <p:cNvPr id="4" name="Content Placeholder 3"/>
          <p:cNvSpPr>
            <a:spLocks noGrp="1"/>
          </p:cNvSpPr>
          <p:nvPr>
            <p:ph sz="quarter" idx="1"/>
          </p:nvPr>
        </p:nvSpPr>
        <p:spPr>
          <a:xfrm>
            <a:off x="152400" y="1600200"/>
            <a:ext cx="8610600" cy="4873752"/>
          </a:xfrm>
          <a:solidFill>
            <a:schemeClr val="accent2"/>
          </a:solidFill>
        </p:spPr>
        <p:txBody>
          <a:bodyPr/>
          <a:lstStyle/>
          <a:p>
            <a:r>
              <a:rPr lang="en-US" sz="2800" b="1" dirty="0"/>
              <a:t>Fortified Blended Food (Super Cereal Plus, WSB/CSB/UNIMIX): </a:t>
            </a:r>
            <a:r>
              <a:rPr lang="en-US" sz="2800" dirty="0"/>
              <a:t>Super Cereal Plus is the new brand name for Corn Soy Blend (CSB) that is based on maize, and Wheat Soy Blend (WSB), based on wheat</a:t>
            </a:r>
          </a:p>
          <a:p>
            <a:endParaRPr lang="en-US" sz="2800" b="1" dirty="0"/>
          </a:p>
          <a:p>
            <a:r>
              <a:rPr lang="en-US" sz="2800" b="1" dirty="0"/>
              <a:t>Super Cereal</a:t>
            </a:r>
            <a:r>
              <a:rPr lang="en-US" sz="2800" dirty="0"/>
              <a:t> Plus is a further improvement of super cereal with minimized fiber content, animal protein, vegetable oil and sugar. Consumed as a porridge or gruel</a:t>
            </a:r>
            <a:endParaRPr lang="en-US" sz="2800" b="1"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544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152400"/>
            <a:ext cx="8458200" cy="1143000"/>
          </a:xfrm>
        </p:spPr>
        <p:txBody>
          <a:bodyPr bIns="91440">
            <a:normAutofit/>
          </a:bodyPr>
          <a:lstStyle/>
          <a:p>
            <a:pPr algn="ctr"/>
            <a:r>
              <a:rPr lang="en-US" sz="3200" b="1" dirty="0"/>
              <a:t>guidelines for the use of approved commodities in Kenya</a:t>
            </a:r>
          </a:p>
        </p:txBody>
      </p:sp>
      <p:sp>
        <p:nvSpPr>
          <p:cNvPr id="4" name="Content Placeholder 3"/>
          <p:cNvSpPr>
            <a:spLocks noGrp="1"/>
          </p:cNvSpPr>
          <p:nvPr>
            <p:ph sz="quarter" idx="1"/>
          </p:nvPr>
        </p:nvSpPr>
        <p:spPr>
          <a:xfrm>
            <a:off x="0" y="1490535"/>
            <a:ext cx="8763000" cy="4873752"/>
          </a:xfrm>
          <a:solidFill>
            <a:schemeClr val="accent2"/>
          </a:solidFill>
        </p:spPr>
        <p:txBody>
          <a:bodyPr/>
          <a:lstStyle/>
          <a:p>
            <a:pPr>
              <a:buNone/>
            </a:pPr>
            <a:r>
              <a:rPr lang="en-US" b="1" dirty="0"/>
              <a:t>2</a:t>
            </a:r>
            <a:r>
              <a:rPr lang="en-US" sz="4000" b="1" dirty="0"/>
              <a:t>. </a:t>
            </a:r>
            <a:r>
              <a:rPr lang="en-US" sz="3600" b="1" dirty="0"/>
              <a:t>CSB/WSB/UNIMIX</a:t>
            </a:r>
            <a:r>
              <a:rPr lang="en-US" sz="3600" dirty="0"/>
              <a:t>: For a take-home dry ration, prepare a premix by mixing the appropriate ingredients together in a big basin.</a:t>
            </a:r>
          </a:p>
          <a:p>
            <a:pPr>
              <a:buNone/>
            </a:pPr>
            <a:r>
              <a:rPr lang="en-US" sz="3600" dirty="0"/>
              <a:t> </a:t>
            </a:r>
          </a:p>
          <a:p>
            <a:r>
              <a:rPr lang="en-US" sz="3600" dirty="0"/>
              <a:t>Avoid distributing separate ingredients for take home rations</a:t>
            </a:r>
            <a:endParaRPr lang="en-US" sz="3600" b="1"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646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6700" y="274638"/>
            <a:ext cx="7658100" cy="1143000"/>
          </a:xfrm>
        </p:spPr>
        <p:txBody>
          <a:bodyPr bIns="91440">
            <a:normAutofit/>
          </a:bodyPr>
          <a:lstStyle/>
          <a:p>
            <a:pPr algn="ctr"/>
            <a:r>
              <a:rPr lang="en-US" sz="3200" dirty="0"/>
              <a:t>guidelines for the use of approved commodities in Kenya</a:t>
            </a:r>
          </a:p>
        </p:txBody>
      </p:sp>
      <p:sp>
        <p:nvSpPr>
          <p:cNvPr id="6" name="Content Placeholder 5"/>
          <p:cNvSpPr>
            <a:spLocks noGrp="1"/>
          </p:cNvSpPr>
          <p:nvPr>
            <p:ph sz="quarter" idx="1"/>
          </p:nvPr>
        </p:nvSpPr>
        <p:spPr>
          <a:xfrm>
            <a:off x="457200" y="1524000"/>
            <a:ext cx="7467600" cy="4873752"/>
          </a:xfrm>
        </p:spPr>
        <p:txBody>
          <a:bodyPr/>
          <a:lstStyle/>
          <a:p>
            <a:pPr>
              <a:buNone/>
            </a:pPr>
            <a:r>
              <a:rPr lang="fr-FR" sz="2000" b="1" dirty="0"/>
              <a:t>CSB/WSB/UNIMIX </a:t>
            </a:r>
            <a:r>
              <a:rPr lang="fr-FR" sz="2000" b="1" dirty="0" err="1"/>
              <a:t>Quantities</a:t>
            </a:r>
            <a:endParaRPr lang="en-US" sz="20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749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54850240"/>
              </p:ext>
            </p:extLst>
          </p:nvPr>
        </p:nvGraphicFramePr>
        <p:xfrm>
          <a:off x="266700" y="2060446"/>
          <a:ext cx="8267700" cy="3852993"/>
        </p:xfrm>
        <a:graphic>
          <a:graphicData uri="http://schemas.openxmlformats.org/drawingml/2006/table">
            <a:tbl>
              <a:tblPr/>
              <a:tblGrid>
                <a:gridCol w="28575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1311037">
                <a:tc>
                  <a:txBody>
                    <a:bodyPr/>
                    <a:lstStyle/>
                    <a:p>
                      <a:pPr marL="63500" marR="0" algn="just">
                        <a:spcBef>
                          <a:spcPts val="0"/>
                        </a:spcBef>
                        <a:spcAft>
                          <a:spcPts val="0"/>
                        </a:spcAft>
                      </a:pPr>
                      <a:r>
                        <a:rPr lang="en-US" sz="2400" b="1" i="1" dirty="0">
                          <a:latin typeface="Arial"/>
                          <a:ea typeface="Times New Roman"/>
                          <a:cs typeface="Arial"/>
                        </a:rPr>
                        <a:t>Food items</a:t>
                      </a:r>
                      <a:endParaRPr lang="en-US" sz="24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939800" marR="0" algn="l">
                        <a:spcBef>
                          <a:spcPts val="0"/>
                        </a:spcBef>
                        <a:spcAft>
                          <a:spcPts val="0"/>
                        </a:spcAft>
                      </a:pPr>
                      <a:r>
                        <a:rPr lang="en-US" sz="2400" b="1" i="1" dirty="0">
                          <a:latin typeface="Arial"/>
                          <a:ea typeface="Times New Roman"/>
                          <a:cs typeface="Arial"/>
                        </a:rPr>
                        <a:t>Quantities per child 6 to 59 months old (kg) for a 14 day ration</a:t>
                      </a:r>
                      <a:endParaRPr lang="en-US" sz="2400" dirty="0">
                        <a:latin typeface="Tahoma"/>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874025">
                <a:tc>
                  <a:txBody>
                    <a:bodyPr/>
                    <a:lstStyle/>
                    <a:p>
                      <a:pPr marL="63500" marR="0" algn="just">
                        <a:spcBef>
                          <a:spcPts val="0"/>
                        </a:spcBef>
                        <a:spcAft>
                          <a:spcPts val="0"/>
                        </a:spcAft>
                      </a:pPr>
                      <a:r>
                        <a:rPr lang="en-US" sz="2400" dirty="0">
                          <a:latin typeface="Arial"/>
                          <a:ea typeface="Times New Roman"/>
                          <a:cs typeface="Arial"/>
                        </a:rPr>
                        <a:t>CSB/WSB/UNIMIX</a:t>
                      </a:r>
                      <a:endParaRPr lang="en-US" sz="2400" dirty="0">
                        <a:latin typeface="Tahoma"/>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2"/>
                    </a:solidFill>
                  </a:tcPr>
                </a:tc>
                <a:tc>
                  <a:txBody>
                    <a:bodyPr/>
                    <a:lstStyle/>
                    <a:p>
                      <a:pPr marL="939800" marR="0" algn="ctr">
                        <a:spcBef>
                          <a:spcPts val="0"/>
                        </a:spcBef>
                        <a:spcAft>
                          <a:spcPts val="0"/>
                        </a:spcAft>
                      </a:pPr>
                      <a:r>
                        <a:rPr lang="en-US" sz="2400" dirty="0">
                          <a:latin typeface="Arial"/>
                          <a:ea typeface="Times New Roman"/>
                          <a:cs typeface="Arial"/>
                        </a:rPr>
                        <a:t>3.5</a:t>
                      </a:r>
                      <a:endParaRPr lang="en-US" sz="2400" dirty="0">
                        <a:latin typeface="Tahoma"/>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10002"/>
                  </a:ext>
                </a:extLst>
              </a:tr>
              <a:tr h="555977">
                <a:tc>
                  <a:txBody>
                    <a:bodyPr/>
                    <a:lstStyle/>
                    <a:p>
                      <a:pPr marL="63500" marR="0" algn="just">
                        <a:spcBef>
                          <a:spcPts val="0"/>
                        </a:spcBef>
                        <a:spcAft>
                          <a:spcPts val="0"/>
                        </a:spcAft>
                      </a:pPr>
                      <a:r>
                        <a:rPr lang="en-US" sz="2400" dirty="0">
                          <a:latin typeface="Arial"/>
                          <a:ea typeface="Times New Roman"/>
                          <a:cs typeface="Arial"/>
                        </a:rPr>
                        <a:t>Vegetable oil</a:t>
                      </a:r>
                      <a:endParaRPr lang="en-US" sz="2400" dirty="0">
                        <a:latin typeface="Tahoma"/>
                        <a:ea typeface="Times New Roman"/>
                        <a:cs typeface="Arial"/>
                      </a:endParaRPr>
                    </a:p>
                  </a:txBody>
                  <a:tcPr marL="0" marR="0" marT="0" marB="0" anchor="b">
                    <a:lnL>
                      <a:noFill/>
                    </a:lnL>
                    <a:lnR>
                      <a:noFill/>
                    </a:lnR>
                    <a:lnT w="12700" cap="flat" cmpd="sng" algn="ctr">
                      <a:noFill/>
                      <a:prstDash val="solid"/>
                      <a:round/>
                      <a:headEnd type="none" w="med" len="med"/>
                      <a:tailEnd type="none" w="med" len="med"/>
                    </a:lnT>
                    <a:lnB>
                      <a:noFill/>
                    </a:lnB>
                    <a:solidFill>
                      <a:schemeClr val="accent2"/>
                    </a:solidFill>
                  </a:tcPr>
                </a:tc>
                <a:tc>
                  <a:txBody>
                    <a:bodyPr/>
                    <a:lstStyle/>
                    <a:p>
                      <a:pPr marL="939800" marR="0" algn="ctr">
                        <a:spcBef>
                          <a:spcPts val="0"/>
                        </a:spcBef>
                        <a:spcAft>
                          <a:spcPts val="0"/>
                        </a:spcAft>
                      </a:pPr>
                      <a:r>
                        <a:rPr lang="en-US" sz="2400" dirty="0">
                          <a:latin typeface="Arial"/>
                          <a:ea typeface="Times New Roman"/>
                          <a:cs typeface="Arial"/>
                        </a:rPr>
                        <a:t>0.35</a:t>
                      </a:r>
                      <a:endParaRPr lang="en-US" sz="2400" dirty="0">
                        <a:latin typeface="Tahoma"/>
                        <a:ea typeface="Times New Roman"/>
                        <a:cs typeface="Arial"/>
                      </a:endParaRPr>
                    </a:p>
                  </a:txBody>
                  <a:tcPr marL="0" marR="0" marT="0" marB="0" anchor="b">
                    <a:lnL>
                      <a:noFill/>
                    </a:lnL>
                    <a:lnR>
                      <a:noFill/>
                    </a:lnR>
                    <a:lnT w="12700" cap="flat" cmpd="sng" algn="ctr">
                      <a:no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10004"/>
                  </a:ext>
                </a:extLst>
              </a:tr>
              <a:tr h="555977">
                <a:tc>
                  <a:txBody>
                    <a:bodyPr/>
                    <a:lstStyle/>
                    <a:p>
                      <a:pPr marL="0" marR="0" algn="just">
                        <a:spcBef>
                          <a:spcPts val="0"/>
                        </a:spcBef>
                        <a:spcAft>
                          <a:spcPts val="0"/>
                        </a:spcAft>
                      </a:pPr>
                      <a:endParaRPr lang="en-US" sz="2400">
                        <a:latin typeface="Arial"/>
                        <a:ea typeface="Times New Roman"/>
                        <a:cs typeface="Arial"/>
                      </a:endParaRPr>
                    </a:p>
                  </a:txBody>
                  <a:tcPr marL="0" marR="0" marT="0" marB="0" anchor="b">
                    <a:lnL>
                      <a:noFill/>
                    </a:lnL>
                    <a:lnR>
                      <a:noFill/>
                    </a:lnR>
                    <a:lnT>
                      <a:noFill/>
                    </a:lnT>
                    <a:lnB w="12700" cap="flat" cmpd="sng" algn="ctr">
                      <a:solidFill>
                        <a:srgbClr val="6F5F13"/>
                      </a:solidFill>
                      <a:prstDash val="solid"/>
                      <a:round/>
                      <a:headEnd type="none" w="med" len="med"/>
                      <a:tailEnd type="none" w="med" len="med"/>
                    </a:lnB>
                    <a:solidFill>
                      <a:schemeClr val="accent2"/>
                    </a:solidFill>
                  </a:tcPr>
                </a:tc>
                <a:tc>
                  <a:txBody>
                    <a:bodyPr/>
                    <a:lstStyle/>
                    <a:p>
                      <a:pPr marL="0" marR="0" algn="ctr">
                        <a:spcBef>
                          <a:spcPts val="0"/>
                        </a:spcBef>
                        <a:spcAft>
                          <a:spcPts val="0"/>
                        </a:spcAft>
                      </a:pPr>
                      <a:endParaRPr lang="en-US" sz="2400" dirty="0">
                        <a:latin typeface="Arial"/>
                        <a:ea typeface="Times New Roman"/>
                        <a:cs typeface="Arial"/>
                      </a:endParaRPr>
                    </a:p>
                  </a:txBody>
                  <a:tcPr marL="0" marR="0" marT="0" marB="0" anchor="b">
                    <a:lnL>
                      <a:noFill/>
                    </a:lnL>
                    <a:lnR>
                      <a:noFill/>
                    </a:lnR>
                    <a:lnT>
                      <a:noFill/>
                    </a:lnT>
                    <a:lnB w="12700" cap="flat" cmpd="sng" algn="ctr">
                      <a:solidFill>
                        <a:srgbClr val="6F5F13"/>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555977">
                <a:tc>
                  <a:txBody>
                    <a:bodyPr/>
                    <a:lstStyle/>
                    <a:p>
                      <a:pPr marL="63500" marR="0" algn="just">
                        <a:spcBef>
                          <a:spcPts val="0"/>
                        </a:spcBef>
                        <a:spcAft>
                          <a:spcPts val="0"/>
                        </a:spcAft>
                      </a:pPr>
                      <a:r>
                        <a:rPr lang="en-US" sz="2400">
                          <a:latin typeface="Arial"/>
                          <a:ea typeface="Times New Roman"/>
                          <a:cs typeface="Arial"/>
                        </a:rPr>
                        <a:t>Total</a:t>
                      </a:r>
                      <a:endParaRPr lang="en-US" sz="2400">
                        <a:latin typeface="Tahoma"/>
                        <a:ea typeface="Times New Roman"/>
                        <a:cs typeface="Arial"/>
                      </a:endParaRPr>
                    </a:p>
                  </a:txBody>
                  <a:tcPr marL="0" marR="0" marT="0" marB="0" anchor="b">
                    <a:lnL>
                      <a:noFill/>
                    </a:lnL>
                    <a:lnR>
                      <a:noFill/>
                    </a:lnR>
                    <a:lnT w="12700" cap="flat" cmpd="sng" algn="ctr">
                      <a:solidFill>
                        <a:srgbClr val="6F5F13"/>
                      </a:solidFill>
                      <a:prstDash val="solid"/>
                      <a:round/>
                      <a:headEnd type="none" w="med" len="med"/>
                      <a:tailEnd type="none" w="med" len="med"/>
                    </a:lnT>
                    <a:lnB>
                      <a:noFill/>
                    </a:lnB>
                    <a:solidFill>
                      <a:schemeClr val="accent2"/>
                    </a:solidFill>
                  </a:tcPr>
                </a:tc>
                <a:tc>
                  <a:txBody>
                    <a:bodyPr/>
                    <a:lstStyle/>
                    <a:p>
                      <a:pPr marL="939800" marR="0" algn="ctr">
                        <a:spcBef>
                          <a:spcPts val="0"/>
                        </a:spcBef>
                        <a:spcAft>
                          <a:spcPts val="0"/>
                        </a:spcAft>
                      </a:pPr>
                      <a:r>
                        <a:rPr lang="en-US" sz="2400" dirty="0">
                          <a:latin typeface="Arial"/>
                          <a:ea typeface="Times New Roman"/>
                          <a:cs typeface="Arial"/>
                        </a:rPr>
                        <a:t>3.85</a:t>
                      </a:r>
                      <a:endParaRPr lang="en-US" sz="2400" dirty="0">
                        <a:latin typeface="Tahoma"/>
                        <a:ea typeface="Times New Roman"/>
                        <a:cs typeface="Arial"/>
                      </a:endParaRPr>
                    </a:p>
                  </a:txBody>
                  <a:tcPr marL="0" marR="0" marT="0" marB="0" anchor="b">
                    <a:lnL>
                      <a:noFill/>
                    </a:lnL>
                    <a:lnR>
                      <a:noFill/>
                    </a:lnR>
                    <a:lnT w="12700" cap="flat" cmpd="sng" algn="ctr">
                      <a:solidFill>
                        <a:srgbClr val="6F5F13"/>
                      </a:solid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bIns="91440">
            <a:normAutofit/>
          </a:bodyPr>
          <a:lstStyle/>
          <a:p>
            <a:r>
              <a:rPr lang="en-US" dirty="0"/>
              <a:t>guidelines for the use of approved commodities in Kenya</a:t>
            </a:r>
          </a:p>
        </p:txBody>
      </p:sp>
      <p:sp>
        <p:nvSpPr>
          <p:cNvPr id="7" name="Content Placeholder 6"/>
          <p:cNvSpPr>
            <a:spLocks noGrp="1"/>
          </p:cNvSpPr>
          <p:nvPr>
            <p:ph sz="quarter" idx="1"/>
          </p:nvPr>
        </p:nvSpPr>
        <p:spPr>
          <a:xfrm>
            <a:off x="152400" y="1600200"/>
            <a:ext cx="8610600" cy="4873752"/>
          </a:xfrm>
          <a:solidFill>
            <a:schemeClr val="accent2"/>
          </a:solidFill>
        </p:spPr>
        <p:txBody>
          <a:bodyPr/>
          <a:lstStyle/>
          <a:p>
            <a:pPr>
              <a:buNone/>
            </a:pPr>
            <a:r>
              <a:rPr lang="en-US" sz="2800" b="1" dirty="0"/>
              <a:t>Ready to Use Supplementary Foods (RUSFs): </a:t>
            </a:r>
          </a:p>
          <a:p>
            <a:r>
              <a:rPr lang="en-US" sz="2800" dirty="0"/>
              <a:t>Suitable for children exiting therapeutic </a:t>
            </a:r>
            <a:r>
              <a:rPr lang="en-US" sz="2800" dirty="0" err="1"/>
              <a:t>programmes</a:t>
            </a:r>
            <a:r>
              <a:rPr lang="en-US" sz="2800" dirty="0"/>
              <a:t> in order to prevent their relapse to severe acute malnutrition</a:t>
            </a:r>
          </a:p>
          <a:p>
            <a:endParaRPr lang="en-US" sz="2800" dirty="0"/>
          </a:p>
          <a:p>
            <a:r>
              <a:rPr lang="en-US" sz="2800" dirty="0"/>
              <a:t>Can be used in both emergency and transitional phases</a:t>
            </a:r>
          </a:p>
          <a:p>
            <a:endParaRPr lang="en-US" sz="2800" dirty="0"/>
          </a:p>
          <a:p>
            <a:r>
              <a:rPr lang="en-US" sz="2800" dirty="0"/>
              <a:t>Pre-cooked, does not require preparation or dilution with water.</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851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bIns="91440">
            <a:normAutofit/>
          </a:bodyPr>
          <a:lstStyle/>
          <a:p>
            <a:r>
              <a:rPr lang="en-US" dirty="0"/>
              <a:t>guidelines for the use of approved commodities in Kenya</a:t>
            </a:r>
          </a:p>
        </p:txBody>
      </p:sp>
      <p:sp>
        <p:nvSpPr>
          <p:cNvPr id="7" name="Content Placeholder 6"/>
          <p:cNvSpPr>
            <a:spLocks noGrp="1"/>
          </p:cNvSpPr>
          <p:nvPr>
            <p:ph sz="quarter" idx="4294967295"/>
          </p:nvPr>
        </p:nvSpPr>
        <p:spPr>
          <a:xfrm>
            <a:off x="838200" y="1676400"/>
            <a:ext cx="7467600" cy="4873625"/>
          </a:xfrm>
          <a:noFill/>
        </p:spPr>
        <p:txBody>
          <a:bodyPr/>
          <a:lstStyle/>
          <a:p>
            <a:pPr>
              <a:buNone/>
            </a:pPr>
            <a:r>
              <a:rPr lang="en-US" sz="2000" b="1" dirty="0"/>
              <a:t>Ready to Use Supplementary Foods quantities</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4954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22862467"/>
              </p:ext>
            </p:extLst>
          </p:nvPr>
        </p:nvGraphicFramePr>
        <p:xfrm>
          <a:off x="410497" y="2448232"/>
          <a:ext cx="7696200" cy="3581400"/>
        </p:xfrm>
        <a:graphic>
          <a:graphicData uri="http://schemas.openxmlformats.org/drawingml/2006/table">
            <a:tbl>
              <a:tblPr/>
              <a:tblGrid>
                <a:gridCol w="3140050">
                  <a:extLst>
                    <a:ext uri="{9D8B030D-6E8A-4147-A177-3AD203B41FA5}">
                      <a16:colId xmlns:a16="http://schemas.microsoft.com/office/drawing/2014/main" val="20000"/>
                    </a:ext>
                  </a:extLst>
                </a:gridCol>
                <a:gridCol w="4556150">
                  <a:extLst>
                    <a:ext uri="{9D8B030D-6E8A-4147-A177-3AD203B41FA5}">
                      <a16:colId xmlns:a16="http://schemas.microsoft.com/office/drawing/2014/main" val="20001"/>
                    </a:ext>
                  </a:extLst>
                </a:gridCol>
              </a:tblGrid>
              <a:tr h="1193800">
                <a:tc>
                  <a:txBody>
                    <a:bodyPr/>
                    <a:lstStyle/>
                    <a:p>
                      <a:pPr marL="63500" marR="0">
                        <a:spcBef>
                          <a:spcPts val="0"/>
                        </a:spcBef>
                        <a:spcAft>
                          <a:spcPts val="0"/>
                        </a:spcAft>
                      </a:pPr>
                      <a:r>
                        <a:rPr lang="en-US" sz="2000" b="1" i="1" dirty="0">
                          <a:latin typeface="Arial"/>
                          <a:ea typeface="Times New Roman"/>
                          <a:cs typeface="Arial"/>
                        </a:rPr>
                        <a:t>Food items</a:t>
                      </a:r>
                      <a:endParaRPr lang="en-US" sz="20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0" marR="0">
                        <a:spcBef>
                          <a:spcPts val="0"/>
                        </a:spcBef>
                        <a:spcAft>
                          <a:spcPts val="0"/>
                        </a:spcAft>
                      </a:pPr>
                      <a:r>
                        <a:rPr lang="en-US" sz="2000" b="1" i="1" dirty="0">
                          <a:latin typeface="Arial"/>
                          <a:ea typeface="Times New Roman"/>
                          <a:cs typeface="Arial"/>
                        </a:rPr>
                        <a:t>Quantities per child 6 to 59 months  old (sachet)14 day ration</a:t>
                      </a:r>
                      <a:endParaRPr lang="en-US" sz="20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90700">
                <a:tc>
                  <a:txBody>
                    <a:bodyPr/>
                    <a:lstStyle/>
                    <a:p>
                      <a:pPr marL="63500" marR="0">
                        <a:spcBef>
                          <a:spcPts val="0"/>
                        </a:spcBef>
                        <a:spcAft>
                          <a:spcPts val="0"/>
                        </a:spcAft>
                      </a:pPr>
                      <a:r>
                        <a:rPr lang="en-US" sz="2000" dirty="0">
                          <a:latin typeface="Arial"/>
                          <a:ea typeface="Times New Roman"/>
                          <a:cs typeface="Arial"/>
                        </a:rPr>
                        <a:t>Ready to Use Supplementary Food (</a:t>
                      </a:r>
                      <a:r>
                        <a:rPr lang="en-US" sz="2000" dirty="0" err="1">
                          <a:latin typeface="Arial"/>
                          <a:ea typeface="Times New Roman"/>
                          <a:cs typeface="Arial"/>
                        </a:rPr>
                        <a:t>RUSF</a:t>
                      </a:r>
                      <a:r>
                        <a:rPr lang="en-US" sz="2000" dirty="0">
                          <a:latin typeface="Arial"/>
                          <a:ea typeface="Times New Roman"/>
                          <a:cs typeface="Arial"/>
                        </a:rPr>
                        <a:t>)</a:t>
                      </a:r>
                      <a:endParaRPr lang="en-US" sz="20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0" marR="0">
                        <a:spcBef>
                          <a:spcPts val="0"/>
                        </a:spcBef>
                        <a:spcAft>
                          <a:spcPts val="0"/>
                        </a:spcAft>
                      </a:pPr>
                      <a:r>
                        <a:rPr lang="en-US" sz="2000" dirty="0">
                          <a:latin typeface="Arial"/>
                          <a:ea typeface="Times New Roman"/>
                          <a:cs typeface="Arial"/>
                        </a:rPr>
                        <a:t>14</a:t>
                      </a:r>
                      <a:endParaRPr lang="en-US" sz="20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6900">
                <a:tc>
                  <a:txBody>
                    <a:bodyPr/>
                    <a:lstStyle/>
                    <a:p>
                      <a:pPr marL="63500" marR="0">
                        <a:spcBef>
                          <a:spcPts val="0"/>
                        </a:spcBef>
                        <a:spcAft>
                          <a:spcPts val="0"/>
                        </a:spcAft>
                      </a:pPr>
                      <a:r>
                        <a:rPr lang="en-US" sz="2000">
                          <a:latin typeface="Arial"/>
                          <a:ea typeface="Times New Roman"/>
                          <a:cs typeface="Arial"/>
                        </a:rPr>
                        <a:t>Total RUSF</a:t>
                      </a:r>
                      <a:endParaRPr lang="en-US" sz="20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0" marR="0">
                        <a:spcBef>
                          <a:spcPts val="0"/>
                        </a:spcBef>
                        <a:spcAft>
                          <a:spcPts val="0"/>
                        </a:spcAft>
                      </a:pPr>
                      <a:r>
                        <a:rPr lang="en-US" sz="2000" dirty="0">
                          <a:latin typeface="Arial"/>
                          <a:ea typeface="Times New Roman"/>
                          <a:cs typeface="Arial"/>
                        </a:rPr>
                        <a:t>14</a:t>
                      </a:r>
                      <a:endParaRPr lang="en-US" sz="20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4225"/>
          </a:xfrm>
        </p:spPr>
        <p:txBody>
          <a:bodyPr/>
          <a:lstStyle/>
          <a:p>
            <a:pPr>
              <a:defRPr/>
            </a:pPr>
            <a:r>
              <a:rPr lang="en-GB" dirty="0"/>
              <a:t>Handout 5B: demonstration</a:t>
            </a:r>
          </a:p>
        </p:txBody>
      </p:sp>
      <p:sp>
        <p:nvSpPr>
          <p:cNvPr id="46083" name="Text Placeholder 2"/>
          <p:cNvSpPr>
            <a:spLocks noGrp="1"/>
          </p:cNvSpPr>
          <p:nvPr>
            <p:ph type="body" idx="1"/>
          </p:nvPr>
        </p:nvSpPr>
        <p:spPr/>
        <p:txBody>
          <a:bodyPr/>
          <a:lstStyle/>
          <a:p>
            <a:pPr marL="342900" indent="-342900">
              <a:buFont typeface="Wingdings" pitchFamily="2" charset="2"/>
              <a:buAutoNum type="arabicPeriod"/>
            </a:pPr>
            <a:r>
              <a:rPr lang="en-GB"/>
              <a:t>Preparation of premix</a:t>
            </a:r>
          </a:p>
          <a:p>
            <a:pPr marL="342900" indent="-342900">
              <a:buFont typeface="Wingdings" pitchFamily="2" charset="2"/>
              <a:buAutoNum type="arabicPeriod"/>
            </a:pPr>
            <a:r>
              <a:rPr lang="en-GB"/>
              <a:t>Preparation of porridge </a:t>
            </a:r>
          </a:p>
          <a:p>
            <a:pPr marL="342900" indent="-342900"/>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ROUTINE MEDICATION</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056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2476"/>
            <a:ext cx="7467600" cy="928124"/>
          </a:xfrm>
        </p:spPr>
        <p:txBody>
          <a:bodyPr>
            <a:normAutofit fontScale="90000"/>
          </a:bodyPr>
          <a:lstStyle/>
          <a:p>
            <a:r>
              <a:rPr lang="en-US" b="1" dirty="0"/>
              <a:t>Summary of routine medical treatment for children, adolescents and adults</a:t>
            </a:r>
            <a:endParaRPr lang="en-US"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158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26177926"/>
              </p:ext>
            </p:extLst>
          </p:nvPr>
        </p:nvGraphicFramePr>
        <p:xfrm>
          <a:off x="304800" y="990600"/>
          <a:ext cx="8534400" cy="5536314"/>
        </p:xfrm>
        <a:graphic>
          <a:graphicData uri="http://schemas.openxmlformats.org/drawingml/2006/table">
            <a:tbl>
              <a:tblPr/>
              <a:tblGrid>
                <a:gridCol w="1600200">
                  <a:extLst>
                    <a:ext uri="{9D8B030D-6E8A-4147-A177-3AD203B41FA5}">
                      <a16:colId xmlns:a16="http://schemas.microsoft.com/office/drawing/2014/main" val="20000"/>
                    </a:ext>
                  </a:extLst>
                </a:gridCol>
                <a:gridCol w="1447800">
                  <a:extLst>
                    <a:ext uri="{9D8B030D-6E8A-4147-A177-3AD203B41FA5}">
                      <a16:colId xmlns:a16="http://schemas.microsoft.com/office/drawing/2014/main" val="2339922203"/>
                    </a:ext>
                  </a:extLst>
                </a:gridCol>
                <a:gridCol w="2286000">
                  <a:extLst>
                    <a:ext uri="{9D8B030D-6E8A-4147-A177-3AD203B41FA5}">
                      <a16:colId xmlns:a16="http://schemas.microsoft.com/office/drawing/2014/main" val="845385189"/>
                    </a:ext>
                  </a:extLst>
                </a:gridCol>
                <a:gridCol w="1600200">
                  <a:extLst>
                    <a:ext uri="{9D8B030D-6E8A-4147-A177-3AD203B41FA5}">
                      <a16:colId xmlns:a16="http://schemas.microsoft.com/office/drawing/2014/main" val="1553945603"/>
                    </a:ext>
                  </a:extLst>
                </a:gridCol>
                <a:gridCol w="383849">
                  <a:extLst>
                    <a:ext uri="{9D8B030D-6E8A-4147-A177-3AD203B41FA5}">
                      <a16:colId xmlns:a16="http://schemas.microsoft.com/office/drawing/2014/main" val="2239942527"/>
                    </a:ext>
                  </a:extLst>
                </a:gridCol>
                <a:gridCol w="1216351">
                  <a:extLst>
                    <a:ext uri="{9D8B030D-6E8A-4147-A177-3AD203B41FA5}">
                      <a16:colId xmlns:a16="http://schemas.microsoft.com/office/drawing/2014/main" val="20005"/>
                    </a:ext>
                  </a:extLst>
                </a:gridCol>
              </a:tblGrid>
              <a:tr h="566377">
                <a:tc>
                  <a:txBody>
                    <a:bodyPr/>
                    <a:lstStyle/>
                    <a:p>
                      <a:pPr marL="50800" marR="0" algn="l">
                        <a:spcBef>
                          <a:spcPts val="0"/>
                        </a:spcBef>
                        <a:spcAft>
                          <a:spcPts val="0"/>
                        </a:spcAft>
                      </a:pPr>
                      <a:r>
                        <a:rPr lang="en-US" sz="1800" b="1" i="1" dirty="0">
                          <a:latin typeface="Arial"/>
                          <a:ea typeface="Times New Roman"/>
                          <a:cs typeface="Arial"/>
                        </a:rPr>
                        <a:t>Name of Medication</a:t>
                      </a:r>
                      <a:endParaRPr lang="en-US" sz="18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50800" marR="0" algn="l">
                        <a:spcBef>
                          <a:spcPts val="0"/>
                        </a:spcBef>
                        <a:spcAft>
                          <a:spcPts val="0"/>
                        </a:spcAft>
                      </a:pPr>
                      <a:r>
                        <a:rPr lang="en-US" sz="1800" b="1" i="1">
                          <a:latin typeface="Arial"/>
                          <a:ea typeface="Times New Roman"/>
                          <a:cs typeface="Arial"/>
                        </a:rPr>
                        <a:t>When</a:t>
                      </a:r>
                      <a:endParaRPr lang="en-US" sz="1800" dirty="0">
                        <a:latin typeface="Tahoma"/>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50800" marR="0" algn="l">
                        <a:spcBef>
                          <a:spcPts val="0"/>
                        </a:spcBef>
                        <a:spcAft>
                          <a:spcPts val="0"/>
                        </a:spcAft>
                      </a:pPr>
                      <a:r>
                        <a:rPr lang="en-US" sz="1800" b="1" i="1">
                          <a:latin typeface="Arial"/>
                          <a:ea typeface="Times New Roman"/>
                          <a:cs typeface="Arial"/>
                        </a:rPr>
                        <a:t>Age</a:t>
                      </a:r>
                      <a:endParaRPr lang="en-US" sz="1800" dirty="0">
                        <a:latin typeface="Tahoma"/>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pPr marL="50800" marR="0" algn="l">
                        <a:spcBef>
                          <a:spcPts val="0"/>
                        </a:spcBef>
                        <a:spcAft>
                          <a:spcPts val="0"/>
                        </a:spcAft>
                      </a:pPr>
                      <a:r>
                        <a:rPr lang="en-US" sz="1800" b="1" i="1">
                          <a:latin typeface="Arial"/>
                          <a:ea typeface="Times New Roman"/>
                          <a:cs typeface="Arial"/>
                        </a:rPr>
                        <a:t>Prescription</a:t>
                      </a:r>
                      <a:endParaRPr lang="en-US" sz="1800" dirty="0">
                        <a:latin typeface="Tahoma"/>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tc>
                  <a:txBody>
                    <a:bodyPr/>
                    <a:lstStyle/>
                    <a:p>
                      <a:pPr marL="88900" marR="0" algn="l">
                        <a:spcBef>
                          <a:spcPts val="0"/>
                        </a:spcBef>
                        <a:spcAft>
                          <a:spcPts val="0"/>
                        </a:spcAft>
                      </a:pPr>
                      <a:r>
                        <a:rPr lang="en-US" sz="1800" b="1" i="1" dirty="0">
                          <a:latin typeface="Arial"/>
                          <a:ea typeface="Times New Roman"/>
                          <a:cs typeface="Arial"/>
                        </a:rPr>
                        <a:t>Dose</a:t>
                      </a:r>
                      <a:endParaRPr lang="en-US" sz="1800" dirty="0">
                        <a:latin typeface="Tahoma"/>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23052">
                <a:tc rowSpan="3">
                  <a:txBody>
                    <a:bodyPr/>
                    <a:lstStyle/>
                    <a:p>
                      <a:pPr marL="50800" marR="0" algn="l">
                        <a:spcBef>
                          <a:spcPts val="0"/>
                        </a:spcBef>
                        <a:spcAft>
                          <a:spcPts val="0"/>
                        </a:spcAft>
                      </a:pPr>
                      <a:r>
                        <a:rPr lang="en-US" sz="1800" dirty="0" err="1">
                          <a:latin typeface="Arial"/>
                          <a:ea typeface="Times New Roman"/>
                          <a:cs typeface="Arial"/>
                        </a:rPr>
                        <a:t>Albendazole</a:t>
                      </a:r>
                      <a:endParaRPr lang="en-US" sz="1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rowSpan="3">
                  <a:txBody>
                    <a:bodyPr/>
                    <a:lstStyle/>
                    <a:p>
                      <a:pPr marL="50800" marR="0" algn="l">
                        <a:spcBef>
                          <a:spcPts val="0"/>
                        </a:spcBef>
                        <a:spcAft>
                          <a:spcPts val="0"/>
                        </a:spcAft>
                      </a:pPr>
                      <a:r>
                        <a:rPr lang="en-US" sz="1800" dirty="0">
                          <a:latin typeface="Arial"/>
                          <a:ea typeface="Times New Roman"/>
                          <a:cs typeface="Arial"/>
                        </a:rPr>
                        <a:t>At admission</a:t>
                      </a:r>
                      <a:endParaRPr lang="en-US" sz="1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50800" marR="0" algn="l">
                        <a:spcBef>
                          <a:spcPts val="0"/>
                        </a:spcBef>
                        <a:spcAft>
                          <a:spcPts val="0"/>
                        </a:spcAft>
                      </a:pPr>
                      <a:r>
                        <a:rPr lang="en-US" sz="1800">
                          <a:latin typeface="Arial"/>
                          <a:ea typeface="Times New Roman"/>
                          <a:cs typeface="Arial"/>
                        </a:rPr>
                        <a:t>&lt;1 year</a:t>
                      </a:r>
                      <a:endParaRPr lang="en-US" sz="1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3">
                  <a:txBody>
                    <a:bodyPr/>
                    <a:lstStyle/>
                    <a:p>
                      <a:pPr marL="50800" marR="0" algn="l">
                        <a:spcBef>
                          <a:spcPts val="0"/>
                        </a:spcBef>
                        <a:spcAft>
                          <a:spcPts val="0"/>
                        </a:spcAft>
                      </a:pPr>
                      <a:r>
                        <a:rPr lang="en-US" sz="1800">
                          <a:latin typeface="Arial"/>
                          <a:ea typeface="Times New Roman"/>
                          <a:cs typeface="Arial"/>
                        </a:rPr>
                        <a:t>Do not give</a:t>
                      </a:r>
                      <a:endParaRPr lang="en-US" sz="1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566377">
                <a:tc vMerge="1">
                  <a:txBody>
                    <a:bodyPr/>
                    <a:lstStyle/>
                    <a:p>
                      <a:endParaRPr lang="en-US"/>
                    </a:p>
                  </a:txBody>
                  <a:tcPr/>
                </a:tc>
                <a:tc vMerge="1">
                  <a:txBody>
                    <a:bodyPr/>
                    <a:lstStyle/>
                    <a:p>
                      <a:endParaRPr lang="en-US"/>
                    </a:p>
                  </a:txBody>
                  <a:tcPr/>
                </a:tc>
                <a:tc>
                  <a:txBody>
                    <a:bodyPr/>
                    <a:lstStyle/>
                    <a:p>
                      <a:r>
                        <a:rPr lang="en-US" sz="1800">
                          <a:latin typeface="Arial"/>
                          <a:ea typeface="Times New Roman"/>
                          <a:cs typeface="Arial"/>
                        </a:rPr>
                        <a:t>1 – 2 years </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r>
                        <a:rPr lang="en-US" sz="1800">
                          <a:latin typeface="Arial"/>
                          <a:ea typeface="Times New Roman"/>
                          <a:cs typeface="Arial"/>
                        </a:rPr>
                        <a:t>200mg</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r>
                        <a:rPr lang="en-US" sz="1800">
                          <a:latin typeface="Arial"/>
                          <a:ea typeface="Times New Roman"/>
                          <a:cs typeface="Arial"/>
                        </a:rPr>
                        <a:t>1/2 tab on admission</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88900" marR="0" algn="just">
                        <a:spcBef>
                          <a:spcPts val="0"/>
                        </a:spcBef>
                        <a:spcAft>
                          <a:spcPts val="0"/>
                        </a:spcAft>
                      </a:pPr>
                      <a:endParaRPr lang="en-US" sz="12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5556">
                <a:tc vMerge="1">
                  <a:txBody>
                    <a:bodyPr/>
                    <a:lstStyle/>
                    <a:p>
                      <a:endParaRPr lang="en-US"/>
                    </a:p>
                  </a:txBody>
                  <a:tcPr/>
                </a:tc>
                <a:tc vMerge="1">
                  <a:txBody>
                    <a:bodyPr/>
                    <a:lstStyle/>
                    <a:p>
                      <a:endParaRPr lang="en-US"/>
                    </a:p>
                  </a:txBody>
                  <a:tcPr/>
                </a:tc>
                <a:tc>
                  <a:txBody>
                    <a:bodyPr/>
                    <a:lstStyle/>
                    <a:p>
                      <a:r>
                        <a:rPr lang="en-US" sz="1800" dirty="0">
                          <a:latin typeface="Arial"/>
                          <a:ea typeface="Times New Roman"/>
                          <a:cs typeface="Arial"/>
                        </a:rPr>
                        <a:t>&gt;2years</a:t>
                      </a:r>
                      <a:endParaRPr 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r>
                        <a:rPr lang="en-US" sz="1800" dirty="0">
                          <a:latin typeface="Arial"/>
                          <a:ea typeface="Times New Roman"/>
                          <a:cs typeface="Arial"/>
                        </a:rPr>
                        <a:t>400 mg</a:t>
                      </a:r>
                      <a:endParaRPr 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r>
                        <a:rPr lang="en-US" sz="1800" dirty="0">
                          <a:latin typeface="Arial"/>
                          <a:ea typeface="Times New Roman"/>
                          <a:cs typeface="Arial"/>
                        </a:rPr>
                        <a:t>1 tab on admission</a:t>
                      </a:r>
                      <a:endParaRPr 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88900" marR="0" algn="just">
                        <a:spcBef>
                          <a:spcPts val="0"/>
                        </a:spcBef>
                        <a:spcAft>
                          <a:spcPts val="0"/>
                        </a:spcAft>
                      </a:pPr>
                      <a:endParaRPr lang="en-US" sz="12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518">
                <a:tc gridSpan="6">
                  <a:txBody>
                    <a:bodyPr/>
                    <a:lstStyle/>
                    <a:p>
                      <a:pPr marL="0" marR="0" algn="l">
                        <a:spcBef>
                          <a:spcPts val="0"/>
                        </a:spcBef>
                        <a:spcAft>
                          <a:spcPts val="0"/>
                        </a:spcAft>
                      </a:pPr>
                      <a:r>
                        <a:rPr lang="en-US" sz="1800" b="1" dirty="0">
                          <a:latin typeface="Arial"/>
                          <a:ea typeface="Times New Roman"/>
                          <a:cs typeface="Arial"/>
                        </a:rPr>
                        <a:t>                                        OR</a:t>
                      </a:r>
                      <a:endParaRPr lang="en-US" sz="1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283188">
                <a:tc rowSpan="2">
                  <a:txBody>
                    <a:bodyPr/>
                    <a:lstStyle/>
                    <a:p>
                      <a:pPr marL="50800" marR="0" algn="l">
                        <a:spcBef>
                          <a:spcPts val="0"/>
                        </a:spcBef>
                        <a:spcAft>
                          <a:spcPts val="0"/>
                        </a:spcAft>
                      </a:pPr>
                      <a:r>
                        <a:rPr lang="en-US" sz="1800">
                          <a:latin typeface="Arial"/>
                          <a:ea typeface="Times New Roman"/>
                          <a:cs typeface="Arial"/>
                        </a:rPr>
                        <a:t>Mebendazole*</a:t>
                      </a:r>
                      <a:endParaRPr lang="en-US" sz="18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rowSpan="2">
                  <a:txBody>
                    <a:bodyPr/>
                    <a:lstStyle/>
                    <a:p>
                      <a:pPr marL="50800" marR="0" algn="l">
                        <a:spcBef>
                          <a:spcPts val="0"/>
                        </a:spcBef>
                        <a:spcAft>
                          <a:spcPts val="0"/>
                        </a:spcAft>
                      </a:pPr>
                      <a:r>
                        <a:rPr lang="en-US" sz="1800">
                          <a:latin typeface="Arial"/>
                          <a:ea typeface="Times New Roman"/>
                          <a:cs typeface="Arial"/>
                        </a:rPr>
                        <a:t>At admission</a:t>
                      </a:r>
                      <a:endParaRPr lang="en-US" sz="18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50800" marR="0" algn="l">
                        <a:spcBef>
                          <a:spcPts val="0"/>
                        </a:spcBef>
                        <a:spcAft>
                          <a:spcPts val="0"/>
                        </a:spcAft>
                      </a:pPr>
                      <a:r>
                        <a:rPr lang="en-US" sz="1800">
                          <a:latin typeface="Arial"/>
                          <a:ea typeface="Times New Roman"/>
                          <a:cs typeface="Arial"/>
                        </a:rPr>
                        <a:t>&lt;1 year</a:t>
                      </a:r>
                      <a:endParaRPr lang="en-US" sz="18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3">
                  <a:txBody>
                    <a:bodyPr/>
                    <a:lstStyle/>
                    <a:p>
                      <a:pPr marL="50800" marR="0" algn="l">
                        <a:spcBef>
                          <a:spcPts val="0"/>
                        </a:spcBef>
                        <a:spcAft>
                          <a:spcPts val="0"/>
                        </a:spcAft>
                      </a:pPr>
                      <a:r>
                        <a:rPr lang="en-US" sz="1800">
                          <a:latin typeface="Arial"/>
                          <a:ea typeface="Times New Roman"/>
                          <a:cs typeface="Arial"/>
                        </a:rPr>
                        <a:t>Do not give</a:t>
                      </a:r>
                      <a:endParaRPr lang="en-US" sz="18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5"/>
                  </a:ext>
                </a:extLst>
              </a:tr>
              <a:tr h="402930">
                <a:tc vMerge="1">
                  <a:txBody>
                    <a:bodyPr/>
                    <a:lstStyle/>
                    <a:p>
                      <a:endParaRPr lang="en-US"/>
                    </a:p>
                  </a:txBody>
                  <a:tcPr/>
                </a:tc>
                <a:tc vMerge="1">
                  <a:txBody>
                    <a:bodyPr/>
                    <a:lstStyle/>
                    <a:p>
                      <a:endParaRPr lang="en-US"/>
                    </a:p>
                  </a:txBody>
                  <a:tcPr/>
                </a:tc>
                <a:tc>
                  <a:txBody>
                    <a:bodyPr/>
                    <a:lstStyle/>
                    <a:p>
                      <a:r>
                        <a:rPr lang="en-US" sz="1800">
                          <a:latin typeface="Arial"/>
                          <a:ea typeface="Times New Roman"/>
                          <a:cs typeface="Arial"/>
                        </a:rPr>
                        <a:t>1 year and above</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r>
                        <a:rPr lang="en-US" sz="1800">
                          <a:latin typeface="Arial"/>
                          <a:ea typeface="Times New Roman"/>
                          <a:cs typeface="Arial"/>
                        </a:rPr>
                        <a:t>500mg</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pPr marL="0" marR="0" algn="l">
                        <a:spcBef>
                          <a:spcPts val="0"/>
                        </a:spcBef>
                        <a:spcAft>
                          <a:spcPts val="0"/>
                        </a:spcAft>
                      </a:pPr>
                      <a:r>
                        <a:rPr lang="en-US" sz="1800">
                          <a:latin typeface="Arial"/>
                          <a:ea typeface="Times New Roman"/>
                          <a:cs typeface="Arial"/>
                        </a:rPr>
                        <a:t>Single dose</a:t>
                      </a:r>
                      <a:endParaRPr lang="en-US" sz="1800">
                        <a:latin typeface="Tahoma"/>
                        <a:ea typeface="Times New Roman"/>
                        <a:cs typeface="Arial"/>
                      </a:endParaRPr>
                    </a:p>
                    <a:p>
                      <a:pPr marL="88900" marR="0" algn="l">
                        <a:spcBef>
                          <a:spcPts val="0"/>
                        </a:spcBef>
                        <a:spcAft>
                          <a:spcPts val="0"/>
                        </a:spcAft>
                      </a:pPr>
                      <a:r>
                        <a:rPr lang="en-US" sz="1800">
                          <a:latin typeface="Arial"/>
                          <a:ea typeface="Times New Roman"/>
                          <a:cs typeface="Arial"/>
                        </a:rPr>
                        <a:t>on admission</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marR="0" algn="just">
                        <a:spcBef>
                          <a:spcPts val="0"/>
                        </a:spcBef>
                        <a:spcAft>
                          <a:spcPts val="0"/>
                        </a:spcAft>
                      </a:pPr>
                      <a:endParaRPr lang="en-US" sz="12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21090">
                <a:tc rowSpan="4">
                  <a:txBody>
                    <a:bodyPr/>
                    <a:lstStyle/>
                    <a:p>
                      <a:pPr marL="50800" marR="0" algn="l">
                        <a:spcBef>
                          <a:spcPts val="0"/>
                        </a:spcBef>
                        <a:spcAft>
                          <a:spcPts val="0"/>
                        </a:spcAft>
                      </a:pPr>
                      <a:r>
                        <a:rPr lang="en-US" sz="1800">
                          <a:latin typeface="Arial"/>
                          <a:ea typeface="Times New Roman"/>
                          <a:cs typeface="Arial"/>
                        </a:rPr>
                        <a:t>Iron /folate**</a:t>
                      </a:r>
                      <a:endParaRPr lang="en-US" sz="18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rowSpan="4">
                  <a:txBody>
                    <a:bodyPr/>
                    <a:lstStyle/>
                    <a:p>
                      <a:pPr marL="50800" marR="0" algn="l">
                        <a:spcBef>
                          <a:spcPts val="0"/>
                        </a:spcBef>
                        <a:spcAft>
                          <a:spcPts val="0"/>
                        </a:spcAft>
                      </a:pPr>
                      <a:r>
                        <a:rPr lang="en-US" sz="1800">
                          <a:latin typeface="Arial"/>
                          <a:ea typeface="Times New Roman"/>
                          <a:cs typeface="Arial"/>
                        </a:rPr>
                        <a:t>At admission</a:t>
                      </a:r>
                      <a:endParaRPr lang="en-US" sz="18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50800" marR="0" algn="l">
                        <a:spcBef>
                          <a:spcPts val="0"/>
                        </a:spcBef>
                        <a:spcAft>
                          <a:spcPts val="0"/>
                        </a:spcAft>
                      </a:pPr>
                      <a:r>
                        <a:rPr lang="en-US" sz="1800" dirty="0">
                          <a:latin typeface="Arial"/>
                          <a:ea typeface="Times New Roman"/>
                          <a:cs typeface="Arial"/>
                        </a:rPr>
                        <a:t>6 to 24 months (low birth weight &amp; infants)</a:t>
                      </a:r>
                      <a:endParaRPr lang="en-US" sz="1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l">
                        <a:spcBef>
                          <a:spcPts val="0"/>
                        </a:spcBef>
                        <a:spcAft>
                          <a:spcPts val="0"/>
                        </a:spcAft>
                      </a:pPr>
                      <a:r>
                        <a:rPr lang="en-US" sz="1800">
                          <a:latin typeface="Arial"/>
                          <a:ea typeface="Times New Roman"/>
                          <a:cs typeface="Arial"/>
                        </a:rPr>
                        <a:t>12.5mg</a:t>
                      </a:r>
                      <a:endParaRPr lang="en-US" sz="1800">
                        <a:latin typeface="Tahoma"/>
                        <a:ea typeface="Times New Roman"/>
                        <a:cs typeface="Arial"/>
                      </a:endParaRPr>
                    </a:p>
                    <a:p>
                      <a:pPr marL="63500" marR="0" algn="l">
                        <a:spcBef>
                          <a:spcPts val="0"/>
                        </a:spcBef>
                        <a:spcAft>
                          <a:spcPts val="0"/>
                        </a:spcAft>
                      </a:pPr>
                      <a:r>
                        <a:rPr lang="en-US" sz="1800">
                          <a:latin typeface="Arial"/>
                          <a:ea typeface="Times New Roman"/>
                          <a:cs typeface="Arial"/>
                        </a:rPr>
                        <a:t>iron/50µg folic</a:t>
                      </a:r>
                      <a:endParaRPr lang="en-US" sz="1800">
                        <a:latin typeface="Tahoma"/>
                        <a:ea typeface="Times New Roman"/>
                        <a:cs typeface="Arial"/>
                      </a:endParaRPr>
                    </a:p>
                    <a:p>
                      <a:pPr marL="63500" marR="0" algn="l">
                        <a:spcBef>
                          <a:spcPts val="0"/>
                        </a:spcBef>
                        <a:spcAft>
                          <a:spcPts val="0"/>
                        </a:spcAft>
                      </a:pPr>
                      <a:r>
                        <a:rPr lang="en-US" sz="1800">
                          <a:latin typeface="Arial"/>
                          <a:ea typeface="Times New Roman"/>
                          <a:cs typeface="Arial"/>
                        </a:rPr>
                        <a:t>acid</a:t>
                      </a:r>
                      <a:endParaRPr lang="en-US" sz="18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pPr marL="63500" marR="0" algn="l">
                        <a:spcBef>
                          <a:spcPts val="0"/>
                        </a:spcBef>
                        <a:spcAft>
                          <a:spcPts val="0"/>
                        </a:spcAft>
                      </a:pPr>
                      <a:r>
                        <a:rPr lang="en-US" sz="1800">
                          <a:latin typeface="Arial"/>
                          <a:ea typeface="Times New Roman"/>
                          <a:cs typeface="Arial"/>
                        </a:rPr>
                        <a:t>Daily dose from 6 to 12 months of age</a:t>
                      </a:r>
                      <a:endParaRPr lang="en-US" sz="180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marR="0" algn="just">
                        <a:spcBef>
                          <a:spcPts val="0"/>
                        </a:spcBef>
                        <a:spcAft>
                          <a:spcPts val="0"/>
                        </a:spcAft>
                      </a:pPr>
                      <a:endParaRPr lang="en-US" sz="12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3188">
                <a:tc vMerge="1">
                  <a:txBody>
                    <a:bodyPr/>
                    <a:lstStyle/>
                    <a:p>
                      <a:endParaRPr lang="en-US"/>
                    </a:p>
                  </a:txBody>
                  <a:tcPr/>
                </a:tc>
                <a:tc vMerge="1">
                  <a:txBody>
                    <a:bodyPr/>
                    <a:lstStyle/>
                    <a:p>
                      <a:endParaRPr lang="en-US"/>
                    </a:p>
                  </a:txBody>
                  <a:tcPr/>
                </a:tc>
                <a:tc>
                  <a:txBody>
                    <a:bodyPr/>
                    <a:lstStyle/>
                    <a:p>
                      <a:r>
                        <a:rPr lang="en-US" sz="1800">
                          <a:latin typeface="Arial"/>
                          <a:ea typeface="Times New Roman"/>
                          <a:cs typeface="Arial"/>
                        </a:rPr>
                        <a:t>2 to 5 years</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r>
                        <a:rPr lang="en-US" sz="1800">
                          <a:latin typeface="Arial"/>
                          <a:ea typeface="Times New Roman"/>
                          <a:cs typeface="Arial"/>
                        </a:rPr>
                        <a:t>20-30mg</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r>
                        <a:rPr lang="en-US" sz="1800">
                          <a:latin typeface="Arial"/>
                          <a:ea typeface="Times New Roman"/>
                          <a:cs typeface="Arial"/>
                        </a:rPr>
                        <a:t>Daily dose</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marR="0" algn="just">
                        <a:spcBef>
                          <a:spcPts val="0"/>
                        </a:spcBef>
                        <a:spcAft>
                          <a:spcPts val="0"/>
                        </a:spcAft>
                      </a:pPr>
                      <a:endParaRPr lang="en-US" sz="12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3188">
                <a:tc vMerge="1">
                  <a:txBody>
                    <a:bodyPr/>
                    <a:lstStyle/>
                    <a:p>
                      <a:endParaRPr lang="en-US"/>
                    </a:p>
                  </a:txBody>
                  <a:tcPr/>
                </a:tc>
                <a:tc vMerge="1">
                  <a:txBody>
                    <a:bodyPr/>
                    <a:lstStyle/>
                    <a:p>
                      <a:endParaRPr lang="en-US"/>
                    </a:p>
                  </a:txBody>
                  <a:tcPr/>
                </a:tc>
                <a:tc>
                  <a:txBody>
                    <a:bodyPr/>
                    <a:lstStyle/>
                    <a:p>
                      <a:r>
                        <a:rPr lang="en-US" sz="1800">
                          <a:latin typeface="Arial"/>
                          <a:ea typeface="Times New Roman"/>
                          <a:cs typeface="Arial"/>
                        </a:rPr>
                        <a:t>6 to 11 years</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r>
                        <a:rPr lang="en-US" sz="1800">
                          <a:latin typeface="Arial"/>
                          <a:ea typeface="Times New Roman"/>
                          <a:cs typeface="Arial"/>
                        </a:rPr>
                        <a:t>30-60mg</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r>
                        <a:rPr lang="en-US" sz="1800">
                          <a:latin typeface="Arial"/>
                          <a:ea typeface="Times New Roman"/>
                          <a:cs typeface="Arial"/>
                        </a:rPr>
                        <a:t>Daily dose</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marR="0" algn="just">
                        <a:spcBef>
                          <a:spcPts val="0"/>
                        </a:spcBef>
                        <a:spcAft>
                          <a:spcPts val="0"/>
                        </a:spcAft>
                      </a:pPr>
                      <a:endParaRPr lang="en-US" sz="12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4961">
                <a:tc vMerge="1">
                  <a:txBody>
                    <a:bodyPr/>
                    <a:lstStyle/>
                    <a:p>
                      <a:endParaRPr lang="en-US"/>
                    </a:p>
                  </a:txBody>
                  <a:tcPr/>
                </a:tc>
                <a:tc vMerge="1">
                  <a:txBody>
                    <a:bodyPr/>
                    <a:lstStyle/>
                    <a:p>
                      <a:endParaRPr lang="en-US"/>
                    </a:p>
                  </a:txBody>
                  <a:tcPr/>
                </a:tc>
                <a:tc>
                  <a:txBody>
                    <a:bodyPr/>
                    <a:lstStyle/>
                    <a:p>
                      <a:r>
                        <a:rPr lang="en-US" sz="1800" dirty="0">
                          <a:latin typeface="Arial"/>
                          <a:ea typeface="Times New Roman"/>
                          <a:cs typeface="Arial"/>
                        </a:rPr>
                        <a:t>Adolescents &amp; adults</a:t>
                      </a:r>
                      <a:endParaRPr lang="en-US"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r>
                        <a:rPr lang="en-US" sz="1800">
                          <a:latin typeface="Arial"/>
                          <a:ea typeface="Times New Roman"/>
                          <a:cs typeface="Arial"/>
                        </a:rPr>
                        <a:t>60mg</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r>
                        <a:rPr lang="en-US" sz="1800">
                          <a:latin typeface="Arial"/>
                          <a:ea typeface="Times New Roman"/>
                          <a:cs typeface="Arial"/>
                        </a:rPr>
                        <a:t>Daily dose</a:t>
                      </a:r>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88900" marR="0" algn="just">
                        <a:spcBef>
                          <a:spcPts val="0"/>
                        </a:spcBef>
                        <a:spcAft>
                          <a:spcPts val="0"/>
                        </a:spcAft>
                      </a:pPr>
                      <a:endParaRPr lang="en-US" sz="12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66377">
                <a:tc>
                  <a:txBody>
                    <a:bodyPr/>
                    <a:lstStyle/>
                    <a:p>
                      <a:pPr marL="50800" marR="0" algn="just">
                        <a:spcBef>
                          <a:spcPts val="0"/>
                        </a:spcBef>
                        <a:spcAft>
                          <a:spcPts val="0"/>
                        </a:spcAft>
                      </a:pPr>
                      <a:r>
                        <a:rPr lang="en-US" sz="1800">
                          <a:latin typeface="Arial"/>
                          <a:ea typeface="Times New Roman"/>
                          <a:cs typeface="Arial"/>
                        </a:rPr>
                        <a:t>Measles vaccination</a:t>
                      </a:r>
                      <a:endParaRPr lang="en-US" sz="180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50800" marR="0" algn="just">
                        <a:spcBef>
                          <a:spcPts val="0"/>
                        </a:spcBef>
                        <a:spcAft>
                          <a:spcPts val="0"/>
                        </a:spcAft>
                      </a:pPr>
                      <a:r>
                        <a:rPr lang="en-US" sz="1800" dirty="0">
                          <a:latin typeface="Arial"/>
                          <a:ea typeface="Times New Roman"/>
                          <a:cs typeface="Arial"/>
                        </a:rPr>
                        <a:t>At admission</a:t>
                      </a:r>
                      <a:endParaRPr lang="en-US" sz="18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50800" marR="0" algn="just">
                        <a:spcBef>
                          <a:spcPts val="0"/>
                        </a:spcBef>
                        <a:spcAft>
                          <a:spcPts val="0"/>
                        </a:spcAft>
                      </a:pPr>
                      <a:r>
                        <a:rPr lang="en-US" sz="1800" dirty="0">
                          <a:latin typeface="Arial"/>
                          <a:ea typeface="Times New Roman"/>
                          <a:cs typeface="Arial"/>
                        </a:rPr>
                        <a:t>≥ 9 months </a:t>
                      </a:r>
                      <a:endParaRPr lang="en-US" sz="1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50800" marR="0" algn="just">
                        <a:spcBef>
                          <a:spcPts val="0"/>
                        </a:spcBef>
                        <a:spcAft>
                          <a:spcPts val="0"/>
                        </a:spcAft>
                      </a:pPr>
                      <a:endParaRPr lang="en-US" sz="1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gridSpan="2">
                  <a:txBody>
                    <a:bodyPr/>
                    <a:lstStyle/>
                    <a:p>
                      <a:pPr marL="50800" marR="0" algn="just">
                        <a:spcBef>
                          <a:spcPts val="0"/>
                        </a:spcBef>
                        <a:spcAft>
                          <a:spcPts val="0"/>
                        </a:spcAft>
                      </a:pPr>
                      <a:r>
                        <a:rPr lang="en-US" sz="1800" dirty="0">
                          <a:latin typeface="Arial"/>
                          <a:ea typeface="Times New Roman"/>
                          <a:cs typeface="Arial"/>
                        </a:rPr>
                        <a:t>Once</a:t>
                      </a:r>
                      <a:endParaRPr lang="en-US" sz="18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marR="0" algn="just">
                        <a:spcBef>
                          <a:spcPts val="0"/>
                        </a:spcBef>
                        <a:spcAft>
                          <a:spcPts val="0"/>
                        </a:spcAft>
                      </a:pPr>
                      <a:endParaRPr lang="en-US" sz="1200" dirty="0">
                        <a:latin typeface="Tahoma"/>
                        <a:ea typeface="Times New Roman"/>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sz="quarter" idx="4294967295"/>
          </p:nvPr>
        </p:nvSpPr>
        <p:spPr>
          <a:xfrm>
            <a:off x="457200" y="1524000"/>
            <a:ext cx="7772400" cy="4800600"/>
          </a:xfrm>
        </p:spPr>
        <p:txBody>
          <a:bodyPr/>
          <a:lstStyle/>
          <a:p>
            <a:pPr eaLnBrk="1" hangingPunct="1">
              <a:buFont typeface="Wingdings" pitchFamily="2" charset="2"/>
              <a:buNone/>
            </a:pPr>
            <a:endParaRPr lang="en-US"/>
          </a:p>
          <a:p>
            <a:pPr algn="ctr" eaLnBrk="1" hangingPunct="1">
              <a:buFontTx/>
              <a:buNone/>
            </a:pPr>
            <a:r>
              <a:rPr lang="en-US"/>
              <a:t>Enable health workers to manage Moderate Acute Malnutrition (MAM) as per standard protocols </a:t>
            </a:r>
          </a:p>
          <a:p>
            <a:pPr eaLnBrk="1" hangingPunct="1"/>
            <a:endParaRPr lang="en-US"/>
          </a:p>
        </p:txBody>
      </p:sp>
      <p:sp>
        <p:nvSpPr>
          <p:cNvPr id="8195" name="Title 5"/>
          <p:cNvSpPr>
            <a:spLocks noGrp="1"/>
          </p:cNvSpPr>
          <p:nvPr>
            <p:ph type="title" idx="4294967295"/>
          </p:nvPr>
        </p:nvSpPr>
        <p:spPr>
          <a:xfrm>
            <a:off x="990600" y="274638"/>
            <a:ext cx="7162800" cy="1143000"/>
          </a:xfrm>
        </p:spPr>
        <p:txBody>
          <a:bodyPr bIns="91440"/>
          <a:lstStyle/>
          <a:p>
            <a:pPr algn="ctr" eaLnBrk="1" fontAlgn="auto" hangingPunct="1">
              <a:spcAft>
                <a:spcPts val="0"/>
              </a:spcAft>
              <a:defRPr/>
            </a:pPr>
            <a:r>
              <a:rPr lang="en-GB" dirty="0"/>
              <a:t>Overall objective</a:t>
            </a:r>
          </a:p>
        </p:txBody>
      </p:sp>
      <p:graphicFrame>
        <p:nvGraphicFramePr>
          <p:cNvPr id="3074"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178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VITAMIN A</a:t>
            </a:r>
            <a:endParaRPr lang="en-US" dirty="0"/>
          </a:p>
        </p:txBody>
      </p:sp>
      <p:sp>
        <p:nvSpPr>
          <p:cNvPr id="6" name="Content Placeholder 5"/>
          <p:cNvSpPr>
            <a:spLocks noGrp="1"/>
          </p:cNvSpPr>
          <p:nvPr>
            <p:ph sz="quarter" idx="1"/>
          </p:nvPr>
        </p:nvSpPr>
        <p:spPr>
          <a:solidFill>
            <a:schemeClr val="accent2"/>
          </a:solidFill>
        </p:spPr>
        <p:txBody>
          <a:bodyPr/>
          <a:lstStyle/>
          <a:p>
            <a:pPr lvl="0"/>
            <a:r>
              <a:rPr lang="en-US" sz="2000" b="1" dirty="0"/>
              <a:t>Children 6-59 months</a:t>
            </a:r>
            <a:r>
              <a:rPr lang="en-US" sz="2000" dirty="0"/>
              <a:t>: Supplementation status should be checked on admission. Give on admission if the child has not received vitamin A in the past 30 days</a:t>
            </a:r>
          </a:p>
          <a:p>
            <a:pPr lvl="0">
              <a:buNone/>
            </a:pPr>
            <a:endParaRPr lang="en-US" sz="2000" dirty="0"/>
          </a:p>
          <a:p>
            <a:pPr lvl="0"/>
            <a:r>
              <a:rPr lang="en-US" sz="2000" dirty="0"/>
              <a:t>A child showing clinical signs of vitamin A deficiency should be referred immediately to the nearest health facility for treatment </a:t>
            </a:r>
          </a:p>
          <a:p>
            <a:pPr lvl="0">
              <a:buNone/>
            </a:pPr>
            <a:endParaRPr lang="en-US" sz="2000" dirty="0"/>
          </a:p>
          <a:p>
            <a:pPr lvl="0"/>
            <a:r>
              <a:rPr lang="en-US" sz="2000" b="1" dirty="0"/>
              <a:t>Breastfeeding women</a:t>
            </a:r>
            <a:r>
              <a:rPr lang="en-US" sz="2000" dirty="0"/>
              <a:t>: a single dose of 200 000IU Vitamin A within first 4 weeks postpartum</a:t>
            </a:r>
          </a:p>
          <a:p>
            <a:endParaRPr lang="en-US" sz="2000" dirty="0"/>
          </a:p>
          <a:p>
            <a:endParaRPr lang="en-US" sz="20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363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7772400" cy="792162"/>
          </a:xfrm>
        </p:spPr>
        <p:txBody>
          <a:bodyPr>
            <a:normAutofit/>
          </a:bodyPr>
          <a:lstStyle/>
          <a:p>
            <a:pPr algn="ctr"/>
            <a:r>
              <a:rPr lang="en-US" dirty="0"/>
              <a:t>D</a:t>
            </a:r>
            <a:r>
              <a:rPr lang="en-US" b="1" dirty="0"/>
              <a:t>e-worming</a:t>
            </a:r>
            <a:r>
              <a:rPr lang="en-US" dirty="0"/>
              <a:t> </a:t>
            </a:r>
          </a:p>
        </p:txBody>
      </p:sp>
      <p:sp>
        <p:nvSpPr>
          <p:cNvPr id="6" name="Content Placeholder 5"/>
          <p:cNvSpPr>
            <a:spLocks noGrp="1"/>
          </p:cNvSpPr>
          <p:nvPr>
            <p:ph sz="quarter" idx="1"/>
          </p:nvPr>
        </p:nvSpPr>
        <p:spPr>
          <a:xfrm>
            <a:off x="266700" y="1066800"/>
            <a:ext cx="8610600" cy="4873752"/>
          </a:xfrm>
          <a:solidFill>
            <a:schemeClr val="accent2"/>
          </a:solidFill>
        </p:spPr>
        <p:txBody>
          <a:bodyPr/>
          <a:lstStyle/>
          <a:p>
            <a:pPr lvl="0"/>
            <a:r>
              <a:rPr lang="en-US" b="1" dirty="0"/>
              <a:t>Children 12-59 months</a:t>
            </a:r>
            <a:r>
              <a:rPr lang="en-US" dirty="0"/>
              <a:t>: Treat all children 12-59 months routinely for worm infections with</a:t>
            </a:r>
          </a:p>
          <a:p>
            <a:pPr lvl="0">
              <a:buNone/>
            </a:pPr>
            <a:endParaRPr lang="en-US" dirty="0"/>
          </a:p>
          <a:p>
            <a:pPr lvl="0"/>
            <a:r>
              <a:rPr lang="en-US" b="1" dirty="0"/>
              <a:t>Pregnant women :</a:t>
            </a:r>
            <a:r>
              <a:rPr lang="en-US" dirty="0"/>
              <a:t>Treat for worm infections  during second trimester not first trimester to avoid </a:t>
            </a:r>
            <a:r>
              <a:rPr lang="en-US" dirty="0" err="1"/>
              <a:t>teratogenicity</a:t>
            </a:r>
            <a:r>
              <a:rPr lang="en-US" dirty="0"/>
              <a:t> (gross fetal malformation)</a:t>
            </a:r>
          </a:p>
          <a:p>
            <a:pPr lvl="0">
              <a:buNone/>
            </a:pPr>
            <a:endParaRPr lang="en-US" dirty="0"/>
          </a:p>
          <a:p>
            <a:pPr lvl="0"/>
            <a:r>
              <a:rPr lang="en-US" dirty="0"/>
              <a:t>Individuals discharged from (therapeutic feeding programs): Not needed.</a:t>
            </a:r>
          </a:p>
          <a:p>
            <a:pPr lvl="0">
              <a:buNone/>
            </a:pPr>
            <a:endParaRPr lang="en-US" dirty="0"/>
          </a:p>
          <a:p>
            <a:r>
              <a:rPr lang="en-US" dirty="0"/>
              <a:t>Dosages can be repeated after 3 months</a:t>
            </a:r>
          </a:p>
          <a:p>
            <a:endParaRPr lang="en-US"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466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t>Measles vaccination</a:t>
            </a:r>
          </a:p>
        </p:txBody>
      </p:sp>
      <p:sp>
        <p:nvSpPr>
          <p:cNvPr id="6" name="Content Placeholder 5"/>
          <p:cNvSpPr>
            <a:spLocks noGrp="1"/>
          </p:cNvSpPr>
          <p:nvPr>
            <p:ph sz="quarter" idx="1"/>
          </p:nvPr>
        </p:nvSpPr>
        <p:spPr>
          <a:xfrm>
            <a:off x="228600" y="1600200"/>
            <a:ext cx="7696200" cy="4873752"/>
          </a:xfrm>
          <a:solidFill>
            <a:schemeClr val="accent2"/>
          </a:solidFill>
        </p:spPr>
        <p:txBody>
          <a:bodyPr/>
          <a:lstStyle/>
          <a:p>
            <a:pPr lvl="0"/>
            <a:r>
              <a:rPr lang="en-US" sz="3200" dirty="0"/>
              <a:t>All children at 9months should be vaccinated with measles and incase of an outbreak up to 15yrs receive the same</a:t>
            </a:r>
          </a:p>
          <a:p>
            <a:pPr lvl="0"/>
            <a:endParaRPr lang="en-US" sz="3600" dirty="0"/>
          </a:p>
          <a:p>
            <a:pPr lvl="0"/>
            <a:endParaRPr lang="en-US"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568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dirty="0"/>
              <a:t>Iron and folic acid</a:t>
            </a:r>
          </a:p>
        </p:txBody>
      </p:sp>
      <p:sp>
        <p:nvSpPr>
          <p:cNvPr id="6" name="Content Placeholder 5"/>
          <p:cNvSpPr>
            <a:spLocks noGrp="1"/>
          </p:cNvSpPr>
          <p:nvPr>
            <p:ph sz="quarter" idx="1"/>
          </p:nvPr>
        </p:nvSpPr>
        <p:spPr>
          <a:xfrm>
            <a:off x="228600" y="1600200"/>
            <a:ext cx="8534400" cy="4873752"/>
          </a:xfrm>
          <a:solidFill>
            <a:schemeClr val="accent2"/>
          </a:solidFill>
        </p:spPr>
        <p:txBody>
          <a:bodyPr/>
          <a:lstStyle/>
          <a:p>
            <a:pPr lvl="0"/>
            <a:r>
              <a:rPr lang="en-US" sz="2800" dirty="0"/>
              <a:t>O</a:t>
            </a:r>
            <a:r>
              <a:rPr lang="x-none" sz="2800" dirty="0"/>
              <a:t>n admission for individuals six months and greater, and then administered as a daily dose for 14 days. </a:t>
            </a:r>
            <a:endParaRPr lang="en-US" sz="2800" dirty="0"/>
          </a:p>
          <a:p>
            <a:pPr lvl="0"/>
            <a:r>
              <a:rPr lang="en-US" sz="2800" dirty="0"/>
              <a:t>G</a:t>
            </a:r>
            <a:r>
              <a:rPr lang="x-none" sz="2800" dirty="0"/>
              <a:t>iven where malaria can be treated effectively</a:t>
            </a:r>
            <a:endParaRPr lang="en-US" sz="2800" dirty="0"/>
          </a:p>
          <a:p>
            <a:pPr lvl="0">
              <a:buNone/>
            </a:pPr>
            <a:endParaRPr lang="en-US" sz="2800" dirty="0"/>
          </a:p>
          <a:p>
            <a:r>
              <a:rPr lang="en-US" sz="2800" dirty="0"/>
              <a:t>Examine for anemia, especially in areas with high malaria prevalence and </a:t>
            </a:r>
            <a:r>
              <a:rPr lang="en-US" sz="2800" dirty="0" err="1"/>
              <a:t>highand</a:t>
            </a:r>
            <a:r>
              <a:rPr lang="en-US" sz="2800" dirty="0"/>
              <a:t> high worm infestation </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670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 medical problems</a:t>
            </a:r>
          </a:p>
        </p:txBody>
      </p:sp>
      <p:sp>
        <p:nvSpPr>
          <p:cNvPr id="6" name="Content Placeholder 5"/>
          <p:cNvSpPr>
            <a:spLocks noGrp="1"/>
          </p:cNvSpPr>
          <p:nvPr>
            <p:ph sz="quarter" idx="1"/>
          </p:nvPr>
        </p:nvSpPr>
        <p:spPr>
          <a:xfrm>
            <a:off x="152400" y="1600200"/>
            <a:ext cx="8534400" cy="4873752"/>
          </a:xfrm>
          <a:solidFill>
            <a:schemeClr val="accent2"/>
          </a:solidFill>
        </p:spPr>
        <p:txBody>
          <a:bodyPr/>
          <a:lstStyle/>
          <a:p>
            <a:pPr lvl="0"/>
            <a:r>
              <a:rPr lang="x-none" b="1" dirty="0"/>
              <a:t>Anemia</a:t>
            </a:r>
            <a:r>
              <a:rPr lang="x-none" dirty="0"/>
              <a:t>: </a:t>
            </a:r>
            <a:r>
              <a:rPr lang="en-US" dirty="0"/>
              <a:t> Refer to health facility and T</a:t>
            </a:r>
            <a:r>
              <a:rPr lang="x-none" dirty="0"/>
              <a:t>reat according to the IMCI gui</a:t>
            </a:r>
            <a:r>
              <a:rPr lang="en-US" dirty="0"/>
              <a:t>f</a:t>
            </a:r>
            <a:r>
              <a:rPr lang="x-none" dirty="0"/>
              <a:t>delines (e.g. daily dose of iron sulphate).</a:t>
            </a:r>
            <a:endParaRPr lang="en-US" dirty="0"/>
          </a:p>
          <a:p>
            <a:pPr lvl="0"/>
            <a:endParaRPr lang="en-US" dirty="0"/>
          </a:p>
          <a:p>
            <a:pPr lvl="0"/>
            <a:r>
              <a:rPr lang="x-none" b="1" dirty="0"/>
              <a:t>Malaria</a:t>
            </a:r>
            <a:r>
              <a:rPr lang="x-none" dirty="0"/>
              <a:t>: If the initial test is positive, treatment under observation on admission. </a:t>
            </a:r>
            <a:r>
              <a:rPr lang="en-US" dirty="0"/>
              <a:t>If</a:t>
            </a:r>
            <a:r>
              <a:rPr lang="x-none" dirty="0"/>
              <a:t> </a:t>
            </a:r>
            <a:r>
              <a:rPr lang="en-US" dirty="0"/>
              <a:t> </a:t>
            </a:r>
            <a:r>
              <a:rPr lang="x-none" dirty="0"/>
              <a:t>beneficiary shows signs of severe malaria, refer</a:t>
            </a:r>
            <a:r>
              <a:rPr lang="en-US" dirty="0"/>
              <a:t> </a:t>
            </a:r>
            <a:r>
              <a:rPr lang="x-none" dirty="0"/>
              <a:t> to an inpatient facility. </a:t>
            </a:r>
            <a:endParaRPr lang="en-US" dirty="0"/>
          </a:p>
          <a:p>
            <a:pPr lvl="0"/>
            <a:endParaRPr lang="en-US" dirty="0"/>
          </a:p>
          <a:p>
            <a:pPr lvl="0"/>
            <a:r>
              <a:rPr lang="x-none" b="1" dirty="0"/>
              <a:t>Diarrhea</a:t>
            </a:r>
            <a:r>
              <a:rPr lang="x-none" dirty="0"/>
              <a:t>: </a:t>
            </a:r>
            <a:r>
              <a:rPr lang="en-US" dirty="0"/>
              <a:t>D</a:t>
            </a:r>
            <a:r>
              <a:rPr lang="x-none" dirty="0"/>
              <a:t>aily supplement of zinc for 10 days</a:t>
            </a:r>
            <a:r>
              <a:rPr lang="en-US" dirty="0"/>
              <a:t> for children with acute diarrhea</a:t>
            </a:r>
            <a:r>
              <a:rPr lang="x-none" dirty="0"/>
              <a:t> and dehydration should be prevented and beneficiaries treated with oral rehydration solution as per routine IMCI protocols.</a:t>
            </a:r>
            <a:endParaRPr lang="en-US" dirty="0"/>
          </a:p>
          <a:p>
            <a:pPr lvl="0"/>
            <a:endParaRPr lang="en-US"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773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Summary of routine medical treatment for pregnant and lactating mothers</a:t>
            </a:r>
            <a:endParaRPr lang="en-US"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261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16299568"/>
              </p:ext>
            </p:extLst>
          </p:nvPr>
        </p:nvGraphicFramePr>
        <p:xfrm>
          <a:off x="304800" y="1752601"/>
          <a:ext cx="8382000" cy="4956174"/>
        </p:xfrm>
        <a:graphic>
          <a:graphicData uri="http://schemas.openxmlformats.org/drawingml/2006/table">
            <a:tbl>
              <a:tblPr/>
              <a:tblGrid>
                <a:gridCol w="1380565">
                  <a:extLst>
                    <a:ext uri="{9D8B030D-6E8A-4147-A177-3AD203B41FA5}">
                      <a16:colId xmlns:a16="http://schemas.microsoft.com/office/drawing/2014/main" val="20000"/>
                    </a:ext>
                  </a:extLst>
                </a:gridCol>
                <a:gridCol w="1893346">
                  <a:extLst>
                    <a:ext uri="{9D8B030D-6E8A-4147-A177-3AD203B41FA5}">
                      <a16:colId xmlns:a16="http://schemas.microsoft.com/office/drawing/2014/main" val="20001"/>
                    </a:ext>
                  </a:extLst>
                </a:gridCol>
                <a:gridCol w="1907689">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04550">
                <a:tc>
                  <a:txBody>
                    <a:bodyPr/>
                    <a:lstStyle/>
                    <a:p>
                      <a:pPr marL="63500" marR="0" algn="just">
                        <a:spcBef>
                          <a:spcPts val="0"/>
                        </a:spcBef>
                        <a:spcAft>
                          <a:spcPts val="0"/>
                        </a:spcAft>
                      </a:pPr>
                      <a:r>
                        <a:rPr lang="en-US" sz="2000" b="1" i="1" dirty="0">
                          <a:latin typeface="Arial"/>
                          <a:ea typeface="Times New Roman"/>
                          <a:cs typeface="Arial"/>
                        </a:rPr>
                        <a:t>Name of</a:t>
                      </a:r>
                      <a:endParaRPr lang="en-US" sz="20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2"/>
                    </a:solidFill>
                  </a:tcPr>
                </a:tc>
                <a:tc>
                  <a:txBody>
                    <a:bodyPr/>
                    <a:lstStyle/>
                    <a:p>
                      <a:pPr marL="114300" marR="0" algn="just">
                        <a:spcBef>
                          <a:spcPts val="0"/>
                        </a:spcBef>
                        <a:spcAft>
                          <a:spcPts val="0"/>
                        </a:spcAft>
                      </a:pPr>
                      <a:r>
                        <a:rPr lang="en-US" sz="2000" b="1" i="1">
                          <a:latin typeface="Arial"/>
                          <a:ea typeface="Times New Roman"/>
                          <a:cs typeface="Arial"/>
                        </a:rPr>
                        <a:t>When</a:t>
                      </a:r>
                      <a:endParaRPr lang="en-US" sz="2000">
                        <a:latin typeface="Tahoma"/>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2"/>
                    </a:solidFill>
                  </a:tcPr>
                </a:tc>
                <a:tc>
                  <a:txBody>
                    <a:bodyPr/>
                    <a:lstStyle/>
                    <a:p>
                      <a:pPr marL="127000" marR="0" algn="just">
                        <a:spcBef>
                          <a:spcPts val="0"/>
                        </a:spcBef>
                        <a:spcAft>
                          <a:spcPts val="0"/>
                        </a:spcAft>
                      </a:pPr>
                      <a:r>
                        <a:rPr lang="en-US" sz="2000" b="1" i="1">
                          <a:latin typeface="Arial"/>
                          <a:ea typeface="Times New Roman"/>
                          <a:cs typeface="Arial"/>
                        </a:rPr>
                        <a:t>Physiological</a:t>
                      </a:r>
                      <a:endParaRPr lang="en-US" sz="2000">
                        <a:latin typeface="Tahoma"/>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2"/>
                    </a:solidFill>
                  </a:tcPr>
                </a:tc>
                <a:tc>
                  <a:txBody>
                    <a:bodyPr/>
                    <a:lstStyle/>
                    <a:p>
                      <a:pPr marL="76200" marR="0" algn="just">
                        <a:spcBef>
                          <a:spcPts val="0"/>
                        </a:spcBef>
                        <a:spcAft>
                          <a:spcPts val="0"/>
                        </a:spcAft>
                      </a:pPr>
                      <a:r>
                        <a:rPr lang="en-US" sz="2000" b="1" i="1">
                          <a:latin typeface="Arial"/>
                          <a:ea typeface="Times New Roman"/>
                          <a:cs typeface="Arial"/>
                        </a:rPr>
                        <a:t>Prescription</a:t>
                      </a:r>
                      <a:endParaRPr lang="en-US" sz="2000">
                        <a:latin typeface="Tahoma"/>
                        <a:ea typeface="Times New Roman"/>
                        <a:cs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2"/>
                    </a:solidFill>
                  </a:tcPr>
                </a:tc>
                <a:tc>
                  <a:txBody>
                    <a:bodyPr/>
                    <a:lstStyle/>
                    <a:p>
                      <a:pPr marL="101600" marR="0" algn="just">
                        <a:spcBef>
                          <a:spcPts val="0"/>
                        </a:spcBef>
                        <a:spcAft>
                          <a:spcPts val="0"/>
                        </a:spcAft>
                      </a:pPr>
                      <a:r>
                        <a:rPr lang="en-US" sz="2000" b="1" i="1" dirty="0">
                          <a:latin typeface="Arial"/>
                          <a:ea typeface="Times New Roman"/>
                          <a:cs typeface="Arial"/>
                        </a:rPr>
                        <a:t>Dose</a:t>
                      </a:r>
                      <a:endParaRPr lang="en-US" sz="2000" dirty="0">
                        <a:latin typeface="Tahoma"/>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10000"/>
                  </a:ext>
                </a:extLst>
              </a:tr>
              <a:tr h="456804">
                <a:tc>
                  <a:txBody>
                    <a:bodyPr/>
                    <a:lstStyle/>
                    <a:p>
                      <a:pPr marL="63500" marR="0" algn="just">
                        <a:spcBef>
                          <a:spcPts val="0"/>
                        </a:spcBef>
                        <a:spcAft>
                          <a:spcPts val="0"/>
                        </a:spcAft>
                      </a:pPr>
                      <a:r>
                        <a:rPr lang="en-US" sz="2000" b="1" i="1" dirty="0">
                          <a:latin typeface="Arial"/>
                          <a:ea typeface="Times New Roman"/>
                          <a:cs typeface="Arial"/>
                        </a:rPr>
                        <a:t>Product</a:t>
                      </a:r>
                      <a:endParaRPr lang="en-US" sz="2000" dirty="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endParaRPr lang="en-US" sz="2000" dirty="0">
                        <a:latin typeface="Arial"/>
                        <a:ea typeface="Times New Roman"/>
                        <a:cs typeface="Arial"/>
                      </a:endParaRPr>
                    </a:p>
                  </a:txBody>
                  <a:tcPr marL="0" marR="0" marT="0" marB="0" anchor="b">
                    <a:lnL>
                      <a:noFill/>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127000" marR="0" algn="just">
                        <a:spcBef>
                          <a:spcPts val="0"/>
                        </a:spcBef>
                        <a:spcAft>
                          <a:spcPts val="0"/>
                        </a:spcAft>
                      </a:pPr>
                      <a:r>
                        <a:rPr lang="en-US" sz="2000" b="1" i="1">
                          <a:latin typeface="Arial"/>
                          <a:ea typeface="Times New Roman"/>
                          <a:cs typeface="Arial"/>
                        </a:rPr>
                        <a:t>status</a:t>
                      </a:r>
                      <a:endParaRPr lang="en-US" sz="2000">
                        <a:latin typeface="Tahoma"/>
                        <a:ea typeface="Times New Roman"/>
                        <a:cs typeface="Arial"/>
                      </a:endParaRPr>
                    </a:p>
                  </a:txBody>
                  <a:tcPr marL="0" marR="0" marT="0" marB="0" anchor="b">
                    <a:lnL>
                      <a:noFill/>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endParaRPr lang="en-US" sz="2000">
                        <a:latin typeface="Arial"/>
                        <a:ea typeface="Times New Roman"/>
                        <a:cs typeface="Arial"/>
                      </a:endParaRPr>
                    </a:p>
                  </a:txBody>
                  <a:tcPr marL="0" marR="0" marT="0" marB="0" anchor="b">
                    <a:lnL>
                      <a:noFill/>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endParaRPr lang="en-US" sz="2000" dirty="0">
                        <a:latin typeface="Arial"/>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332F0F"/>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667008">
                <a:tc>
                  <a:txBody>
                    <a:bodyPr/>
                    <a:lstStyle/>
                    <a:p>
                      <a:pPr marL="63500" marR="0" algn="just">
                        <a:spcBef>
                          <a:spcPts val="0"/>
                        </a:spcBef>
                        <a:spcAft>
                          <a:spcPts val="0"/>
                        </a:spcAft>
                      </a:pPr>
                      <a:r>
                        <a:rPr lang="en-US" sz="2000">
                          <a:latin typeface="Arial"/>
                          <a:ea typeface="Times New Roman"/>
                          <a:cs typeface="Arial"/>
                        </a:rPr>
                        <a:t>Vitamin A</a:t>
                      </a:r>
                      <a:endParaRPr lang="en-US" sz="200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114300" marR="0" algn="l">
                        <a:spcBef>
                          <a:spcPts val="0"/>
                        </a:spcBef>
                        <a:spcAft>
                          <a:spcPts val="0"/>
                        </a:spcAft>
                      </a:pPr>
                      <a:r>
                        <a:rPr lang="en-US" sz="2000" dirty="0">
                          <a:latin typeface="Arial"/>
                          <a:ea typeface="Times New Roman"/>
                          <a:cs typeface="Arial"/>
                        </a:rPr>
                        <a:t>Within first 4 weeks</a:t>
                      </a:r>
                      <a:endParaRPr lang="en-US" sz="2000" dirty="0">
                        <a:latin typeface="Tahoma"/>
                        <a:ea typeface="Times New Roman"/>
                        <a:cs typeface="Arial"/>
                      </a:endParaRPr>
                    </a:p>
                  </a:txBody>
                  <a:tcPr marL="0" marR="0" marT="0" marB="0" anchor="b">
                    <a:lnL>
                      <a:noFill/>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127000" marR="0" algn="l">
                        <a:spcBef>
                          <a:spcPts val="0"/>
                        </a:spcBef>
                        <a:spcAft>
                          <a:spcPts val="0"/>
                        </a:spcAft>
                      </a:pPr>
                      <a:r>
                        <a:rPr lang="en-US" sz="2000" dirty="0">
                          <a:latin typeface="Arial"/>
                          <a:ea typeface="Times New Roman"/>
                          <a:cs typeface="Arial"/>
                        </a:rPr>
                        <a:t>Post-partum</a:t>
                      </a:r>
                      <a:endParaRPr lang="en-US" sz="2000" dirty="0">
                        <a:latin typeface="Tahoma"/>
                        <a:ea typeface="Times New Roman"/>
                        <a:cs typeface="Arial"/>
                      </a:endParaRPr>
                    </a:p>
                  </a:txBody>
                  <a:tcPr marL="0" marR="0" marT="0" marB="0" anchor="b">
                    <a:lnL>
                      <a:noFill/>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76200" marR="0" algn="l">
                        <a:spcBef>
                          <a:spcPts val="0"/>
                        </a:spcBef>
                        <a:spcAft>
                          <a:spcPts val="0"/>
                        </a:spcAft>
                      </a:pPr>
                      <a:r>
                        <a:rPr lang="en-US" sz="2000">
                          <a:latin typeface="Arial"/>
                          <a:ea typeface="Times New Roman"/>
                          <a:cs typeface="Arial"/>
                        </a:rPr>
                        <a:t>200,000 IU</a:t>
                      </a:r>
                      <a:endParaRPr lang="en-US" sz="2000">
                        <a:latin typeface="Tahoma"/>
                        <a:ea typeface="Times New Roman"/>
                        <a:cs typeface="Arial"/>
                      </a:endParaRPr>
                    </a:p>
                  </a:txBody>
                  <a:tcPr marL="0" marR="0" marT="0" marB="0" anchor="b">
                    <a:lnL>
                      <a:noFill/>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101600" marR="0" algn="l">
                        <a:spcBef>
                          <a:spcPts val="0"/>
                        </a:spcBef>
                        <a:spcAft>
                          <a:spcPts val="0"/>
                        </a:spcAft>
                      </a:pPr>
                      <a:r>
                        <a:rPr lang="en-US" sz="2000" dirty="0">
                          <a:latin typeface="Arial"/>
                          <a:ea typeface="Times New Roman"/>
                          <a:cs typeface="Arial"/>
                        </a:rPr>
                        <a:t>Single</a:t>
                      </a:r>
                      <a:endParaRPr lang="en-US" sz="2000" dirty="0">
                        <a:latin typeface="Tahoma"/>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332F0F"/>
                      </a:solid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10002"/>
                  </a:ext>
                </a:extLst>
              </a:tr>
              <a:tr h="404550">
                <a:tc>
                  <a:txBody>
                    <a:bodyPr/>
                    <a:lstStyle/>
                    <a:p>
                      <a:pPr marL="0" marR="0" algn="just">
                        <a:spcBef>
                          <a:spcPts val="0"/>
                        </a:spcBef>
                        <a:spcAft>
                          <a:spcPts val="0"/>
                        </a:spcAft>
                      </a:pPr>
                      <a:endParaRPr lang="en-US" sz="2000">
                        <a:latin typeface="Arial"/>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accent2"/>
                    </a:solidFill>
                  </a:tcPr>
                </a:tc>
                <a:tc>
                  <a:txBody>
                    <a:bodyPr/>
                    <a:lstStyle/>
                    <a:p>
                      <a:pPr marL="114300" marR="0" algn="l">
                        <a:spcBef>
                          <a:spcPts val="0"/>
                        </a:spcBef>
                        <a:spcAft>
                          <a:spcPts val="0"/>
                        </a:spcAft>
                      </a:pPr>
                      <a:r>
                        <a:rPr lang="en-US" sz="2000">
                          <a:latin typeface="Arial"/>
                          <a:ea typeface="Times New Roman"/>
                          <a:cs typeface="Arial"/>
                        </a:rPr>
                        <a:t>after delivery</a:t>
                      </a:r>
                      <a:endParaRPr lang="en-US" sz="2000">
                        <a:latin typeface="Tahoma"/>
                        <a:ea typeface="Times New Roman"/>
                        <a:cs typeface="Arial"/>
                      </a:endParaRPr>
                    </a:p>
                  </a:txBody>
                  <a:tcPr marL="0" marR="0" marT="0" marB="0" anchor="b">
                    <a:lnL>
                      <a:noFill/>
                    </a:lnL>
                    <a:lnR>
                      <a:noFill/>
                    </a:lnR>
                    <a:lnT>
                      <a:noFill/>
                    </a:lnT>
                    <a:lnB>
                      <a:noFill/>
                    </a:lnB>
                    <a:solidFill>
                      <a:schemeClr val="accent2"/>
                    </a:solidFill>
                  </a:tcPr>
                </a:tc>
                <a:tc>
                  <a:txBody>
                    <a:bodyPr/>
                    <a:lstStyle/>
                    <a:p>
                      <a:pPr marL="0" marR="0" algn="l">
                        <a:spcBef>
                          <a:spcPts val="0"/>
                        </a:spcBef>
                        <a:spcAft>
                          <a:spcPts val="0"/>
                        </a:spcAft>
                      </a:pPr>
                      <a:endParaRPr lang="en-US" sz="2000" dirty="0">
                        <a:latin typeface="Arial"/>
                        <a:ea typeface="Times New Roman"/>
                        <a:cs typeface="Arial"/>
                      </a:endParaRPr>
                    </a:p>
                  </a:txBody>
                  <a:tcPr marL="0" marR="0" marT="0" marB="0" anchor="b">
                    <a:lnL>
                      <a:noFill/>
                    </a:lnL>
                    <a:lnR>
                      <a:noFill/>
                    </a:lnR>
                    <a:lnT>
                      <a:noFill/>
                    </a:lnT>
                    <a:lnB>
                      <a:noFill/>
                    </a:lnB>
                    <a:solidFill>
                      <a:schemeClr val="accent2"/>
                    </a:solidFill>
                  </a:tcPr>
                </a:tc>
                <a:tc>
                  <a:txBody>
                    <a:bodyPr/>
                    <a:lstStyle/>
                    <a:p>
                      <a:pPr marL="0" marR="0" algn="l">
                        <a:spcBef>
                          <a:spcPts val="0"/>
                        </a:spcBef>
                        <a:spcAft>
                          <a:spcPts val="0"/>
                        </a:spcAft>
                      </a:pPr>
                      <a:endParaRPr lang="en-US" sz="2000">
                        <a:latin typeface="Arial"/>
                        <a:ea typeface="Times New Roman"/>
                        <a:cs typeface="Arial"/>
                      </a:endParaRPr>
                    </a:p>
                  </a:txBody>
                  <a:tcPr marL="0" marR="0" marT="0" marB="0" anchor="b">
                    <a:lnL>
                      <a:noFill/>
                    </a:lnL>
                    <a:lnR>
                      <a:noFill/>
                    </a:lnR>
                    <a:lnT>
                      <a:noFill/>
                    </a:lnT>
                    <a:lnB>
                      <a:noFill/>
                    </a:lnB>
                    <a:solidFill>
                      <a:schemeClr val="accent2"/>
                    </a:solidFill>
                  </a:tcPr>
                </a:tc>
                <a:tc>
                  <a:txBody>
                    <a:bodyPr/>
                    <a:lstStyle/>
                    <a:p>
                      <a:pPr marL="101600" marR="0" algn="l">
                        <a:spcBef>
                          <a:spcPts val="0"/>
                        </a:spcBef>
                        <a:spcAft>
                          <a:spcPts val="0"/>
                        </a:spcAft>
                      </a:pPr>
                      <a:r>
                        <a:rPr lang="en-US" sz="2000" dirty="0">
                          <a:latin typeface="Arial"/>
                          <a:ea typeface="Times New Roman"/>
                          <a:cs typeface="Arial"/>
                        </a:rPr>
                        <a:t>dose on</a:t>
                      </a:r>
                      <a:endParaRPr lang="en-US" sz="2000" dirty="0">
                        <a:latin typeface="Tahoma"/>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10003"/>
                  </a:ext>
                </a:extLst>
              </a:tr>
              <a:tr h="404550">
                <a:tc>
                  <a:txBody>
                    <a:bodyPr/>
                    <a:lstStyle/>
                    <a:p>
                      <a:pPr marL="0" marR="0" algn="just">
                        <a:spcBef>
                          <a:spcPts val="0"/>
                        </a:spcBef>
                        <a:spcAft>
                          <a:spcPts val="0"/>
                        </a:spcAft>
                      </a:pPr>
                      <a:endParaRPr lang="en-US" sz="2000">
                        <a:latin typeface="Arial"/>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chemeClr val="accent2"/>
                    </a:solidFill>
                  </a:tcPr>
                </a:tc>
                <a:tc>
                  <a:txBody>
                    <a:bodyPr/>
                    <a:lstStyle/>
                    <a:p>
                      <a:pPr marL="0" marR="0" algn="l">
                        <a:spcBef>
                          <a:spcPts val="0"/>
                        </a:spcBef>
                        <a:spcAft>
                          <a:spcPts val="0"/>
                        </a:spcAft>
                      </a:pPr>
                      <a:endParaRPr lang="en-US" sz="2000">
                        <a:latin typeface="Arial"/>
                        <a:ea typeface="Times New Roman"/>
                        <a:cs typeface="Arial"/>
                      </a:endParaRPr>
                    </a:p>
                  </a:txBody>
                  <a:tcPr marL="0" marR="0" marT="0" marB="0" anchor="b">
                    <a:lnL>
                      <a:noFill/>
                    </a:lnL>
                    <a:lnR>
                      <a:noFill/>
                    </a:lnR>
                    <a:lnT>
                      <a:noFill/>
                    </a:lnT>
                    <a:lnB>
                      <a:noFill/>
                    </a:lnB>
                    <a:solidFill>
                      <a:schemeClr val="accent2"/>
                    </a:solidFill>
                  </a:tcPr>
                </a:tc>
                <a:tc>
                  <a:txBody>
                    <a:bodyPr/>
                    <a:lstStyle/>
                    <a:p>
                      <a:pPr marL="0" marR="0" algn="l">
                        <a:spcBef>
                          <a:spcPts val="0"/>
                        </a:spcBef>
                        <a:spcAft>
                          <a:spcPts val="0"/>
                        </a:spcAft>
                      </a:pPr>
                      <a:endParaRPr lang="en-US" sz="2000" dirty="0">
                        <a:latin typeface="Arial"/>
                        <a:ea typeface="Times New Roman"/>
                        <a:cs typeface="Arial"/>
                      </a:endParaRPr>
                    </a:p>
                  </a:txBody>
                  <a:tcPr marL="0" marR="0" marT="0" marB="0" anchor="b">
                    <a:lnL>
                      <a:noFill/>
                    </a:lnL>
                    <a:lnR>
                      <a:noFill/>
                    </a:lnR>
                    <a:lnT>
                      <a:noFill/>
                    </a:lnT>
                    <a:lnB>
                      <a:noFill/>
                    </a:lnB>
                    <a:solidFill>
                      <a:schemeClr val="accent2"/>
                    </a:solidFill>
                  </a:tcPr>
                </a:tc>
                <a:tc>
                  <a:txBody>
                    <a:bodyPr/>
                    <a:lstStyle/>
                    <a:p>
                      <a:pPr marL="0" marR="0" algn="l">
                        <a:spcBef>
                          <a:spcPts val="0"/>
                        </a:spcBef>
                        <a:spcAft>
                          <a:spcPts val="0"/>
                        </a:spcAft>
                      </a:pPr>
                      <a:endParaRPr lang="en-US" sz="2000" dirty="0">
                        <a:latin typeface="Arial"/>
                        <a:ea typeface="Times New Roman"/>
                        <a:cs typeface="Arial"/>
                      </a:endParaRPr>
                    </a:p>
                  </a:txBody>
                  <a:tcPr marL="0" marR="0" marT="0" marB="0" anchor="b">
                    <a:lnL>
                      <a:noFill/>
                    </a:lnL>
                    <a:lnR>
                      <a:noFill/>
                    </a:lnR>
                    <a:lnT>
                      <a:noFill/>
                    </a:lnT>
                    <a:lnB>
                      <a:noFill/>
                    </a:lnB>
                    <a:solidFill>
                      <a:schemeClr val="accent2"/>
                    </a:solidFill>
                  </a:tcPr>
                </a:tc>
                <a:tc>
                  <a:txBody>
                    <a:bodyPr/>
                    <a:lstStyle/>
                    <a:p>
                      <a:pPr marL="101600" marR="0" algn="l">
                        <a:spcBef>
                          <a:spcPts val="0"/>
                        </a:spcBef>
                        <a:spcAft>
                          <a:spcPts val="0"/>
                        </a:spcAft>
                      </a:pPr>
                      <a:r>
                        <a:rPr lang="en-US" sz="2000" dirty="0">
                          <a:latin typeface="Arial"/>
                          <a:ea typeface="Times New Roman"/>
                          <a:cs typeface="Arial"/>
                        </a:rPr>
                        <a:t>admission</a:t>
                      </a:r>
                      <a:endParaRPr lang="en-US" sz="2000" dirty="0">
                        <a:latin typeface="Tahoma"/>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chemeClr val="accent2"/>
                    </a:solidFill>
                  </a:tcPr>
                </a:tc>
                <a:extLst>
                  <a:ext uri="{0D108BD9-81ED-4DB2-BD59-A6C34878D82A}">
                    <a16:rowId xmlns:a16="http://schemas.microsoft.com/office/drawing/2014/main" val="10004"/>
                  </a:ext>
                </a:extLst>
              </a:tr>
              <a:tr h="333504">
                <a:tc>
                  <a:txBody>
                    <a:bodyPr/>
                    <a:lstStyle/>
                    <a:p>
                      <a:pPr marL="0" marR="0" algn="just">
                        <a:spcBef>
                          <a:spcPts val="0"/>
                        </a:spcBef>
                        <a:spcAft>
                          <a:spcPts val="0"/>
                        </a:spcAft>
                      </a:pPr>
                      <a:endParaRPr lang="en-US" sz="2000">
                        <a:latin typeface="Arial"/>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2000">
                        <a:latin typeface="Arial"/>
                        <a:ea typeface="Times New Roman"/>
                        <a:cs typeface="Arial"/>
                      </a:endParaRPr>
                    </a:p>
                  </a:txBody>
                  <a:tcPr marL="0" marR="0" marT="0" marB="0" anchor="b">
                    <a:lnL>
                      <a:noFill/>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2000">
                        <a:latin typeface="Arial"/>
                        <a:ea typeface="Times New Roman"/>
                        <a:cs typeface="Arial"/>
                      </a:endParaRPr>
                    </a:p>
                  </a:txBody>
                  <a:tcPr marL="0" marR="0" marT="0" marB="0" anchor="b">
                    <a:lnL>
                      <a:noFill/>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2000" dirty="0">
                        <a:latin typeface="Arial"/>
                        <a:ea typeface="Times New Roman"/>
                        <a:cs typeface="Arial"/>
                      </a:endParaRPr>
                    </a:p>
                  </a:txBody>
                  <a:tcPr marL="0" marR="0" marT="0" marB="0" anchor="b">
                    <a:lnL>
                      <a:noFill/>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2000" dirty="0">
                        <a:latin typeface="Arial"/>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332F0F"/>
                      </a:solidFill>
                      <a:prstDash val="solid"/>
                      <a:round/>
                      <a:headEnd type="none" w="med" len="med"/>
                      <a:tailEnd type="none" w="med" len="med"/>
                    </a:lnB>
                    <a:solidFill>
                      <a:schemeClr val="accent2"/>
                    </a:solidFill>
                  </a:tcPr>
                </a:tc>
                <a:extLst>
                  <a:ext uri="{0D108BD9-81ED-4DB2-BD59-A6C34878D82A}">
                    <a16:rowId xmlns:a16="http://schemas.microsoft.com/office/drawing/2014/main" val="10005"/>
                  </a:ext>
                </a:extLst>
              </a:tr>
              <a:tr h="667008">
                <a:tc>
                  <a:txBody>
                    <a:bodyPr/>
                    <a:lstStyle/>
                    <a:p>
                      <a:pPr marL="63500" marR="0" algn="just">
                        <a:spcBef>
                          <a:spcPts val="0"/>
                        </a:spcBef>
                        <a:spcAft>
                          <a:spcPts val="0"/>
                        </a:spcAft>
                      </a:pPr>
                      <a:r>
                        <a:rPr lang="en-US" sz="2000">
                          <a:latin typeface="Arial"/>
                          <a:ea typeface="Times New Roman"/>
                          <a:cs typeface="Arial"/>
                        </a:rPr>
                        <a:t>Mebendazole</a:t>
                      </a:r>
                      <a:endParaRPr lang="en-US" sz="200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114300" marR="0" algn="l">
                        <a:spcBef>
                          <a:spcPts val="0"/>
                        </a:spcBef>
                        <a:spcAft>
                          <a:spcPts val="0"/>
                        </a:spcAft>
                      </a:pPr>
                      <a:r>
                        <a:rPr lang="en-US" sz="2000">
                          <a:latin typeface="Arial"/>
                          <a:ea typeface="Times New Roman"/>
                          <a:cs typeface="Arial"/>
                        </a:rPr>
                        <a:t>Second trimester</a:t>
                      </a:r>
                      <a:endParaRPr lang="en-US" sz="2000">
                        <a:latin typeface="Tahoma"/>
                        <a:ea typeface="Times New Roman"/>
                        <a:cs typeface="Arial"/>
                      </a:endParaRPr>
                    </a:p>
                  </a:txBody>
                  <a:tcPr marL="0" marR="0" marT="0" marB="0" anchor="b">
                    <a:lnL>
                      <a:noFill/>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127000" marR="0" algn="l">
                        <a:spcBef>
                          <a:spcPts val="0"/>
                        </a:spcBef>
                        <a:spcAft>
                          <a:spcPts val="0"/>
                        </a:spcAft>
                      </a:pPr>
                      <a:r>
                        <a:rPr lang="en-US" sz="2000">
                          <a:latin typeface="Arial"/>
                          <a:ea typeface="Times New Roman"/>
                          <a:cs typeface="Arial"/>
                        </a:rPr>
                        <a:t>Pregnant</a:t>
                      </a:r>
                      <a:endParaRPr lang="en-US" sz="2000">
                        <a:latin typeface="Tahoma"/>
                        <a:ea typeface="Times New Roman"/>
                        <a:cs typeface="Arial"/>
                      </a:endParaRPr>
                    </a:p>
                  </a:txBody>
                  <a:tcPr marL="0" marR="0" marT="0" marB="0" anchor="b">
                    <a:lnL>
                      <a:noFill/>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76200" marR="0" algn="l">
                        <a:spcBef>
                          <a:spcPts val="0"/>
                        </a:spcBef>
                        <a:spcAft>
                          <a:spcPts val="0"/>
                        </a:spcAft>
                      </a:pPr>
                      <a:r>
                        <a:rPr lang="en-US" sz="2000" dirty="0">
                          <a:latin typeface="Arial"/>
                          <a:ea typeface="Times New Roman"/>
                          <a:cs typeface="Arial"/>
                        </a:rPr>
                        <a:t>500mg</a:t>
                      </a:r>
                      <a:endParaRPr lang="en-US" sz="2000" dirty="0">
                        <a:latin typeface="Tahoma"/>
                        <a:ea typeface="Times New Roman"/>
                        <a:cs typeface="Arial"/>
                      </a:endParaRPr>
                    </a:p>
                  </a:txBody>
                  <a:tcPr marL="0" marR="0" marT="0" marB="0" anchor="b">
                    <a:lnL>
                      <a:noFill/>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101600" marR="0" algn="l">
                        <a:spcBef>
                          <a:spcPts val="0"/>
                        </a:spcBef>
                        <a:spcAft>
                          <a:spcPts val="0"/>
                        </a:spcAft>
                      </a:pPr>
                      <a:r>
                        <a:rPr lang="en-US" sz="2000" dirty="0">
                          <a:latin typeface="Arial"/>
                          <a:ea typeface="Times New Roman"/>
                          <a:cs typeface="Arial"/>
                        </a:rPr>
                        <a:t>Single dose</a:t>
                      </a:r>
                      <a:endParaRPr lang="en-US" sz="2000" dirty="0">
                        <a:latin typeface="Tahoma"/>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332F0F"/>
                      </a:solid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10006"/>
                  </a:ext>
                </a:extLst>
              </a:tr>
              <a:tr h="404550">
                <a:tc>
                  <a:txBody>
                    <a:bodyPr/>
                    <a:lstStyle/>
                    <a:p>
                      <a:pPr marL="0" marR="0" algn="just">
                        <a:spcBef>
                          <a:spcPts val="0"/>
                        </a:spcBef>
                        <a:spcAft>
                          <a:spcPts val="0"/>
                        </a:spcAft>
                      </a:pPr>
                      <a:endParaRPr lang="en-US" sz="2000">
                        <a:latin typeface="Arial"/>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2000">
                        <a:latin typeface="Arial"/>
                        <a:ea typeface="Times New Roman"/>
                        <a:cs typeface="Arial"/>
                      </a:endParaRPr>
                    </a:p>
                  </a:txBody>
                  <a:tcPr marL="0" marR="0" marT="0" marB="0" anchor="b">
                    <a:lnL>
                      <a:noFill/>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2000">
                        <a:latin typeface="Arial"/>
                        <a:ea typeface="Times New Roman"/>
                        <a:cs typeface="Arial"/>
                      </a:endParaRPr>
                    </a:p>
                  </a:txBody>
                  <a:tcPr marL="0" marR="0" marT="0" marB="0" anchor="b">
                    <a:lnL>
                      <a:noFill/>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2000" dirty="0">
                        <a:latin typeface="Arial"/>
                        <a:ea typeface="Times New Roman"/>
                        <a:cs typeface="Arial"/>
                      </a:endParaRPr>
                    </a:p>
                  </a:txBody>
                  <a:tcPr marL="0" marR="0" marT="0" marB="0" anchor="b">
                    <a:lnL>
                      <a:noFill/>
                    </a:lnL>
                    <a:lnR>
                      <a:noFill/>
                    </a:lnR>
                    <a:lnT>
                      <a:noFill/>
                    </a:lnT>
                    <a:lnB w="12700" cap="flat" cmpd="sng" algn="ctr">
                      <a:solidFill>
                        <a:srgbClr val="332F0F"/>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2000" dirty="0">
                        <a:latin typeface="Arial"/>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332F0F"/>
                      </a:solidFill>
                      <a:prstDash val="solid"/>
                      <a:round/>
                      <a:headEnd type="none" w="med" len="med"/>
                      <a:tailEnd type="none" w="med" len="med"/>
                    </a:lnB>
                    <a:solidFill>
                      <a:schemeClr val="accent2"/>
                    </a:solidFill>
                  </a:tcPr>
                </a:tc>
                <a:extLst>
                  <a:ext uri="{0D108BD9-81ED-4DB2-BD59-A6C34878D82A}">
                    <a16:rowId xmlns:a16="http://schemas.microsoft.com/office/drawing/2014/main" val="10007"/>
                  </a:ext>
                </a:extLst>
              </a:tr>
              <a:tr h="809100">
                <a:tc>
                  <a:txBody>
                    <a:bodyPr/>
                    <a:lstStyle/>
                    <a:p>
                      <a:pPr marL="63500" marR="0" algn="just">
                        <a:spcBef>
                          <a:spcPts val="0"/>
                        </a:spcBef>
                        <a:spcAft>
                          <a:spcPts val="0"/>
                        </a:spcAft>
                      </a:pPr>
                      <a:r>
                        <a:rPr lang="en-US" sz="2000">
                          <a:latin typeface="Arial"/>
                          <a:ea typeface="Times New Roman"/>
                          <a:cs typeface="Arial"/>
                        </a:rPr>
                        <a:t>Iron/ Folic acid</a:t>
                      </a:r>
                      <a:endParaRPr lang="en-US" sz="2000">
                        <a:latin typeface="Tahoma"/>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114300" marR="0" algn="l">
                        <a:spcBef>
                          <a:spcPts val="0"/>
                        </a:spcBef>
                        <a:spcAft>
                          <a:spcPts val="0"/>
                        </a:spcAft>
                      </a:pPr>
                      <a:r>
                        <a:rPr lang="en-US" sz="2000">
                          <a:latin typeface="Arial"/>
                          <a:ea typeface="Times New Roman"/>
                          <a:cs typeface="Arial"/>
                        </a:rPr>
                        <a:t>On admission</a:t>
                      </a:r>
                      <a:endParaRPr lang="en-US" sz="2000">
                        <a:latin typeface="Tahoma"/>
                        <a:ea typeface="Times New Roman"/>
                        <a:cs typeface="Arial"/>
                      </a:endParaRPr>
                    </a:p>
                  </a:txBody>
                  <a:tcPr marL="0" marR="0" marT="0" marB="0" anchor="b">
                    <a:lnL>
                      <a:noFill/>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127000" marR="0" algn="l">
                        <a:spcBef>
                          <a:spcPts val="0"/>
                        </a:spcBef>
                        <a:spcAft>
                          <a:spcPts val="0"/>
                        </a:spcAft>
                      </a:pPr>
                      <a:r>
                        <a:rPr lang="en-US" sz="2000">
                          <a:latin typeface="Arial"/>
                          <a:ea typeface="Times New Roman"/>
                          <a:cs typeface="Arial"/>
                        </a:rPr>
                        <a:t>During pregnancy and</a:t>
                      </a:r>
                      <a:endParaRPr lang="en-US" sz="2000">
                        <a:latin typeface="Tahoma"/>
                        <a:ea typeface="Times New Roman"/>
                        <a:cs typeface="Arial"/>
                      </a:endParaRPr>
                    </a:p>
                  </a:txBody>
                  <a:tcPr marL="0" marR="0" marT="0" marB="0" anchor="b">
                    <a:lnL>
                      <a:noFill/>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76200" marR="0" algn="l">
                        <a:spcBef>
                          <a:spcPts val="0"/>
                        </a:spcBef>
                        <a:spcAft>
                          <a:spcPts val="0"/>
                        </a:spcAft>
                      </a:pPr>
                      <a:r>
                        <a:rPr lang="en-US" sz="2000">
                          <a:latin typeface="Arial"/>
                          <a:ea typeface="Times New Roman"/>
                          <a:cs typeface="Arial"/>
                        </a:rPr>
                        <a:t>60mg iron/400µg folic</a:t>
                      </a:r>
                      <a:endParaRPr lang="en-US" sz="2000">
                        <a:latin typeface="Tahoma"/>
                        <a:ea typeface="Times New Roman"/>
                        <a:cs typeface="Arial"/>
                      </a:endParaRPr>
                    </a:p>
                  </a:txBody>
                  <a:tcPr marL="0" marR="0" marT="0" marB="0" anchor="b">
                    <a:lnL>
                      <a:noFill/>
                    </a:lnL>
                    <a:lnR>
                      <a:noFill/>
                    </a:lnR>
                    <a:lnT w="12700" cap="flat" cmpd="sng" algn="ctr">
                      <a:solidFill>
                        <a:srgbClr val="332F0F"/>
                      </a:solidFill>
                      <a:prstDash val="solid"/>
                      <a:round/>
                      <a:headEnd type="none" w="med" len="med"/>
                      <a:tailEnd type="none" w="med" len="med"/>
                    </a:lnT>
                    <a:lnB>
                      <a:noFill/>
                    </a:lnB>
                    <a:solidFill>
                      <a:schemeClr val="accent2"/>
                    </a:solidFill>
                  </a:tcPr>
                </a:tc>
                <a:tc>
                  <a:txBody>
                    <a:bodyPr/>
                    <a:lstStyle/>
                    <a:p>
                      <a:pPr marL="101600" marR="0" algn="l">
                        <a:spcBef>
                          <a:spcPts val="0"/>
                        </a:spcBef>
                        <a:spcAft>
                          <a:spcPts val="0"/>
                        </a:spcAft>
                      </a:pPr>
                      <a:r>
                        <a:rPr lang="en-US" sz="2000" dirty="0">
                          <a:latin typeface="Arial"/>
                          <a:ea typeface="Times New Roman"/>
                          <a:cs typeface="Arial"/>
                        </a:rPr>
                        <a:t>Daily dose</a:t>
                      </a:r>
                      <a:endParaRPr lang="en-US" sz="2000" dirty="0">
                        <a:latin typeface="Tahoma"/>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332F0F"/>
                      </a:solidFill>
                      <a:prstDash val="solid"/>
                      <a:round/>
                      <a:headEnd type="none" w="med" len="med"/>
                      <a:tailEnd type="none" w="med" len="med"/>
                    </a:lnT>
                    <a:lnB>
                      <a:noFill/>
                    </a:lnB>
                    <a:solidFill>
                      <a:schemeClr val="accent2"/>
                    </a:solidFill>
                  </a:tcPr>
                </a:tc>
                <a:extLst>
                  <a:ext uri="{0D108BD9-81ED-4DB2-BD59-A6C34878D82A}">
                    <a16:rowId xmlns:a16="http://schemas.microsoft.com/office/drawing/2014/main" val="10008"/>
                  </a:ext>
                </a:extLst>
              </a:tr>
              <a:tr h="404550">
                <a:tc>
                  <a:txBody>
                    <a:bodyPr/>
                    <a:lstStyle/>
                    <a:p>
                      <a:pPr marL="0" marR="0" algn="just">
                        <a:spcBef>
                          <a:spcPts val="0"/>
                        </a:spcBef>
                        <a:spcAft>
                          <a:spcPts val="0"/>
                        </a:spcAft>
                      </a:pPr>
                      <a:endParaRPr lang="en-US" sz="1200" dirty="0">
                        <a:latin typeface="Arial"/>
                        <a:ea typeface="Times New Roman"/>
                        <a:cs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1200">
                        <a:latin typeface="Arial"/>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accent2"/>
                    </a:solidFill>
                  </a:tcPr>
                </a:tc>
                <a:tc>
                  <a:txBody>
                    <a:bodyPr/>
                    <a:lstStyle/>
                    <a:p>
                      <a:pPr marL="127000" marR="0" algn="l">
                        <a:spcBef>
                          <a:spcPts val="0"/>
                        </a:spcBef>
                        <a:spcAft>
                          <a:spcPts val="0"/>
                        </a:spcAft>
                      </a:pPr>
                      <a:r>
                        <a:rPr lang="en-US" sz="1600">
                          <a:latin typeface="Arial"/>
                          <a:ea typeface="Times New Roman"/>
                          <a:cs typeface="Arial"/>
                        </a:rPr>
                        <a:t>lactation</a:t>
                      </a:r>
                      <a:endParaRPr lang="en-US" sz="1600">
                        <a:latin typeface="Tahoma"/>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accent2"/>
                    </a:solidFill>
                  </a:tcPr>
                </a:tc>
                <a:tc>
                  <a:txBody>
                    <a:bodyPr/>
                    <a:lstStyle/>
                    <a:p>
                      <a:pPr marL="76200" marR="0" algn="l">
                        <a:spcBef>
                          <a:spcPts val="0"/>
                        </a:spcBef>
                        <a:spcAft>
                          <a:spcPts val="0"/>
                        </a:spcAft>
                      </a:pPr>
                      <a:r>
                        <a:rPr lang="en-US" sz="1600" dirty="0">
                          <a:latin typeface="Arial"/>
                          <a:ea typeface="Times New Roman"/>
                          <a:cs typeface="Arial"/>
                        </a:rPr>
                        <a:t>acid</a:t>
                      </a:r>
                      <a:endParaRPr lang="en-US" sz="1600" dirty="0">
                        <a:latin typeface="Tahoma"/>
                        <a:ea typeface="Times New Roman"/>
                        <a:cs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l">
                        <a:spcBef>
                          <a:spcPts val="0"/>
                        </a:spcBef>
                        <a:spcAft>
                          <a:spcPts val="0"/>
                        </a:spcAft>
                      </a:pPr>
                      <a:endParaRPr lang="en-US" sz="1200" dirty="0">
                        <a:latin typeface="Arial"/>
                        <a:ea typeface="Times New Roman"/>
                        <a:cs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t>Key Messages on Admission to SFP and Nutrition </a:t>
            </a:r>
            <a:r>
              <a:rPr lang="en-US" b="1" dirty="0" err="1"/>
              <a:t>Counselling</a:t>
            </a:r>
            <a:endParaRPr lang="en-US" b="1" dirty="0"/>
          </a:p>
        </p:txBody>
      </p:sp>
      <p:sp>
        <p:nvSpPr>
          <p:cNvPr id="5" name="Content Placeholder 4"/>
          <p:cNvSpPr>
            <a:spLocks noGrp="1"/>
          </p:cNvSpPr>
          <p:nvPr>
            <p:ph sz="quarter" idx="1"/>
          </p:nvPr>
        </p:nvSpPr>
        <p:spPr>
          <a:xfrm>
            <a:off x="228600" y="1600200"/>
            <a:ext cx="8534400" cy="4873752"/>
          </a:xfrm>
          <a:solidFill>
            <a:schemeClr val="accent2"/>
          </a:solidFill>
        </p:spPr>
        <p:txBody>
          <a:bodyPr/>
          <a:lstStyle/>
          <a:p>
            <a:r>
              <a:rPr lang="en-US" dirty="0"/>
              <a:t>Rations are provided for the target client</a:t>
            </a:r>
          </a:p>
          <a:p>
            <a:endParaRPr lang="en-US" dirty="0"/>
          </a:p>
          <a:p>
            <a:r>
              <a:rPr lang="en-US" dirty="0"/>
              <a:t>The patient or caregiver must receive adequate information about the cause of their malnutrition, and how to avoid a relapse</a:t>
            </a:r>
          </a:p>
          <a:p>
            <a:endParaRPr lang="en-US" dirty="0"/>
          </a:p>
          <a:p>
            <a:r>
              <a:rPr lang="en-US" dirty="0"/>
              <a:t>Some patients may require both nutrition </a:t>
            </a:r>
            <a:r>
              <a:rPr lang="en-US" dirty="0" err="1"/>
              <a:t>counselling</a:t>
            </a:r>
            <a:r>
              <a:rPr lang="en-US" dirty="0"/>
              <a:t> and food rations. Ensure that they receive both</a:t>
            </a:r>
          </a:p>
          <a:p>
            <a:r>
              <a:rPr lang="en-US" dirty="0"/>
              <a:t>Explain the expected progress from the child and likewise the adult patient </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875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Key Messages on Admission to SFP and Nutrition </a:t>
            </a:r>
            <a:r>
              <a:rPr lang="en-US" b="1" dirty="0" err="1"/>
              <a:t>Counselling</a:t>
            </a:r>
            <a:endParaRPr lang="en-US" b="1" dirty="0"/>
          </a:p>
        </p:txBody>
      </p:sp>
      <p:sp>
        <p:nvSpPr>
          <p:cNvPr id="5" name="Content Placeholder 4"/>
          <p:cNvSpPr>
            <a:spLocks noGrp="1"/>
          </p:cNvSpPr>
          <p:nvPr>
            <p:ph sz="quarter" idx="1"/>
          </p:nvPr>
        </p:nvSpPr>
        <p:spPr>
          <a:xfrm>
            <a:off x="228600" y="1600200"/>
            <a:ext cx="8458200" cy="4873752"/>
          </a:xfrm>
          <a:solidFill>
            <a:schemeClr val="accent2"/>
          </a:solidFill>
        </p:spPr>
        <p:txBody>
          <a:bodyPr/>
          <a:lstStyle/>
          <a:p>
            <a:r>
              <a:rPr lang="en-US" dirty="0"/>
              <a:t>After </a:t>
            </a:r>
            <a:r>
              <a:rPr lang="en-US" dirty="0" err="1"/>
              <a:t>counselling</a:t>
            </a:r>
            <a:r>
              <a:rPr lang="en-US" dirty="0"/>
              <a:t>, ask caregiver or adult patient to explain what they will do at home</a:t>
            </a:r>
          </a:p>
          <a:p>
            <a:r>
              <a:rPr lang="en-US" dirty="0"/>
              <a:t>Explain to the patient or caregiver that a CHW is likely to visit his/her home for follow-up</a:t>
            </a:r>
          </a:p>
          <a:p>
            <a:r>
              <a:rPr lang="en-US" dirty="0"/>
              <a:t>Make an appointment with the caregiver or patient for follow-up</a:t>
            </a:r>
          </a:p>
          <a:p>
            <a:r>
              <a:rPr lang="en-US" dirty="0"/>
              <a:t>Carefully explain what will happen at the next visit</a:t>
            </a:r>
          </a:p>
          <a:p>
            <a:pPr lvl="0"/>
            <a:r>
              <a:rPr lang="x-none" dirty="0"/>
              <a:t>Ask the adult patient or caregiver to refer </a:t>
            </a:r>
            <a:r>
              <a:rPr lang="en-US" dirty="0"/>
              <a:t>others</a:t>
            </a:r>
            <a:r>
              <a:rPr lang="x-none" dirty="0"/>
              <a:t>. with similar problems to the health facility. </a:t>
            </a:r>
            <a:endParaRPr lang="en-US" dirty="0"/>
          </a:p>
          <a:p>
            <a:r>
              <a:rPr lang="en-GB" dirty="0"/>
              <a:t>Conduct a cooking demonstration for those taking blended foods</a:t>
            </a:r>
          </a:p>
          <a:p>
            <a:endParaRPr lang="en-US"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5978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sz="quarter" idx="4294967295"/>
          </p:nvPr>
        </p:nvSpPr>
        <p:spPr>
          <a:xfrm>
            <a:off x="0" y="0"/>
            <a:ext cx="8763000" cy="6858000"/>
          </a:xfrm>
        </p:spPr>
        <p:txBody>
          <a:bodyPr/>
          <a:lstStyle/>
          <a:p>
            <a:pPr marL="547687" indent="-457200" algn="just" eaLnBrk="1" hangingPunct="1">
              <a:lnSpc>
                <a:spcPct val="90000"/>
              </a:lnSpc>
              <a:buFont typeface="Wingdings" pitchFamily="2" charset="2"/>
              <a:buNone/>
              <a:defRPr/>
            </a:pPr>
            <a:endParaRPr lang="en-US" sz="2100" dirty="0"/>
          </a:p>
          <a:p>
            <a:pPr marL="547687" indent="-457200" algn="just" eaLnBrk="1" hangingPunct="1">
              <a:lnSpc>
                <a:spcPct val="90000"/>
              </a:lnSpc>
              <a:buFont typeface="Wingdings" pitchFamily="2" charset="2"/>
              <a:buNone/>
              <a:defRPr/>
            </a:pPr>
            <a:r>
              <a:rPr lang="en-US" sz="2100" b="1" dirty="0"/>
              <a:t>During follow-up visits the below actions should be done: </a:t>
            </a:r>
          </a:p>
          <a:p>
            <a:pPr marL="547687" indent="-457200" algn="just" eaLnBrk="1" hangingPunct="1">
              <a:lnSpc>
                <a:spcPct val="90000"/>
              </a:lnSpc>
              <a:buFont typeface="Wingdings" pitchFamily="2" charset="2"/>
              <a:buNone/>
              <a:defRPr/>
            </a:pPr>
            <a:endParaRPr lang="en-US" sz="2100" dirty="0"/>
          </a:p>
          <a:p>
            <a:pPr marL="914400" lvl="1" indent="-457200" algn="just" eaLnBrk="1" hangingPunct="1">
              <a:lnSpc>
                <a:spcPct val="90000"/>
              </a:lnSpc>
              <a:defRPr/>
            </a:pPr>
            <a:r>
              <a:rPr lang="en-US" sz="2400" dirty="0"/>
              <a:t>Take Weight </a:t>
            </a:r>
          </a:p>
          <a:p>
            <a:pPr marL="914400" lvl="1" indent="-457200" algn="just" eaLnBrk="1" hangingPunct="1">
              <a:lnSpc>
                <a:spcPct val="90000"/>
              </a:lnSpc>
              <a:buFont typeface="Wingdings 2" pitchFamily="18" charset="2"/>
              <a:buNone/>
              <a:defRPr/>
            </a:pPr>
            <a:endParaRPr lang="en-US" sz="2400" dirty="0"/>
          </a:p>
          <a:p>
            <a:pPr marL="914400" lvl="1" indent="-457200" algn="just" eaLnBrk="1" hangingPunct="1">
              <a:lnSpc>
                <a:spcPct val="90000"/>
              </a:lnSpc>
              <a:defRPr/>
            </a:pPr>
            <a:r>
              <a:rPr lang="en-US" sz="2400" dirty="0"/>
              <a:t>Take Height (after one month for children)</a:t>
            </a:r>
          </a:p>
          <a:p>
            <a:pPr marL="914400" lvl="1" indent="-457200" algn="just" eaLnBrk="1" hangingPunct="1">
              <a:lnSpc>
                <a:spcPct val="90000"/>
              </a:lnSpc>
              <a:buFont typeface="Wingdings 2" pitchFamily="18" charset="2"/>
              <a:buNone/>
              <a:defRPr/>
            </a:pPr>
            <a:endParaRPr lang="en-US" sz="2400" dirty="0"/>
          </a:p>
          <a:p>
            <a:pPr marL="914400" lvl="1" indent="-457200" algn="just" eaLnBrk="1" hangingPunct="1">
              <a:lnSpc>
                <a:spcPct val="90000"/>
              </a:lnSpc>
              <a:defRPr/>
            </a:pPr>
            <a:r>
              <a:rPr lang="en-US" sz="2400" dirty="0"/>
              <a:t>Take MUAC</a:t>
            </a:r>
          </a:p>
          <a:p>
            <a:pPr marL="914400" lvl="1" indent="-457200" algn="just" eaLnBrk="1" hangingPunct="1">
              <a:lnSpc>
                <a:spcPct val="90000"/>
              </a:lnSpc>
              <a:buFont typeface="Wingdings 2" pitchFamily="18" charset="2"/>
              <a:buNone/>
              <a:defRPr/>
            </a:pPr>
            <a:endParaRPr lang="en-US" sz="2400" dirty="0"/>
          </a:p>
          <a:p>
            <a:pPr marL="914400" lvl="1" indent="-457200" algn="just" eaLnBrk="1" hangingPunct="1">
              <a:lnSpc>
                <a:spcPct val="90000"/>
              </a:lnSpc>
              <a:defRPr/>
            </a:pPr>
            <a:r>
              <a:rPr lang="en-US" sz="2400" dirty="0"/>
              <a:t>Calculate W/H and check progress towards target weight </a:t>
            </a:r>
          </a:p>
          <a:p>
            <a:pPr marL="914400" lvl="1" indent="-457200" algn="just" eaLnBrk="1" hangingPunct="1">
              <a:lnSpc>
                <a:spcPct val="90000"/>
              </a:lnSpc>
              <a:buFont typeface="Wingdings 2" pitchFamily="18" charset="2"/>
              <a:buNone/>
              <a:defRPr/>
            </a:pPr>
            <a:r>
              <a:rPr lang="en-US" sz="2400" dirty="0"/>
              <a:t> </a:t>
            </a:r>
          </a:p>
          <a:p>
            <a:pPr marL="914400" lvl="1" indent="-457200" algn="just" eaLnBrk="1" hangingPunct="1">
              <a:lnSpc>
                <a:spcPct val="90000"/>
              </a:lnSpc>
              <a:defRPr/>
            </a:pPr>
            <a:r>
              <a:rPr lang="en-US" sz="2400" dirty="0"/>
              <a:t>Do medical examination </a:t>
            </a:r>
          </a:p>
          <a:p>
            <a:pPr marL="914400" lvl="1" indent="-457200" algn="just" eaLnBrk="1" hangingPunct="1">
              <a:lnSpc>
                <a:spcPct val="90000"/>
              </a:lnSpc>
              <a:buFont typeface="Wingdings 2" pitchFamily="18" charset="2"/>
              <a:buNone/>
              <a:defRPr/>
            </a:pPr>
            <a:endParaRPr lang="en-US" sz="2400" dirty="0"/>
          </a:p>
          <a:p>
            <a:pPr marL="914400" lvl="1" indent="-457200" algn="just" eaLnBrk="1" hangingPunct="1">
              <a:lnSpc>
                <a:spcPct val="90000"/>
              </a:lnSpc>
              <a:defRPr/>
            </a:pPr>
            <a:r>
              <a:rPr lang="en-US" sz="2400" dirty="0"/>
              <a:t>Give routine medication/supplementation as applicable </a:t>
            </a:r>
          </a:p>
          <a:p>
            <a:pPr marL="914400" lvl="1" indent="-457200" algn="just" eaLnBrk="1" hangingPunct="1">
              <a:lnSpc>
                <a:spcPct val="90000"/>
              </a:lnSpc>
              <a:buFont typeface="Wingdings 2" pitchFamily="18" charset="2"/>
              <a:buNone/>
              <a:defRPr/>
            </a:pPr>
            <a:endParaRPr lang="en-US" sz="2400" dirty="0"/>
          </a:p>
          <a:p>
            <a:pPr marL="914400" lvl="1" indent="-457200" algn="just" eaLnBrk="1" hangingPunct="1">
              <a:lnSpc>
                <a:spcPct val="90000"/>
              </a:lnSpc>
              <a:defRPr/>
            </a:pPr>
            <a:r>
              <a:rPr lang="en-US" sz="2400" dirty="0"/>
              <a:t>Provide nutrition counseling</a:t>
            </a:r>
          </a:p>
          <a:p>
            <a:pPr marL="914400" lvl="1" indent="-457200" algn="just" eaLnBrk="1" hangingPunct="1">
              <a:lnSpc>
                <a:spcPct val="90000"/>
              </a:lnSpc>
              <a:buFont typeface="Wingdings 2" pitchFamily="18" charset="2"/>
              <a:buNone/>
              <a:defRPr/>
            </a:pPr>
            <a:r>
              <a:rPr lang="en-US" sz="2400" dirty="0"/>
              <a:t> </a:t>
            </a:r>
          </a:p>
          <a:p>
            <a:pPr marL="914400" lvl="1" indent="-457200" algn="just" eaLnBrk="1" hangingPunct="1">
              <a:lnSpc>
                <a:spcPct val="90000"/>
              </a:lnSpc>
              <a:defRPr/>
            </a:pPr>
            <a:r>
              <a:rPr lang="en-US" sz="2400" dirty="0"/>
              <a:t>Give additional food rations as prescribed </a:t>
            </a:r>
          </a:p>
          <a:p>
            <a:pPr marL="914400" lvl="1" indent="-457200" algn="just" eaLnBrk="1" hangingPunct="1">
              <a:lnSpc>
                <a:spcPct val="90000"/>
              </a:lnSpc>
              <a:buFont typeface="Wingdings 2" pitchFamily="18" charset="2"/>
              <a:buNone/>
              <a:defRPr/>
            </a:pPr>
            <a:endParaRPr lang="en-GB" dirty="0"/>
          </a:p>
          <a:p>
            <a:pPr marL="533400" indent="-533400" algn="just" eaLnBrk="1" hangingPunct="1">
              <a:lnSpc>
                <a:spcPct val="90000"/>
              </a:lnSpc>
              <a:defRPr/>
            </a:pPr>
            <a:endParaRPr lang="en-US" sz="2100" dirty="0"/>
          </a:p>
        </p:txBody>
      </p:sp>
      <p:graphicFrame>
        <p:nvGraphicFramePr>
          <p:cNvPr id="1945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7411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2">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52">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65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Data Collection and Reporting</a:t>
            </a:r>
          </a:p>
        </p:txBody>
      </p:sp>
      <p:sp>
        <p:nvSpPr>
          <p:cNvPr id="5" name="Content Placeholder 4"/>
          <p:cNvSpPr>
            <a:spLocks noGrp="1"/>
          </p:cNvSpPr>
          <p:nvPr>
            <p:ph sz="quarter" idx="1"/>
          </p:nvPr>
        </p:nvSpPr>
        <p:spPr>
          <a:solidFill>
            <a:schemeClr val="accent2"/>
          </a:solidFill>
        </p:spPr>
        <p:txBody>
          <a:bodyPr/>
          <a:lstStyle/>
          <a:p>
            <a:r>
              <a:rPr lang="en-US" sz="2000" dirty="0"/>
              <a:t>SFP ration cards inserted into the Mother and Child Health Booklets should be used to record all information related to MAM treatment</a:t>
            </a:r>
          </a:p>
          <a:p>
            <a:r>
              <a:rPr lang="en-US" sz="2000" dirty="0"/>
              <a:t>The card’s information is similar to the health facility register</a:t>
            </a:r>
          </a:p>
          <a:p>
            <a:endParaRPr lang="en-US" sz="2000" dirty="0"/>
          </a:p>
          <a:p>
            <a:pPr lvl="0"/>
            <a:r>
              <a:rPr lang="en-US" sz="2000" dirty="0"/>
              <a:t>The cards are presented at each health facility visit and shown to the CHW when visiting a patient’s home. </a:t>
            </a:r>
          </a:p>
          <a:p>
            <a:pPr lvl="0"/>
            <a:endParaRPr lang="en-US" sz="2000" dirty="0"/>
          </a:p>
          <a:p>
            <a:r>
              <a:rPr lang="en-US" sz="2000" dirty="0"/>
              <a:t> Counsel caregivers to ensure that the cards are kept in good condition</a:t>
            </a:r>
          </a:p>
          <a:p>
            <a:endParaRPr lang="en-US" sz="20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080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8229600" cy="715962"/>
          </a:xfrm>
        </p:spPr>
        <p:txBody>
          <a:bodyPr bIns="91440"/>
          <a:lstStyle/>
          <a:p>
            <a:pPr algn="ctr" eaLnBrk="1" fontAlgn="auto" hangingPunct="1">
              <a:spcAft>
                <a:spcPts val="0"/>
              </a:spcAft>
              <a:defRPr/>
            </a:pPr>
            <a:r>
              <a:rPr lang="en-US" b="1" dirty="0"/>
              <a:t>Learning Objectives</a:t>
            </a:r>
            <a:endParaRPr lang="en-US" dirty="0"/>
          </a:p>
        </p:txBody>
      </p:sp>
      <p:sp>
        <p:nvSpPr>
          <p:cNvPr id="3076" name="Rectangle 3"/>
          <p:cNvSpPr>
            <a:spLocks noGrp="1" noChangeArrowheads="1"/>
          </p:cNvSpPr>
          <p:nvPr>
            <p:ph sz="quarter" idx="4294967295"/>
          </p:nvPr>
        </p:nvSpPr>
        <p:spPr>
          <a:xfrm>
            <a:off x="0" y="990600"/>
            <a:ext cx="8953500" cy="5867400"/>
          </a:xfrm>
        </p:spPr>
        <p:txBody>
          <a:bodyPr/>
          <a:lstStyle/>
          <a:p>
            <a:pPr eaLnBrk="1" hangingPunct="1">
              <a:buFontTx/>
              <a:buNone/>
            </a:pPr>
            <a:r>
              <a:rPr lang="en-US" sz="2800" dirty="0"/>
              <a:t>By the end of this session participants should be able to:</a:t>
            </a:r>
          </a:p>
          <a:p>
            <a:pPr eaLnBrk="1" hangingPunct="1">
              <a:buFontTx/>
              <a:buNone/>
            </a:pPr>
            <a:endParaRPr lang="en-US" sz="2800" dirty="0"/>
          </a:p>
          <a:p>
            <a:pPr lvl="1" eaLnBrk="1" hangingPunct="1">
              <a:buFont typeface="Wingdings" pitchFamily="2" charset="2"/>
              <a:buChar char="Ø"/>
            </a:pPr>
            <a:r>
              <a:rPr lang="en-US" sz="2800" dirty="0"/>
              <a:t>State the aim of Management of Moderate Acute Malnutrition</a:t>
            </a:r>
          </a:p>
          <a:p>
            <a:pPr lvl="1" eaLnBrk="1" hangingPunct="1">
              <a:buFont typeface="Wingdings" pitchFamily="2" charset="2"/>
              <a:buChar char="Ø"/>
            </a:pPr>
            <a:r>
              <a:rPr lang="en-US" sz="2800" dirty="0"/>
              <a:t>Identify patients affected by moderate acute malnutrition </a:t>
            </a:r>
          </a:p>
          <a:p>
            <a:pPr lvl="1" eaLnBrk="1" hangingPunct="1">
              <a:buFont typeface="Wingdings" pitchFamily="2" charset="2"/>
              <a:buChar char="Ø"/>
            </a:pPr>
            <a:r>
              <a:rPr lang="en-US" sz="2800" dirty="0"/>
              <a:t>Manage moderate acute malnutrition applying standard protocols</a:t>
            </a:r>
          </a:p>
          <a:p>
            <a:pPr lvl="1" eaLnBrk="1" hangingPunct="1">
              <a:buFont typeface="Wingdings" pitchFamily="2" charset="2"/>
              <a:buChar char="Ø"/>
            </a:pPr>
            <a:r>
              <a:rPr lang="en-US" sz="2800" dirty="0"/>
              <a:t>Know the requirements and procedure in setting up a programme to manage moderate acute malnutrition</a:t>
            </a:r>
          </a:p>
          <a:p>
            <a:pPr eaLnBrk="1" hangingPunct="1">
              <a:buFont typeface="Wingdings" pitchFamily="2" charset="2"/>
              <a:buNone/>
            </a:pPr>
            <a:endParaRPr lang="en-US" sz="2100" dirty="0"/>
          </a:p>
        </p:txBody>
      </p:sp>
      <p:graphicFrame>
        <p:nvGraphicFramePr>
          <p:cNvPr id="4098"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280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Where there is no SFP</a:t>
            </a:r>
          </a:p>
        </p:txBody>
      </p:sp>
      <p:sp>
        <p:nvSpPr>
          <p:cNvPr id="5" name="Content Placeholder 4"/>
          <p:cNvSpPr>
            <a:spLocks noGrp="1"/>
          </p:cNvSpPr>
          <p:nvPr>
            <p:ph sz="quarter" idx="1"/>
          </p:nvPr>
        </p:nvSpPr>
        <p:spPr>
          <a:solidFill>
            <a:schemeClr val="accent2"/>
          </a:solidFill>
        </p:spPr>
        <p:txBody>
          <a:bodyPr/>
          <a:lstStyle/>
          <a:p>
            <a:r>
              <a:rPr lang="en-US" sz="2000" dirty="0"/>
              <a:t>Counsel on selection and use of locally available foods to meet the nutritional needs of children with moderate acute malnutrition by emphasizing on feeding frequency hygienic preparation to ensure age appropriate complementary feeding</a:t>
            </a:r>
          </a:p>
          <a:p>
            <a:endParaRPr lang="en-US" sz="2000" dirty="0"/>
          </a:p>
          <a:p>
            <a:endParaRPr lang="en-US" sz="2000" dirty="0"/>
          </a:p>
          <a:p>
            <a:endParaRPr lang="en-US" sz="2000" dirty="0"/>
          </a:p>
          <a:p>
            <a:endParaRPr lang="en-US" sz="20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182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Failure to Respond </a:t>
            </a:r>
            <a:endParaRPr lang="en-US" b="1" dirty="0"/>
          </a:p>
        </p:txBody>
      </p:sp>
      <p:sp>
        <p:nvSpPr>
          <p:cNvPr id="6" name="Subtitle 5"/>
          <p:cNvSpPr>
            <a:spLocks noGrp="1"/>
          </p:cNvSpPr>
          <p:nvPr>
            <p:ph type="subTitle" idx="1"/>
          </p:nvPr>
        </p:nvSpPr>
        <p:spPr/>
        <p:txBody>
          <a:bodyPr/>
          <a:lstStyle/>
          <a:p>
            <a:endParaRPr lang="en-US"/>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285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t>
            </a:r>
            <a:br>
              <a:rPr lang="en-US" dirty="0"/>
            </a:br>
            <a:r>
              <a:rPr lang="en-US" b="1" dirty="0"/>
              <a:t>Criteria for failure to respond to treatment </a:t>
            </a:r>
            <a:endParaRPr lang="en-US" dirty="0"/>
          </a:p>
        </p:txBody>
      </p:sp>
      <p:sp>
        <p:nvSpPr>
          <p:cNvPr id="5" name="Content Placeholder 4"/>
          <p:cNvSpPr>
            <a:spLocks noGrp="1"/>
          </p:cNvSpPr>
          <p:nvPr>
            <p:ph sz="quarter" idx="1"/>
          </p:nvPr>
        </p:nvSpPr>
        <p:spPr>
          <a:solidFill>
            <a:schemeClr val="accent2"/>
          </a:solidFill>
        </p:spPr>
        <p:txBody>
          <a:bodyPr/>
          <a:lstStyle/>
          <a:p>
            <a:pPr lvl="0"/>
            <a:r>
              <a:rPr lang="x-none" sz="2000"/>
              <a:t>Either no or trivial weight gain after 5 weeks in the program or at the 3rd visit</a:t>
            </a:r>
            <a:endParaRPr lang="en-US" sz="2000" dirty="0"/>
          </a:p>
          <a:p>
            <a:pPr lvl="0"/>
            <a:endParaRPr lang="en-US" sz="2000" dirty="0"/>
          </a:p>
          <a:p>
            <a:pPr lvl="0"/>
            <a:r>
              <a:rPr lang="x-none" sz="2000"/>
              <a:t>Any weight loss by the 3rd  week in the program or at the 2nd visit </a:t>
            </a:r>
            <a:endParaRPr lang="en-US" sz="2000" dirty="0"/>
          </a:p>
          <a:p>
            <a:pPr lvl="0"/>
            <a:endParaRPr lang="en-US" sz="2000" dirty="0"/>
          </a:p>
          <a:p>
            <a:pPr lvl="0"/>
            <a:r>
              <a:rPr lang="x-none" sz="2000"/>
              <a:t>Failure to reach discharge criteria after 3 months in the program</a:t>
            </a:r>
            <a:endParaRPr lang="en-US" sz="2000" dirty="0"/>
          </a:p>
          <a:p>
            <a:pPr lvl="0"/>
            <a:endParaRPr lang="en-US" sz="2000" dirty="0"/>
          </a:p>
          <a:p>
            <a:pPr lvl="0"/>
            <a:r>
              <a:rPr lang="x-none" sz="2000"/>
              <a:t>Abandonment of the program (defaulting)</a:t>
            </a:r>
            <a:endParaRPr lang="en-US" sz="2000" dirty="0"/>
          </a:p>
          <a:p>
            <a:pPr lvl="0"/>
            <a:endParaRPr lang="en-US" sz="2000" dirty="0"/>
          </a:p>
          <a:p>
            <a:pPr lvl="0"/>
            <a:r>
              <a:rPr lang="x-none" sz="2000"/>
              <a:t>No weight gain after 6 weeks in the program</a:t>
            </a:r>
            <a:endParaRPr lang="en-US" sz="2000" dirty="0"/>
          </a:p>
          <a:p>
            <a:r>
              <a:rPr lang="en-US" sz="2000" dirty="0"/>
              <a:t>Weight loss exceeding 5% of body weight at any time</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387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 </a:t>
            </a:r>
            <a:br>
              <a:rPr lang="en-US" dirty="0"/>
            </a:br>
            <a:r>
              <a:rPr lang="en-US" b="1" dirty="0"/>
              <a:t>Reasons for failure to respond</a:t>
            </a:r>
            <a:endParaRPr lang="en-US" dirty="0"/>
          </a:p>
        </p:txBody>
      </p:sp>
      <p:sp>
        <p:nvSpPr>
          <p:cNvPr id="5" name="Content Placeholder 4"/>
          <p:cNvSpPr>
            <a:spLocks noGrp="1"/>
          </p:cNvSpPr>
          <p:nvPr>
            <p:ph sz="quarter" idx="1"/>
          </p:nvPr>
        </p:nvSpPr>
        <p:spPr>
          <a:solidFill>
            <a:schemeClr val="accent2"/>
          </a:solidFill>
        </p:spPr>
        <p:txBody>
          <a:bodyPr/>
          <a:lstStyle/>
          <a:p>
            <a:pPr lvl="0"/>
            <a:r>
              <a:rPr lang="x-none" sz="2000"/>
              <a:t>Problems with the application of the protocol: this should be addressed first</a:t>
            </a:r>
            <a:endParaRPr lang="en-US" sz="2000" dirty="0"/>
          </a:p>
          <a:p>
            <a:pPr lvl="0"/>
            <a:endParaRPr lang="en-US" sz="2000" dirty="0"/>
          </a:p>
          <a:p>
            <a:pPr lvl="0"/>
            <a:r>
              <a:rPr lang="x-none" sz="2000"/>
              <a:t>Nutritional deficiencies that are not being corrected by the diet supplied in the SFP</a:t>
            </a:r>
            <a:endParaRPr lang="en-US" sz="2000" dirty="0"/>
          </a:p>
          <a:p>
            <a:pPr lvl="0"/>
            <a:endParaRPr lang="en-US" sz="2000" dirty="0"/>
          </a:p>
          <a:p>
            <a:pPr lvl="0"/>
            <a:r>
              <a:rPr lang="x-none" sz="2000"/>
              <a:t>Home/ Social circumstances of the patient</a:t>
            </a:r>
            <a:endParaRPr lang="en-US" sz="2000" dirty="0"/>
          </a:p>
          <a:p>
            <a:pPr lvl="0"/>
            <a:endParaRPr lang="en-US" sz="2000" dirty="0"/>
          </a:p>
          <a:p>
            <a:pPr lvl="0"/>
            <a:r>
              <a:rPr lang="x-none" sz="2000"/>
              <a:t>An underlying physical condition/ illness</a:t>
            </a:r>
            <a:endParaRPr lang="en-US" sz="2000" dirty="0"/>
          </a:p>
          <a:p>
            <a:pPr lvl="0"/>
            <a:endParaRPr lang="en-US" sz="2000" dirty="0"/>
          </a:p>
          <a:p>
            <a:pPr lvl="0"/>
            <a:r>
              <a:rPr lang="x-none" sz="2000"/>
              <a:t>Other causes</a:t>
            </a:r>
            <a:endParaRPr lang="en-US" sz="20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490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t>
            </a:r>
            <a:br>
              <a:rPr lang="en-US" dirty="0"/>
            </a:br>
            <a:r>
              <a:rPr lang="en-US" b="1" dirty="0"/>
              <a:t>procedure to address failure to respond</a:t>
            </a:r>
            <a:endParaRPr lang="en-US" dirty="0"/>
          </a:p>
        </p:txBody>
      </p:sp>
      <p:sp>
        <p:nvSpPr>
          <p:cNvPr id="5" name="Content Placeholder 4"/>
          <p:cNvSpPr>
            <a:spLocks noGrp="1"/>
          </p:cNvSpPr>
          <p:nvPr>
            <p:ph sz="quarter" idx="1"/>
          </p:nvPr>
        </p:nvSpPr>
        <p:spPr>
          <a:solidFill>
            <a:schemeClr val="accent2"/>
          </a:solidFill>
        </p:spPr>
        <p:txBody>
          <a:bodyPr/>
          <a:lstStyle/>
          <a:p>
            <a:r>
              <a:rPr lang="x-none" sz="2000" b="1"/>
              <a:t>Protocol problems</a:t>
            </a:r>
            <a:r>
              <a:rPr lang="en-US" sz="2000" b="1" dirty="0"/>
              <a:t>:</a:t>
            </a:r>
            <a:r>
              <a:rPr lang="en-US" sz="2000" dirty="0"/>
              <a:t>proper application of the protocol and the training of the staff at field level should be systematically reviewed, if possible by external evaluation</a:t>
            </a:r>
          </a:p>
          <a:p>
            <a:endParaRPr lang="en-US" sz="2000" dirty="0"/>
          </a:p>
          <a:p>
            <a:pPr lvl="0"/>
            <a:r>
              <a:rPr lang="x-none" sz="2000" b="1"/>
              <a:t>Uncorrected nutritional deficiencies</a:t>
            </a:r>
            <a:endParaRPr lang="en-US" sz="2000" dirty="0"/>
          </a:p>
          <a:p>
            <a:endParaRPr lang="en-US" sz="2000" dirty="0"/>
          </a:p>
          <a:p>
            <a:pPr lvl="0"/>
            <a:r>
              <a:rPr lang="x-none" sz="2000" b="1"/>
              <a:t>Social problems</a:t>
            </a:r>
            <a:r>
              <a:rPr lang="en-US" sz="2000" b="1" dirty="0"/>
              <a:t>: </a:t>
            </a:r>
            <a:r>
              <a:rPr lang="en-US" sz="2000" dirty="0"/>
              <a:t>sharing of rations, child abuse, sibling rivalry, </a:t>
            </a:r>
            <a:r>
              <a:rPr lang="en-US" sz="2000" dirty="0" err="1"/>
              <a:t>povery</a:t>
            </a:r>
            <a:r>
              <a:rPr lang="en-US" sz="2000" dirty="0"/>
              <a:t>, discrimination</a:t>
            </a:r>
          </a:p>
          <a:p>
            <a:pPr lvl="0"/>
            <a:endParaRPr lang="en-US" sz="2000" dirty="0"/>
          </a:p>
          <a:p>
            <a:pPr lvl="0"/>
            <a:r>
              <a:rPr lang="en-US" sz="2000" b="1" dirty="0"/>
              <a:t>Underlying medical conditions/ other conditions</a:t>
            </a:r>
            <a:endParaRPr lang="en-US" sz="2000" dirty="0"/>
          </a:p>
          <a:p>
            <a:endParaRPr lang="en-US" sz="2000" dirty="0"/>
          </a:p>
          <a:p>
            <a:pPr lvl="0"/>
            <a:endParaRPr lang="en-US" sz="20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592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t>
            </a:r>
            <a:br>
              <a:rPr lang="en-US" dirty="0"/>
            </a:br>
            <a:r>
              <a:rPr lang="en-US" b="1" dirty="0"/>
              <a:t> steps to be taken for children that fail to respond to treatment </a:t>
            </a:r>
            <a:endParaRPr lang="en-US" dirty="0"/>
          </a:p>
        </p:txBody>
      </p:sp>
      <p:sp>
        <p:nvSpPr>
          <p:cNvPr id="5" name="Content Placeholder 4"/>
          <p:cNvSpPr>
            <a:spLocks noGrp="1"/>
          </p:cNvSpPr>
          <p:nvPr>
            <p:ph sz="quarter" idx="1"/>
          </p:nvPr>
        </p:nvSpPr>
        <p:spPr>
          <a:xfrm>
            <a:off x="0" y="1349477"/>
            <a:ext cx="8763000" cy="5486400"/>
          </a:xfrm>
          <a:solidFill>
            <a:schemeClr val="accent2"/>
          </a:solidFill>
        </p:spPr>
        <p:txBody>
          <a:bodyPr/>
          <a:lstStyle/>
          <a:p>
            <a:pPr marL="0" indent="0">
              <a:buNone/>
            </a:pPr>
            <a:r>
              <a:rPr lang="en-US" dirty="0"/>
              <a:t>Failure to respond to treatment</a:t>
            </a:r>
          </a:p>
          <a:p>
            <a:pPr marL="823913" lvl="1" indent="-457200">
              <a:buFont typeface="+mj-lt"/>
              <a:buAutoNum type="arabicPeriod"/>
            </a:pPr>
            <a:r>
              <a:rPr lang="en-US" sz="2800" dirty="0"/>
              <a:t>Check the application of the protocol</a:t>
            </a:r>
          </a:p>
          <a:p>
            <a:pPr marL="823913" lvl="1" indent="-457200">
              <a:buFont typeface="+mj-lt"/>
              <a:buAutoNum type="arabicPeriod"/>
            </a:pPr>
            <a:r>
              <a:rPr lang="en-US" sz="2800" dirty="0"/>
              <a:t>Change the diet to check for uncorrected nutritional </a:t>
            </a:r>
          </a:p>
          <a:p>
            <a:pPr marL="823913" lvl="1" indent="-457200">
              <a:buFont typeface="+mj-lt"/>
              <a:buAutoNum type="arabicPeriod"/>
            </a:pPr>
            <a:r>
              <a:rPr lang="en-US" sz="2800" dirty="0"/>
              <a:t>Check for problems with home environment/ social problems</a:t>
            </a:r>
          </a:p>
          <a:p>
            <a:pPr marL="823913" lvl="1" indent="-457200">
              <a:buFont typeface="+mj-lt"/>
              <a:buAutoNum type="arabicPeriod"/>
            </a:pPr>
            <a:r>
              <a:rPr lang="en-US" sz="2800" dirty="0"/>
              <a:t>Admit for full clinical assessment to search for underlying undiagnosed pathology</a:t>
            </a:r>
          </a:p>
          <a:p>
            <a:pPr marL="823913" lvl="1" indent="-457200">
              <a:buFont typeface="+mj-lt"/>
              <a:buAutoNum type="arabicPeriod"/>
            </a:pPr>
            <a:r>
              <a:rPr lang="en-US" sz="2800" dirty="0"/>
              <a:t>Refer to a health facility with diagnostic facilities &amp; senior paediatric personnel for assessment &amp; further management of the case</a:t>
            </a:r>
          </a:p>
          <a:p>
            <a:pPr lvl="0"/>
            <a:endParaRPr lang="en-US" sz="2000" dirty="0"/>
          </a:p>
        </p:txBody>
      </p:sp>
      <p:graphicFrame>
        <p:nvGraphicFramePr>
          <p:cNvPr id="5122" name="Object 2"/>
          <p:cNvGraphicFramePr>
            <a:graphicFrameLocks noChangeAspect="1"/>
          </p:cNvGraphicFramePr>
          <p:nvPr>
            <p:extLst>
              <p:ext uri="{D42A27DB-BD31-4B8C-83A1-F6EECF244321}">
                <p14:modId xmlns:p14="http://schemas.microsoft.com/office/powerpoint/2010/main" val="2662527447"/>
              </p:ext>
            </p:extLst>
          </p:nvPr>
        </p:nvGraphicFramePr>
        <p:xfrm>
          <a:off x="7919884" y="5257800"/>
          <a:ext cx="838200" cy="688975"/>
        </p:xfrm>
        <a:graphic>
          <a:graphicData uri="http://schemas.openxmlformats.org/presentationml/2006/ole">
            <mc:AlternateContent xmlns:mc="http://schemas.openxmlformats.org/markup-compatibility/2006">
              <mc:Choice xmlns:v="urn:schemas-microsoft-com:vml" Requires="v">
                <p:oleObj spid="_x0000_s16694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884" y="5257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t>
            </a:r>
            <a:br>
              <a:rPr lang="en-US" dirty="0"/>
            </a:br>
            <a:r>
              <a:rPr lang="en-US" b="1" dirty="0"/>
              <a:t> Treatment for Failure to Respond</a:t>
            </a:r>
            <a:br>
              <a:rPr lang="en-US" dirty="0"/>
            </a:br>
            <a:endParaRPr lang="en-US" dirty="0"/>
          </a:p>
        </p:txBody>
      </p:sp>
      <p:sp>
        <p:nvSpPr>
          <p:cNvPr id="5" name="Content Placeholder 4"/>
          <p:cNvSpPr>
            <a:spLocks noGrp="1"/>
          </p:cNvSpPr>
          <p:nvPr>
            <p:ph sz="quarter" idx="1"/>
          </p:nvPr>
        </p:nvSpPr>
        <p:spPr>
          <a:xfrm>
            <a:off x="243348" y="1259720"/>
            <a:ext cx="8915400" cy="4873752"/>
          </a:xfrm>
          <a:solidFill>
            <a:schemeClr val="accent2"/>
          </a:solidFill>
        </p:spPr>
        <p:txBody>
          <a:bodyPr/>
          <a:lstStyle/>
          <a:p>
            <a:pPr lvl="0"/>
            <a:r>
              <a:rPr lang="en-US" sz="2800" dirty="0"/>
              <a:t>One at a time in the sequence shown above</a:t>
            </a:r>
          </a:p>
          <a:p>
            <a:pPr lvl="0"/>
            <a:endParaRPr lang="en-US" sz="2800" dirty="0"/>
          </a:p>
          <a:p>
            <a:pPr lvl="0"/>
            <a:r>
              <a:rPr lang="en-US" sz="2800" dirty="0"/>
              <a:t>Substitute the current supplementary commodity used for this individual with a superior commodity (either super cereal plus or RUSF) for 14 days</a:t>
            </a:r>
          </a:p>
          <a:p>
            <a:pPr lvl="0"/>
            <a:endParaRPr lang="en-US" sz="2800" dirty="0"/>
          </a:p>
          <a:p>
            <a:r>
              <a:rPr lang="en-US" sz="2800" dirty="0"/>
              <a:t>After 14 days: If he/she now responds to treatment, continue the treatment with the superior commodity for the remainder of the treatment for this individual in the SFP. </a:t>
            </a:r>
          </a:p>
          <a:p>
            <a:pPr lvl="0"/>
            <a:endParaRPr lang="en-US"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797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t>
            </a:r>
            <a:br>
              <a:rPr lang="en-US" dirty="0"/>
            </a:br>
            <a:r>
              <a:rPr lang="en-US" b="1" dirty="0"/>
              <a:t> </a:t>
            </a:r>
            <a:r>
              <a:rPr lang="en-US" sz="3100" b="1" dirty="0"/>
              <a:t>Treatment for Failure to Respond</a:t>
            </a:r>
            <a:br>
              <a:rPr lang="en-US" sz="3100" dirty="0"/>
            </a:br>
            <a:endParaRPr lang="en-US" dirty="0"/>
          </a:p>
        </p:txBody>
      </p:sp>
      <p:sp>
        <p:nvSpPr>
          <p:cNvPr id="5" name="Content Placeholder 4"/>
          <p:cNvSpPr>
            <a:spLocks noGrp="1"/>
          </p:cNvSpPr>
          <p:nvPr>
            <p:ph sz="quarter" idx="1"/>
          </p:nvPr>
        </p:nvSpPr>
        <p:spPr>
          <a:solidFill>
            <a:schemeClr val="accent2"/>
          </a:solidFill>
        </p:spPr>
        <p:txBody>
          <a:bodyPr/>
          <a:lstStyle/>
          <a:p>
            <a:pPr lvl="0"/>
            <a:r>
              <a:rPr lang="en-US" sz="2800" dirty="0"/>
              <a:t>If he/she does not respond to treatment, this means that the dominant problem is NOT A NUTRITIONAL problem and that now investigation for a social issue should be started</a:t>
            </a:r>
          </a:p>
          <a:p>
            <a:pPr lvl="0"/>
            <a:endParaRPr lang="en-US" sz="2000" dirty="0"/>
          </a:p>
          <a:p>
            <a:pPr lvl="0"/>
            <a:endParaRPr lang="en-US" sz="20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6899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t>
            </a:r>
            <a:br>
              <a:rPr lang="en-US" dirty="0"/>
            </a:br>
            <a:r>
              <a:rPr lang="en-US" b="1" dirty="0"/>
              <a:t> Treatment for Failure to Respond</a:t>
            </a:r>
            <a:br>
              <a:rPr lang="en-US" dirty="0"/>
            </a:br>
            <a:endParaRPr lang="en-US" dirty="0"/>
          </a:p>
        </p:txBody>
      </p:sp>
      <p:sp>
        <p:nvSpPr>
          <p:cNvPr id="5" name="Content Placeholder 4"/>
          <p:cNvSpPr>
            <a:spLocks noGrp="1"/>
          </p:cNvSpPr>
          <p:nvPr>
            <p:ph sz="quarter" idx="1"/>
          </p:nvPr>
        </p:nvSpPr>
        <p:spPr>
          <a:solidFill>
            <a:schemeClr val="accent2"/>
          </a:solidFill>
        </p:spPr>
        <p:txBody>
          <a:bodyPr/>
          <a:lstStyle/>
          <a:p>
            <a:r>
              <a:rPr lang="en-US" sz="2000" dirty="0"/>
              <a:t>During the home visit, if a problem is identified </a:t>
            </a:r>
            <a:r>
              <a:rPr lang="en-US" sz="2000" b="1" dirty="0"/>
              <a:t>that can be alleviated </a:t>
            </a:r>
            <a:r>
              <a:rPr lang="en-US" sz="2000" dirty="0"/>
              <a:t>or solved: D</a:t>
            </a:r>
            <a:r>
              <a:rPr lang="x-none" sz="2000"/>
              <a:t>eal with the problem, leave the child at home for follow up and further visits can be made the next weeks. </a:t>
            </a:r>
            <a:endParaRPr lang="en-US" sz="2000" dirty="0"/>
          </a:p>
          <a:p>
            <a:endParaRPr lang="en-US" sz="2000" dirty="0"/>
          </a:p>
          <a:p>
            <a:pPr lvl="0"/>
            <a:r>
              <a:rPr lang="en-US" sz="2000" dirty="0"/>
              <a:t>I</a:t>
            </a:r>
            <a:r>
              <a:rPr lang="x-none" sz="2000"/>
              <a:t>f they identified a problem that</a:t>
            </a:r>
            <a:r>
              <a:rPr lang="x-none" sz="2000" b="1"/>
              <a:t> cannot be alleviated</a:t>
            </a:r>
            <a:r>
              <a:rPr lang="x-none" sz="2000"/>
              <a:t> or solved at home</a:t>
            </a:r>
            <a:r>
              <a:rPr lang="en-US" sz="2000" dirty="0"/>
              <a:t>:</a:t>
            </a:r>
            <a:r>
              <a:rPr lang="x-none" sz="2000"/>
              <a:t> </a:t>
            </a:r>
            <a:endParaRPr lang="en-US" sz="2000" dirty="0"/>
          </a:p>
          <a:p>
            <a:pPr lvl="0"/>
            <a:endParaRPr lang="en-US" sz="2000" dirty="0"/>
          </a:p>
          <a:p>
            <a:pPr lvl="0"/>
            <a:r>
              <a:rPr lang="x-none" sz="2000"/>
              <a:t>Take any steps necessary to alleviate the problem – such as 1) admission of the child to a health facility</a:t>
            </a:r>
            <a:r>
              <a:rPr lang="en-US" sz="2000" dirty="0"/>
              <a:t> ETC</a:t>
            </a:r>
          </a:p>
          <a:p>
            <a:pPr lvl="0">
              <a:buNone/>
            </a:pPr>
            <a:endParaRPr lang="en-US"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7002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t>
            </a:r>
            <a:br>
              <a:rPr lang="en-US" dirty="0"/>
            </a:br>
            <a:r>
              <a:rPr lang="en-US" b="1" dirty="0"/>
              <a:t> Treatment for Failure to Respond</a:t>
            </a:r>
            <a:br>
              <a:rPr lang="en-US" dirty="0"/>
            </a:br>
            <a:endParaRPr lang="en-US" dirty="0"/>
          </a:p>
        </p:txBody>
      </p:sp>
      <p:sp>
        <p:nvSpPr>
          <p:cNvPr id="5" name="Content Placeholder 4"/>
          <p:cNvSpPr>
            <a:spLocks noGrp="1"/>
          </p:cNvSpPr>
          <p:nvPr>
            <p:ph sz="quarter" idx="1"/>
          </p:nvPr>
        </p:nvSpPr>
        <p:spPr>
          <a:solidFill>
            <a:schemeClr val="accent2"/>
          </a:solidFill>
        </p:spPr>
        <p:txBody>
          <a:bodyPr/>
          <a:lstStyle/>
          <a:p>
            <a:r>
              <a:rPr lang="en-US" sz="2000" dirty="0"/>
              <a:t>I</a:t>
            </a:r>
            <a:r>
              <a:rPr lang="x-none" sz="2000"/>
              <a:t>f </a:t>
            </a:r>
            <a:r>
              <a:rPr lang="x-none" sz="2000" b="1"/>
              <a:t>no problem is identified </a:t>
            </a:r>
            <a:r>
              <a:rPr lang="x-none" sz="2000"/>
              <a:t>to account for the failure to respond to treatment, then it is still likely that there is a social problem that has not been identified during the home visit </a:t>
            </a:r>
            <a:endParaRPr lang="en-US" sz="2000" dirty="0"/>
          </a:p>
          <a:p>
            <a:endParaRPr lang="en-US" sz="2000" dirty="0"/>
          </a:p>
          <a:p>
            <a:r>
              <a:rPr lang="en-US" sz="2000" dirty="0"/>
              <a:t>A</a:t>
            </a:r>
            <a:r>
              <a:rPr lang="x-none" sz="2000"/>
              <a:t>dmit the child for a trial of feeding for 3 days with feeds under supervision</a:t>
            </a:r>
            <a:r>
              <a:rPr lang="en-US" sz="2000" dirty="0"/>
              <a:t> in </a:t>
            </a:r>
            <a:r>
              <a:rPr lang="x-none" sz="2000"/>
              <a:t>an in-patient in a health facility or a day-care center to receive food under supervision</a:t>
            </a:r>
            <a:endParaRPr lang="en-US" sz="2000" dirty="0"/>
          </a:p>
          <a:p>
            <a:endParaRPr lang="en-US" sz="2000" dirty="0"/>
          </a:p>
          <a:p>
            <a:r>
              <a:rPr lang="en-US" sz="2000" dirty="0"/>
              <a:t>If still the child is not responding to treatment, refer to  hospital have the facilities to investigate</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71045"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639762"/>
          </a:xfrm>
        </p:spPr>
        <p:txBody>
          <a:bodyPr bIns="91440"/>
          <a:lstStyle/>
          <a:p>
            <a:pPr eaLnBrk="1" fontAlgn="auto" hangingPunct="1">
              <a:spcAft>
                <a:spcPts val="0"/>
              </a:spcAft>
              <a:defRPr/>
            </a:pPr>
            <a:r>
              <a:rPr lang="en-US" dirty="0"/>
              <a:t>Health facility requirements</a:t>
            </a:r>
          </a:p>
        </p:txBody>
      </p:sp>
      <p:sp>
        <p:nvSpPr>
          <p:cNvPr id="6148" name="Rectangle 3"/>
          <p:cNvSpPr>
            <a:spLocks noGrp="1" noChangeArrowheads="1"/>
          </p:cNvSpPr>
          <p:nvPr>
            <p:ph sz="quarter" idx="4294967295"/>
          </p:nvPr>
        </p:nvSpPr>
        <p:spPr>
          <a:xfrm>
            <a:off x="304800" y="1143000"/>
            <a:ext cx="8305800" cy="5181600"/>
          </a:xfrm>
          <a:solidFill>
            <a:schemeClr val="accent2"/>
          </a:solidFill>
        </p:spPr>
        <p:txBody>
          <a:bodyPr/>
          <a:lstStyle/>
          <a:p>
            <a:pPr eaLnBrk="1" hangingPunct="1">
              <a:buNone/>
            </a:pPr>
            <a:r>
              <a:rPr lang="en-US" b="1" dirty="0"/>
              <a:t>Supplementary Feeding Programme</a:t>
            </a:r>
          </a:p>
          <a:p>
            <a:pPr eaLnBrk="1" hangingPunct="1"/>
            <a:r>
              <a:rPr lang="en-US" sz="2000" dirty="0"/>
              <a:t>Health worker trained in MAM</a:t>
            </a:r>
          </a:p>
          <a:p>
            <a:pPr eaLnBrk="1" hangingPunct="1">
              <a:buNone/>
            </a:pPr>
            <a:endParaRPr lang="en-US" sz="2000" dirty="0"/>
          </a:p>
          <a:p>
            <a:pPr eaLnBrk="1" hangingPunct="1"/>
            <a:r>
              <a:rPr lang="en-US" sz="2000" dirty="0"/>
              <a:t>Capacity to conduct assessments, monitoring, and treatment services for patients with moderate acute malnutrition, every two weeks</a:t>
            </a:r>
          </a:p>
          <a:p>
            <a:pPr eaLnBrk="1" hangingPunct="1">
              <a:buNone/>
            </a:pPr>
            <a:endParaRPr lang="en-US" sz="2000" dirty="0"/>
          </a:p>
          <a:p>
            <a:pPr lvl="0"/>
            <a:r>
              <a:rPr lang="en-US" sz="2000" dirty="0"/>
              <a:t>Medical and anthropometric equipment</a:t>
            </a:r>
          </a:p>
          <a:p>
            <a:pPr lvl="0">
              <a:buNone/>
            </a:pPr>
            <a:endParaRPr lang="en-US" sz="2000" dirty="0"/>
          </a:p>
          <a:p>
            <a:pPr lvl="0"/>
            <a:r>
              <a:rPr lang="en-US" sz="2000" dirty="0"/>
              <a:t>Routine medicines including antibiotics, </a:t>
            </a:r>
            <a:r>
              <a:rPr lang="en-US" sz="2000" dirty="0" err="1"/>
              <a:t>antihelminths</a:t>
            </a:r>
            <a:r>
              <a:rPr lang="en-US" sz="2000" dirty="0"/>
              <a:t>. </a:t>
            </a:r>
          </a:p>
          <a:p>
            <a:pPr lvl="0">
              <a:buNone/>
            </a:pPr>
            <a:endParaRPr lang="en-US" sz="2000" dirty="0"/>
          </a:p>
          <a:p>
            <a:pPr lvl="0"/>
            <a:r>
              <a:rPr lang="en-US" sz="2000" dirty="0"/>
              <a:t>SFP admission card, SFP registers, and monthly reporting forms.</a:t>
            </a:r>
          </a:p>
          <a:p>
            <a:pPr lvl="0">
              <a:buNone/>
            </a:pPr>
            <a:endParaRPr lang="en-US" sz="2000" dirty="0"/>
          </a:p>
          <a:p>
            <a:r>
              <a:rPr lang="en-US" sz="2000" dirty="0"/>
              <a:t>An adequate supply of ready-to-use </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3382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 </a:t>
            </a:r>
            <a:br>
              <a:rPr lang="en-US" dirty="0"/>
            </a:br>
            <a:r>
              <a:rPr lang="en-US" dirty="0"/>
              <a:t> Discharge Criteria</a:t>
            </a:r>
          </a:p>
        </p:txBody>
      </p:sp>
      <p:sp>
        <p:nvSpPr>
          <p:cNvPr id="5" name="Content Placeholder 4"/>
          <p:cNvSpPr>
            <a:spLocks noGrp="1"/>
          </p:cNvSpPr>
          <p:nvPr>
            <p:ph sz="quarter" idx="1"/>
          </p:nvPr>
        </p:nvSpPr>
        <p:spPr>
          <a:solidFill>
            <a:schemeClr val="accent2"/>
          </a:solidFill>
        </p:spPr>
        <p:txBody>
          <a:bodyPr/>
          <a:lstStyle/>
          <a:p>
            <a:r>
              <a:rPr lang="en-US" sz="2000" b="1" dirty="0"/>
              <a:t>Cured: </a:t>
            </a:r>
            <a:r>
              <a:rPr lang="en-US" sz="2000" dirty="0"/>
              <a:t>Individual that has reached the discharge criteria defined for the </a:t>
            </a:r>
            <a:r>
              <a:rPr lang="en-US" sz="2000" dirty="0" err="1"/>
              <a:t>programme</a:t>
            </a:r>
            <a:endParaRPr lang="en-US" sz="2000" dirty="0"/>
          </a:p>
          <a:p>
            <a:pPr lvl="0"/>
            <a:r>
              <a:rPr lang="en-US" sz="2000" b="1" dirty="0"/>
              <a:t>Death: </a:t>
            </a:r>
            <a:r>
              <a:rPr lang="en-US" sz="2000" dirty="0"/>
              <a:t>Individual that died from any cause while registered in the </a:t>
            </a:r>
            <a:r>
              <a:rPr lang="en-US" sz="2000" dirty="0" err="1"/>
              <a:t>programme</a:t>
            </a:r>
            <a:r>
              <a:rPr lang="en-US" sz="2000" dirty="0"/>
              <a:t>. </a:t>
            </a:r>
          </a:p>
          <a:p>
            <a:pPr lvl="0"/>
            <a:r>
              <a:rPr lang="en-US" sz="2000" b="1" i="1" dirty="0"/>
              <a:t>Defaulter</a:t>
            </a:r>
            <a:r>
              <a:rPr lang="en-US" sz="2000" i="1" dirty="0"/>
              <a:t>:  </a:t>
            </a:r>
            <a:r>
              <a:rPr lang="en-US" sz="2000" dirty="0"/>
              <a:t>Individual that is absent for 3 consecutive service or </a:t>
            </a:r>
            <a:r>
              <a:rPr lang="en-US" sz="2000" dirty="0" err="1"/>
              <a:t>programme</a:t>
            </a:r>
            <a:r>
              <a:rPr lang="en-US" sz="2000" dirty="0"/>
              <a:t> rounds. Home visit is arranged in order to determine the reason and encourage participation in the SFP. </a:t>
            </a:r>
          </a:p>
          <a:p>
            <a:r>
              <a:rPr lang="en-US" sz="2000" b="1" dirty="0"/>
              <a:t>Non-response</a:t>
            </a:r>
            <a:r>
              <a:rPr lang="en-US" sz="2000" dirty="0"/>
              <a:t>: Individual who has not reached discharge criteria after a 4 months despite all investigations and transfer options</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72069"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 </a:t>
            </a:r>
            <a:br>
              <a:rPr lang="en-US" dirty="0"/>
            </a:br>
            <a:r>
              <a:rPr lang="en-US" dirty="0"/>
              <a:t> Discharge Criteria</a:t>
            </a:r>
          </a:p>
        </p:txBody>
      </p:sp>
      <p:sp>
        <p:nvSpPr>
          <p:cNvPr id="5" name="Content Placeholder 4"/>
          <p:cNvSpPr>
            <a:spLocks noGrp="1"/>
          </p:cNvSpPr>
          <p:nvPr>
            <p:ph sz="quarter" idx="1"/>
          </p:nvPr>
        </p:nvSpPr>
        <p:spPr>
          <a:solidFill>
            <a:schemeClr val="accent2"/>
          </a:solidFill>
        </p:spPr>
        <p:txBody>
          <a:bodyPr/>
          <a:lstStyle/>
          <a:p>
            <a:r>
              <a:rPr lang="en-US" sz="2000" dirty="0"/>
              <a:t>Individuals that are referred for medical services in a health facility or a therapeutic feeding </a:t>
            </a:r>
            <a:r>
              <a:rPr lang="en-US" sz="2000" dirty="0" err="1"/>
              <a:t>programme</a:t>
            </a:r>
            <a:r>
              <a:rPr lang="en-US" sz="2000" dirty="0"/>
              <a:t> (in-patient or out-patient) for treatment of SAM in the event of deterioration in their nutrition status have not ended the treatment and are </a:t>
            </a:r>
            <a:r>
              <a:rPr lang="en-US" sz="2000" b="1" dirty="0"/>
              <a:t>transfers</a:t>
            </a:r>
          </a:p>
          <a:p>
            <a:endParaRPr lang="en-US" sz="2000" b="1" dirty="0"/>
          </a:p>
          <a:p>
            <a:r>
              <a:rPr lang="en-US" sz="2000" dirty="0"/>
              <a:t>They will either continue treatment or return to continue the treatment later</a:t>
            </a:r>
          </a:p>
          <a:p>
            <a:endParaRPr lang="en-US" sz="2000" b="1" dirty="0"/>
          </a:p>
          <a:p>
            <a:r>
              <a:rPr lang="en-US" sz="2000" dirty="0"/>
              <a:t>Transfers out to other sites have not ended the treatment and should not be included in performance indicators</a:t>
            </a:r>
            <a:endParaRPr lang="en-US" sz="2000" b="1"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7309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52600" y="1905000"/>
            <a:ext cx="6705600" cy="1905000"/>
          </a:xfrm>
          <a:prstGeom prst="rect">
            <a:avLst/>
          </a:prstGeom>
        </p:spPr>
        <p:txBody>
          <a:bodyPr anchor="b">
            <a:normAutofit/>
          </a:bodyPr>
          <a:lstStyle/>
          <a:p>
            <a:pPr algn="ctr" eaLnBrk="0" fontAlgn="base" hangingPunct="0">
              <a:spcBef>
                <a:spcPct val="0"/>
              </a:spcBef>
              <a:spcAft>
                <a:spcPct val="0"/>
              </a:spcAft>
              <a:defRPr/>
            </a:pPr>
            <a:r>
              <a:rPr lang="en-US" sz="3000" b="1" cap="small" dirty="0">
                <a:solidFill>
                  <a:srgbClr val="575F6D"/>
                </a:solidFill>
                <a:cs typeface="Arial" charset="0"/>
              </a:rPr>
              <a:t>Step 1: diagnosis and triage for </a:t>
            </a:r>
            <a:r>
              <a:rPr lang="en-US" sz="3000" b="1" cap="small" dirty="0" err="1">
                <a:solidFill>
                  <a:srgbClr val="575F6D"/>
                </a:solidFill>
                <a:cs typeface="Arial" charset="0"/>
              </a:rPr>
              <a:t>mam</a:t>
            </a:r>
            <a:r>
              <a:rPr lang="en-US" sz="3000" b="1" cap="small" dirty="0">
                <a:solidFill>
                  <a:srgbClr val="575F6D"/>
                </a:solidFill>
                <a:cs typeface="Arial" charset="0"/>
              </a:rPr>
              <a:t> </a:t>
            </a:r>
          </a:p>
          <a:p>
            <a:pPr algn="ctr" eaLnBrk="0" fontAlgn="base" hangingPunct="0">
              <a:spcBef>
                <a:spcPct val="0"/>
              </a:spcBef>
              <a:spcAft>
                <a:spcPct val="0"/>
              </a:spcAft>
              <a:defRPr/>
            </a:pPr>
            <a:endParaRPr lang="en-US" sz="3000" b="1" cap="small" dirty="0">
              <a:solidFill>
                <a:srgbClr val="575F6D"/>
              </a:solidFill>
              <a:cs typeface="Arial" charset="0"/>
            </a:endParaRPr>
          </a:p>
          <a:p>
            <a:pPr algn="ctr" eaLnBrk="0" fontAlgn="base" hangingPunct="0">
              <a:spcBef>
                <a:spcPct val="0"/>
              </a:spcBef>
              <a:spcAft>
                <a:spcPct val="0"/>
              </a:spcAft>
              <a:defRPr/>
            </a:pPr>
            <a:r>
              <a:rPr lang="en-US" sz="2800" b="1" cap="small" dirty="0">
                <a:solidFill>
                  <a:srgbClr val="575F6D"/>
                </a:solidFill>
                <a:cs typeface="Arial" charset="0"/>
              </a:rPr>
              <a:t>(handout 5c)</a:t>
            </a:r>
          </a:p>
        </p:txBody>
      </p:sp>
      <p:sp>
        <p:nvSpPr>
          <p:cNvPr id="4" name="Rectangle 3"/>
          <p:cNvSpPr/>
          <p:nvPr/>
        </p:nvSpPr>
        <p:spPr>
          <a:xfrm>
            <a:off x="1600200" y="4191000"/>
            <a:ext cx="7315200" cy="2032000"/>
          </a:xfrm>
          <a:prstGeom prst="rect">
            <a:avLst/>
          </a:prstGeom>
        </p:spPr>
        <p:txBody>
          <a:bodyPr>
            <a:spAutoFit/>
          </a:bodyPr>
          <a:lstStyle/>
          <a:p>
            <a:pPr marL="342900" indent="-342900" fontAlgn="base">
              <a:spcBef>
                <a:spcPct val="0"/>
              </a:spcBef>
              <a:spcAft>
                <a:spcPct val="0"/>
              </a:spcAft>
              <a:buFontTx/>
              <a:buAutoNum type="arabicPeriod"/>
              <a:defRPr/>
            </a:pPr>
            <a:r>
              <a:rPr lang="en-US" sz="2100" b="1" dirty="0">
                <a:solidFill>
                  <a:srgbClr val="777C84"/>
                </a:solidFill>
                <a:cs typeface="Arial" charset="0"/>
              </a:rPr>
              <a:t>Anthropometric Measurements and Calculation</a:t>
            </a:r>
          </a:p>
          <a:p>
            <a:pPr marL="457200" indent="-457200" fontAlgn="base">
              <a:spcBef>
                <a:spcPct val="0"/>
              </a:spcBef>
              <a:spcAft>
                <a:spcPct val="0"/>
              </a:spcAft>
              <a:buFont typeface="+mj-lt"/>
              <a:buAutoNum type="arabicPeriod"/>
              <a:defRPr/>
            </a:pPr>
            <a:endParaRPr lang="en-US" sz="2100" b="1" dirty="0">
              <a:solidFill>
                <a:srgbClr val="777C84"/>
              </a:solidFill>
              <a:cs typeface="Arial" charset="0"/>
            </a:endParaRPr>
          </a:p>
          <a:p>
            <a:pPr marL="342900" indent="-342900" fontAlgn="base">
              <a:spcBef>
                <a:spcPct val="0"/>
              </a:spcBef>
              <a:spcAft>
                <a:spcPct val="0"/>
              </a:spcAft>
              <a:buFontTx/>
              <a:buAutoNum type="arabicPeriod"/>
              <a:defRPr/>
            </a:pPr>
            <a:r>
              <a:rPr lang="en-US" sz="2100" b="1" dirty="0">
                <a:solidFill>
                  <a:srgbClr val="777C84"/>
                </a:solidFill>
                <a:cs typeface="Arial" charset="0"/>
              </a:rPr>
              <a:t> Causal Assessments</a:t>
            </a:r>
          </a:p>
          <a:p>
            <a:pPr marL="457200" indent="-457200" fontAlgn="base">
              <a:spcBef>
                <a:spcPct val="0"/>
              </a:spcBef>
              <a:spcAft>
                <a:spcPct val="0"/>
              </a:spcAft>
              <a:buFont typeface="+mj-lt"/>
              <a:buAutoNum type="arabicPeriod"/>
              <a:defRPr/>
            </a:pPr>
            <a:endParaRPr lang="en-US" sz="2100" b="1" dirty="0">
              <a:solidFill>
                <a:srgbClr val="777C84"/>
              </a:solidFill>
              <a:cs typeface="Arial" charset="0"/>
            </a:endParaRPr>
          </a:p>
          <a:p>
            <a:pPr marL="342900" indent="-342900" fontAlgn="base">
              <a:spcBef>
                <a:spcPct val="0"/>
              </a:spcBef>
              <a:spcAft>
                <a:spcPct val="0"/>
              </a:spcAft>
              <a:buFontTx/>
              <a:buAutoNum type="arabicPeriod"/>
              <a:defRPr/>
            </a:pPr>
            <a:r>
              <a:rPr lang="en-US" sz="2100" b="1" dirty="0">
                <a:solidFill>
                  <a:srgbClr val="777C84"/>
                </a:solidFill>
                <a:cs typeface="Arial" charset="0"/>
              </a:rPr>
              <a:t>Determination of treatment </a:t>
            </a:r>
          </a:p>
          <a:p>
            <a:pPr marL="342900" indent="-342900" fontAlgn="base">
              <a:spcBef>
                <a:spcPct val="0"/>
              </a:spcBef>
              <a:spcAft>
                <a:spcPct val="0"/>
              </a:spcAft>
              <a:buFontTx/>
              <a:buAutoNum type="arabicPeriod"/>
              <a:defRPr/>
            </a:pPr>
            <a:endParaRPr lang="en-GB" sz="2100" dirty="0">
              <a:solidFill>
                <a:prstClr val="black"/>
              </a:solidFill>
              <a:latin typeface="Arial" charset="0"/>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4225"/>
          </a:xfrm>
        </p:spPr>
        <p:txBody>
          <a:bodyPr/>
          <a:lstStyle/>
          <a:p>
            <a:pPr>
              <a:defRPr/>
            </a:pPr>
            <a:r>
              <a:rPr lang="en-GB" dirty="0"/>
              <a:t>Handout 5B: demonstration</a:t>
            </a:r>
          </a:p>
        </p:txBody>
      </p:sp>
      <p:sp>
        <p:nvSpPr>
          <p:cNvPr id="46083" name="Text Placeholder 2"/>
          <p:cNvSpPr>
            <a:spLocks noGrp="1"/>
          </p:cNvSpPr>
          <p:nvPr>
            <p:ph type="body" idx="1"/>
          </p:nvPr>
        </p:nvSpPr>
        <p:spPr/>
        <p:txBody>
          <a:bodyPr/>
          <a:lstStyle/>
          <a:p>
            <a:pPr marL="342900" indent="-342900">
              <a:buFont typeface="Wingdings" pitchFamily="2" charset="2"/>
              <a:buAutoNum type="arabicPeriod"/>
            </a:pPr>
            <a:r>
              <a:rPr lang="en-GB"/>
              <a:t>Preparation of premix</a:t>
            </a:r>
          </a:p>
          <a:p>
            <a:pPr marL="342900" indent="-342900">
              <a:buFont typeface="Wingdings" pitchFamily="2" charset="2"/>
              <a:buAutoNum type="arabicPeriod"/>
            </a:pPr>
            <a:r>
              <a:rPr lang="en-GB"/>
              <a:t>Preparation of porridge </a:t>
            </a:r>
          </a:p>
          <a:p>
            <a:pPr marL="342900" indent="-342900"/>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2895600"/>
            <a:ext cx="6172200" cy="2054225"/>
          </a:xfrm>
        </p:spPr>
        <p:txBody>
          <a:bodyPr/>
          <a:lstStyle/>
          <a:p>
            <a:pPr>
              <a:defRPr/>
            </a:pPr>
            <a:r>
              <a:rPr lang="en-GB" dirty="0"/>
              <a:t>questions</a:t>
            </a:r>
          </a:p>
        </p:txBody>
      </p:sp>
      <p:sp>
        <p:nvSpPr>
          <p:cNvPr id="48131" name="Text Placeholder 5"/>
          <p:cNvSpPr>
            <a:spLocks noGrp="1"/>
          </p:cNvSpPr>
          <p:nvPr>
            <p:ph type="body" idx="1"/>
          </p:nvPr>
        </p:nvSpPr>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868362"/>
          </a:xfrm>
        </p:spPr>
        <p:txBody>
          <a:bodyPr bIns="91440">
            <a:normAutofit fontScale="90000"/>
          </a:bodyPr>
          <a:lstStyle/>
          <a:p>
            <a:pPr algn="ctr"/>
            <a:r>
              <a:rPr lang="en-US" b="1" dirty="0"/>
              <a:t>Steps to Admission in a Supplementary Feeding Programme</a:t>
            </a:r>
          </a:p>
        </p:txBody>
      </p:sp>
      <p:sp>
        <p:nvSpPr>
          <p:cNvPr id="6148" name="Rectangle 3"/>
          <p:cNvSpPr>
            <a:spLocks noGrp="1" noChangeArrowheads="1"/>
          </p:cNvSpPr>
          <p:nvPr>
            <p:ph sz="quarter" idx="4294967295"/>
          </p:nvPr>
        </p:nvSpPr>
        <p:spPr>
          <a:xfrm>
            <a:off x="304800" y="1143000"/>
            <a:ext cx="8458200" cy="5181600"/>
          </a:xfrm>
          <a:solidFill>
            <a:schemeClr val="accent2"/>
          </a:solidFill>
        </p:spPr>
        <p:txBody>
          <a:bodyPr/>
          <a:lstStyle/>
          <a:p>
            <a:r>
              <a:rPr lang="en-US" dirty="0"/>
              <a:t>Step 1: Initial Screening and Referral</a:t>
            </a:r>
          </a:p>
          <a:p>
            <a:endParaRPr lang="en-US" dirty="0"/>
          </a:p>
          <a:p>
            <a:r>
              <a:rPr lang="en-US" dirty="0"/>
              <a:t>Step 2: Conduct a medical assessment to identify individuals with emergency signs and immediately transfer to a qualified health worker for treatment</a:t>
            </a:r>
          </a:p>
          <a:p>
            <a:endParaRPr lang="en-US" dirty="0"/>
          </a:p>
          <a:p>
            <a:r>
              <a:rPr lang="en-US" dirty="0"/>
              <a:t>Step 3: If no emergency signs are found, then conduct a medical assessment to determine if the child has any priority signs and transfer to a qualified health worker for treatment.</a:t>
            </a:r>
          </a:p>
          <a:p>
            <a:endParaRPr lang="en-US" dirty="0"/>
          </a:p>
          <a:p>
            <a:r>
              <a:rPr lang="en-US" dirty="0"/>
              <a:t>Step 4: Nutritional Screening at the Health Facility or Outreach Site for Non-Urgent Cases</a:t>
            </a:r>
          </a:p>
          <a:p>
            <a:endParaRPr lang="en-US" sz="2000" dirty="0"/>
          </a:p>
          <a:p>
            <a:endParaRPr lang="en-US" sz="2000" dirty="0"/>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701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74638"/>
            <a:ext cx="8229600" cy="719137"/>
          </a:xfrm>
        </p:spPr>
        <p:txBody>
          <a:bodyPr bIns="91440">
            <a:normAutofit fontScale="90000"/>
          </a:bodyPr>
          <a:lstStyle/>
          <a:p>
            <a:pPr algn="ctr"/>
            <a:r>
              <a:rPr lang="en-US" b="1" dirty="0"/>
              <a:t>Steps to Admission in a Supplementary Feeding Programme</a:t>
            </a:r>
          </a:p>
        </p:txBody>
      </p:sp>
      <p:sp>
        <p:nvSpPr>
          <p:cNvPr id="6148" name="Rectangle 3"/>
          <p:cNvSpPr>
            <a:spLocks noGrp="1" noChangeArrowheads="1"/>
          </p:cNvSpPr>
          <p:nvPr>
            <p:ph sz="quarter" idx="4294967295"/>
          </p:nvPr>
        </p:nvSpPr>
        <p:spPr>
          <a:xfrm>
            <a:off x="0" y="993776"/>
            <a:ext cx="8991600" cy="5715000"/>
          </a:xfrm>
          <a:solidFill>
            <a:schemeClr val="accent2"/>
          </a:solidFill>
        </p:spPr>
        <p:txBody>
          <a:bodyPr/>
          <a:lstStyle/>
          <a:p>
            <a:r>
              <a:rPr lang="en-US" dirty="0"/>
              <a:t>Step 5: Conduct a medical assessment consisting of a medical history and physical examination</a:t>
            </a:r>
          </a:p>
          <a:p>
            <a:endParaRPr lang="en-US" dirty="0"/>
          </a:p>
          <a:p>
            <a:r>
              <a:rPr lang="en-US" dirty="0"/>
              <a:t>Step 6: Conduct Appetite Test if the individual has severe acute malnutrition</a:t>
            </a:r>
          </a:p>
          <a:p>
            <a:endParaRPr lang="en-US" dirty="0"/>
          </a:p>
          <a:p>
            <a:r>
              <a:rPr lang="en-US" dirty="0"/>
              <a:t>Step 7: Identify underlying cause of acute malnutrition</a:t>
            </a:r>
          </a:p>
          <a:p>
            <a:pPr marL="0" indent="0">
              <a:buNone/>
            </a:pPr>
            <a:endParaRPr lang="en-US" dirty="0"/>
          </a:p>
          <a:p>
            <a:r>
              <a:rPr lang="en-US" dirty="0"/>
              <a:t>Based on the above medical, nutrition and causal assessment, determine the management of the individual.  If an individual has moderate acute malnutrition according to the following admission criteria then admit to a supplementary feeding programme and follow the treatment protocols in this section.</a:t>
            </a:r>
          </a:p>
          <a:p>
            <a:endParaRPr lang="en-US" b="1" dirty="0"/>
          </a:p>
          <a:p>
            <a:endParaRPr lang="en-US" sz="2000" dirty="0"/>
          </a:p>
        </p:txBody>
      </p:sp>
      <p:graphicFrame>
        <p:nvGraphicFramePr>
          <p:cNvPr id="5122" name="Object 2"/>
          <p:cNvGraphicFramePr>
            <a:graphicFrameLocks noChangeAspect="1"/>
          </p:cNvGraphicFramePr>
          <p:nvPr>
            <p:extLst>
              <p:ext uri="{D42A27DB-BD31-4B8C-83A1-F6EECF244321}">
                <p14:modId xmlns:p14="http://schemas.microsoft.com/office/powerpoint/2010/main" val="3004927038"/>
              </p:ext>
            </p:extLst>
          </p:nvPr>
        </p:nvGraphicFramePr>
        <p:xfrm>
          <a:off x="7620000" y="6275440"/>
          <a:ext cx="838200" cy="460375"/>
        </p:xfrm>
        <a:graphic>
          <a:graphicData uri="http://schemas.openxmlformats.org/presentationml/2006/ole">
            <mc:AlternateContent xmlns:mc="http://schemas.openxmlformats.org/markup-compatibility/2006">
              <mc:Choice xmlns:v="urn:schemas-microsoft-com:vml" Requires="v">
                <p:oleObj spid="_x0000_s128037"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75440"/>
                        <a:ext cx="838200" cy="460375"/>
                      </a:xfrm>
                      <a:prstGeom prst="rect">
                        <a:avLst/>
                      </a:prstGeom>
                      <a:noFill/>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bIns="91440">
            <a:normAutofit/>
          </a:bodyPr>
          <a:lstStyle/>
          <a:p>
            <a:r>
              <a:rPr lang="en-US" b="1" dirty="0"/>
              <a:t>Admission and Discharge Criteria</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29061"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48810228"/>
              </p:ext>
            </p:extLst>
          </p:nvPr>
        </p:nvGraphicFramePr>
        <p:xfrm>
          <a:off x="152400" y="1447800"/>
          <a:ext cx="8610600" cy="5400676"/>
        </p:xfrm>
        <a:graphic>
          <a:graphicData uri="http://schemas.openxmlformats.org/drawingml/2006/table">
            <a:tbl>
              <a:tblPr/>
              <a:tblGrid>
                <a:gridCol w="1447800">
                  <a:extLst>
                    <a:ext uri="{9D8B030D-6E8A-4147-A177-3AD203B41FA5}">
                      <a16:colId xmlns:a16="http://schemas.microsoft.com/office/drawing/2014/main" val="20000"/>
                    </a:ext>
                  </a:extLst>
                </a:gridCol>
                <a:gridCol w="3643259">
                  <a:extLst>
                    <a:ext uri="{9D8B030D-6E8A-4147-A177-3AD203B41FA5}">
                      <a16:colId xmlns:a16="http://schemas.microsoft.com/office/drawing/2014/main" val="20001"/>
                    </a:ext>
                  </a:extLst>
                </a:gridCol>
                <a:gridCol w="3519541">
                  <a:extLst>
                    <a:ext uri="{9D8B030D-6E8A-4147-A177-3AD203B41FA5}">
                      <a16:colId xmlns:a16="http://schemas.microsoft.com/office/drawing/2014/main" val="20002"/>
                    </a:ext>
                  </a:extLst>
                </a:gridCol>
              </a:tblGrid>
              <a:tr h="295679">
                <a:tc>
                  <a:txBody>
                    <a:bodyPr/>
                    <a:lstStyle/>
                    <a:p>
                      <a:pPr marL="0" marR="0" algn="l">
                        <a:spcBef>
                          <a:spcPts val="0"/>
                        </a:spcBef>
                        <a:spcAft>
                          <a:spcPts val="600"/>
                        </a:spcAft>
                      </a:pPr>
                      <a:endParaRPr lang="en-US" sz="1200" dirty="0">
                        <a:latin typeface="Arial"/>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600"/>
                        </a:spcAft>
                      </a:pPr>
                      <a:r>
                        <a:rPr lang="en-US" sz="1200" b="1">
                          <a:latin typeface="Arial"/>
                          <a:ea typeface="Times New Roman"/>
                          <a:cs typeface="Arial"/>
                        </a:rPr>
                        <a:t>Admission</a:t>
                      </a:r>
                      <a:endParaRPr lang="en-US" sz="1200">
                        <a:latin typeface="Tahoma"/>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600"/>
                        </a:spcAft>
                      </a:pPr>
                      <a:r>
                        <a:rPr lang="en-US" sz="1200" b="1">
                          <a:latin typeface="Arial"/>
                          <a:ea typeface="Times New Roman"/>
                          <a:cs typeface="Arial"/>
                        </a:rPr>
                        <a:t>Discharge</a:t>
                      </a:r>
                      <a:endParaRPr lang="en-US" sz="1200">
                        <a:latin typeface="Tahoma"/>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104997">
                <a:tc>
                  <a:txBody>
                    <a:bodyPr/>
                    <a:lstStyle/>
                    <a:p>
                      <a:pPr marL="0" marR="0" algn="l">
                        <a:spcBef>
                          <a:spcPts val="0"/>
                        </a:spcBef>
                        <a:spcAft>
                          <a:spcPts val="600"/>
                        </a:spcAft>
                      </a:pPr>
                      <a:r>
                        <a:rPr lang="en-US" sz="1400" b="1" dirty="0">
                          <a:latin typeface="Arial"/>
                          <a:ea typeface="Times New Roman"/>
                          <a:cs typeface="Arial"/>
                        </a:rPr>
                        <a:t>Children 6-59 months with MAM</a:t>
                      </a:r>
                      <a:endParaRPr lang="en-US" sz="1400" dirty="0">
                        <a:latin typeface="Tahoma"/>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600"/>
                        </a:spcAft>
                      </a:pPr>
                      <a:r>
                        <a:rPr lang="en-US" sz="1400" b="1" dirty="0">
                          <a:latin typeface="Arial"/>
                          <a:ea typeface="Times New Roman"/>
                          <a:cs typeface="Arial"/>
                        </a:rPr>
                        <a:t>WHZ</a:t>
                      </a:r>
                      <a:endParaRPr lang="en-US" sz="1400" dirty="0">
                        <a:latin typeface="Tahoma"/>
                        <a:ea typeface="Times New Roman"/>
                        <a:cs typeface="Arial"/>
                      </a:endParaRPr>
                    </a:p>
                    <a:p>
                      <a:pPr marL="0" marR="0" algn="just">
                        <a:spcBef>
                          <a:spcPts val="0"/>
                        </a:spcBef>
                        <a:spcAft>
                          <a:spcPts val="600"/>
                        </a:spcAft>
                      </a:pPr>
                      <a:r>
                        <a:rPr lang="en-US" sz="1400" dirty="0">
                          <a:latin typeface="Arial"/>
                          <a:ea typeface="Times New Roman"/>
                          <a:cs typeface="Arial"/>
                        </a:rPr>
                        <a:t>Greater than or equal to – 3 z-score to less than -2 z-scores </a:t>
                      </a:r>
                      <a:endParaRPr lang="en-US" sz="1400" dirty="0">
                        <a:latin typeface="Tahoma"/>
                        <a:ea typeface="Times New Roman"/>
                        <a:cs typeface="Arial"/>
                      </a:endParaRPr>
                    </a:p>
                    <a:p>
                      <a:pPr marL="0" marR="0" algn="just">
                        <a:spcBef>
                          <a:spcPts val="0"/>
                        </a:spcBef>
                        <a:spcAft>
                          <a:spcPts val="600"/>
                        </a:spcAft>
                      </a:pPr>
                      <a:r>
                        <a:rPr lang="en-US" sz="1400" b="1" i="1" dirty="0">
                          <a:latin typeface="Arial"/>
                          <a:ea typeface="Times New Roman"/>
                          <a:cs typeface="Arial"/>
                        </a:rPr>
                        <a:t>or</a:t>
                      </a:r>
                      <a:endParaRPr lang="en-US" sz="1400" dirty="0">
                        <a:latin typeface="Tahoma"/>
                        <a:ea typeface="Times New Roman"/>
                        <a:cs typeface="Arial"/>
                      </a:endParaRPr>
                    </a:p>
                    <a:p>
                      <a:pPr marL="0" marR="0" algn="just">
                        <a:spcBef>
                          <a:spcPts val="0"/>
                        </a:spcBef>
                        <a:spcAft>
                          <a:spcPts val="600"/>
                        </a:spcAft>
                      </a:pPr>
                      <a:r>
                        <a:rPr lang="en-US" sz="1400" b="1" dirty="0">
                          <a:latin typeface="Arial"/>
                          <a:ea typeface="Times New Roman"/>
                          <a:cs typeface="Arial"/>
                        </a:rPr>
                        <a:t>MUAC</a:t>
                      </a:r>
                      <a:endParaRPr lang="en-US" sz="1400" dirty="0">
                        <a:latin typeface="Tahoma"/>
                        <a:ea typeface="Times New Roman"/>
                        <a:cs typeface="Arial"/>
                      </a:endParaRPr>
                    </a:p>
                    <a:p>
                      <a:pPr marL="0" marR="0" algn="just">
                        <a:spcBef>
                          <a:spcPts val="0"/>
                        </a:spcBef>
                        <a:spcAft>
                          <a:spcPts val="600"/>
                        </a:spcAft>
                      </a:pPr>
                      <a:r>
                        <a:rPr lang="en-US" sz="1400" dirty="0">
                          <a:latin typeface="Arial"/>
                          <a:ea typeface="Times New Roman"/>
                          <a:cs typeface="Arial"/>
                        </a:rPr>
                        <a:t>11.5cm to 12.4cm</a:t>
                      </a:r>
                      <a:endParaRPr lang="en-US" sz="1400" dirty="0">
                        <a:latin typeface="Tahoma"/>
                        <a:ea typeface="Times New Roman"/>
                        <a:cs typeface="Arial"/>
                      </a:endParaRPr>
                    </a:p>
                    <a:p>
                      <a:pPr marL="0" marR="0" algn="just">
                        <a:spcBef>
                          <a:spcPts val="0"/>
                        </a:spcBef>
                        <a:spcAft>
                          <a:spcPts val="600"/>
                        </a:spcAft>
                      </a:pPr>
                      <a:r>
                        <a:rPr lang="en-US" sz="1400" b="1" i="1" dirty="0">
                          <a:latin typeface="Arial"/>
                          <a:ea typeface="Times New Roman"/>
                          <a:cs typeface="Arial"/>
                        </a:rPr>
                        <a:t>and</a:t>
                      </a:r>
                      <a:endParaRPr lang="en-US" sz="1400" dirty="0">
                        <a:latin typeface="Tahoma"/>
                        <a:ea typeface="Times New Roman"/>
                        <a:cs typeface="Arial"/>
                      </a:endParaRPr>
                    </a:p>
                    <a:p>
                      <a:pPr marL="0" marR="0" algn="just">
                        <a:spcBef>
                          <a:spcPts val="0"/>
                        </a:spcBef>
                        <a:spcAft>
                          <a:spcPts val="0"/>
                        </a:spcAft>
                      </a:pPr>
                      <a:r>
                        <a:rPr lang="en-US" sz="1400" dirty="0">
                          <a:latin typeface="Arial"/>
                          <a:ea typeface="Times New Roman"/>
                          <a:cs typeface="Arial"/>
                        </a:rPr>
                        <a:t>Appetite, clinically well, alert</a:t>
                      </a:r>
                      <a:endParaRPr lang="en-US" sz="1400" dirty="0">
                        <a:latin typeface="Tahoma"/>
                        <a:ea typeface="Times New Roman"/>
                        <a:cs typeface="Arial"/>
                      </a:endParaRPr>
                    </a:p>
                    <a:p>
                      <a:pPr marL="0" marR="0" algn="just">
                        <a:spcBef>
                          <a:spcPts val="0"/>
                        </a:spcBef>
                        <a:spcAft>
                          <a:spcPts val="600"/>
                        </a:spcAft>
                      </a:pPr>
                      <a:r>
                        <a:rPr lang="en-US" sz="1400" b="1" i="1" dirty="0">
                          <a:latin typeface="Arial"/>
                          <a:ea typeface="Times New Roman"/>
                          <a:cs typeface="Arial"/>
                        </a:rPr>
                        <a:t>also</a:t>
                      </a:r>
                      <a:endParaRPr lang="en-US" sz="1400" dirty="0">
                        <a:latin typeface="Tahoma"/>
                        <a:ea typeface="Times New Roman"/>
                        <a:cs typeface="Arial"/>
                      </a:endParaRPr>
                    </a:p>
                    <a:p>
                      <a:pPr marL="0" marR="0" algn="just">
                        <a:spcBef>
                          <a:spcPts val="0"/>
                        </a:spcBef>
                        <a:spcAft>
                          <a:spcPts val="0"/>
                        </a:spcAft>
                      </a:pPr>
                      <a:r>
                        <a:rPr lang="en-US" sz="1400" dirty="0">
                          <a:latin typeface="Arial"/>
                          <a:ea typeface="Times New Roman"/>
                          <a:cs typeface="Arial"/>
                        </a:rPr>
                        <a:t>Children discharged from OTP. These children are admitted regardless of anthropometric status and discharged after 2 months in the programme, assuming their nutritional status does not deteriorate.</a:t>
                      </a:r>
                      <a:endParaRPr lang="en-US" sz="1400" dirty="0">
                        <a:latin typeface="Tahoma"/>
                        <a:ea typeface="Times New Roman"/>
                        <a:cs typeface="Arial"/>
                      </a:endParaRPr>
                    </a:p>
                    <a:p>
                      <a:pPr marL="0" marR="0" algn="just">
                        <a:spcBef>
                          <a:spcPts val="0"/>
                        </a:spcBef>
                        <a:spcAft>
                          <a:spcPts val="600"/>
                        </a:spcAft>
                      </a:pPr>
                      <a:r>
                        <a:rPr lang="en-US" sz="1400" dirty="0">
                          <a:latin typeface="Arial"/>
                          <a:ea typeface="Times New Roman"/>
                          <a:cs typeface="Arial"/>
                        </a:rPr>
                        <a:t>Children with MAM based on MUAC or WFH who also have bilateral edema should be referred for treatment of SAM rather than into a targeted SFP. Children with MAM with severe medical complications should be referred for immediate medical care.</a:t>
                      </a:r>
                      <a:endParaRPr lang="en-US" sz="1400" dirty="0">
                        <a:latin typeface="Tahoma"/>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600"/>
                        </a:spcAft>
                      </a:pPr>
                      <a:r>
                        <a:rPr lang="en-US" sz="1400" b="1" i="1" dirty="0">
                          <a:latin typeface="Arial"/>
                          <a:ea typeface="Times New Roman"/>
                          <a:cs typeface="Arial"/>
                        </a:rPr>
                        <a:t>CURED </a:t>
                      </a:r>
                      <a:endParaRPr lang="en-US" sz="1400" dirty="0">
                        <a:latin typeface="Tahoma"/>
                        <a:ea typeface="Times New Roman"/>
                        <a:cs typeface="Arial"/>
                      </a:endParaRPr>
                    </a:p>
                    <a:p>
                      <a:pPr marL="0" marR="0" algn="just">
                        <a:spcBef>
                          <a:spcPts val="0"/>
                        </a:spcBef>
                        <a:spcAft>
                          <a:spcPts val="600"/>
                        </a:spcAft>
                      </a:pPr>
                      <a:r>
                        <a:rPr lang="en-US" sz="1400" i="1" dirty="0">
                          <a:latin typeface="Arial"/>
                          <a:ea typeface="Times New Roman"/>
                          <a:cs typeface="Arial"/>
                        </a:rPr>
                        <a:t>For those admitted based on </a:t>
                      </a:r>
                      <a:r>
                        <a:rPr lang="en-US" sz="1400" b="1" i="1" dirty="0">
                          <a:latin typeface="Arial"/>
                          <a:ea typeface="Times New Roman"/>
                          <a:cs typeface="Arial"/>
                        </a:rPr>
                        <a:t>WHZ</a:t>
                      </a:r>
                      <a:r>
                        <a:rPr lang="en-US" sz="1400" i="1" dirty="0">
                          <a:latin typeface="Arial"/>
                          <a:ea typeface="Times New Roman"/>
                          <a:cs typeface="Arial"/>
                        </a:rPr>
                        <a:t>,</a:t>
                      </a:r>
                      <a:r>
                        <a:rPr lang="en-US" sz="1400" dirty="0">
                          <a:latin typeface="Arial"/>
                          <a:ea typeface="Times New Roman"/>
                          <a:cs typeface="Arial"/>
                        </a:rPr>
                        <a:t> greater than -2 Z score for 2 consecutive visits and a minimum 2 months treatment since admission </a:t>
                      </a:r>
                      <a:endParaRPr lang="en-US" sz="1400" dirty="0">
                        <a:latin typeface="Tahoma"/>
                        <a:ea typeface="Times New Roman"/>
                        <a:cs typeface="Arial"/>
                      </a:endParaRPr>
                    </a:p>
                    <a:p>
                      <a:pPr marL="0" marR="0" algn="just">
                        <a:spcBef>
                          <a:spcPts val="0"/>
                        </a:spcBef>
                        <a:spcAft>
                          <a:spcPts val="600"/>
                        </a:spcAft>
                      </a:pPr>
                      <a:r>
                        <a:rPr lang="en-US" sz="1400" b="1" i="1" dirty="0">
                          <a:latin typeface="Arial"/>
                          <a:ea typeface="Times New Roman"/>
                          <a:cs typeface="Arial"/>
                        </a:rPr>
                        <a:t>or</a:t>
                      </a:r>
                      <a:endParaRPr lang="en-US" sz="1400" dirty="0">
                        <a:latin typeface="Tahoma"/>
                        <a:ea typeface="Times New Roman"/>
                        <a:cs typeface="Arial"/>
                      </a:endParaRPr>
                    </a:p>
                    <a:p>
                      <a:pPr marL="0" marR="0" algn="just">
                        <a:spcBef>
                          <a:spcPts val="0"/>
                        </a:spcBef>
                        <a:spcAft>
                          <a:spcPts val="600"/>
                        </a:spcAft>
                      </a:pPr>
                      <a:r>
                        <a:rPr lang="en-US" sz="1400" i="1" dirty="0">
                          <a:latin typeface="Arial"/>
                          <a:ea typeface="Times New Roman"/>
                          <a:cs typeface="Arial"/>
                        </a:rPr>
                        <a:t>For those admitted based on </a:t>
                      </a:r>
                      <a:r>
                        <a:rPr lang="en-US" sz="1400" b="1" i="1" dirty="0">
                          <a:latin typeface="Arial"/>
                          <a:ea typeface="Times New Roman"/>
                          <a:cs typeface="Arial"/>
                        </a:rPr>
                        <a:t>MUAC</a:t>
                      </a:r>
                      <a:r>
                        <a:rPr lang="en-US" sz="1400" i="1" dirty="0">
                          <a:latin typeface="Arial"/>
                          <a:ea typeface="Times New Roman"/>
                          <a:cs typeface="Arial"/>
                        </a:rPr>
                        <a:t>, </a:t>
                      </a:r>
                      <a:endParaRPr lang="en-US" sz="1400" dirty="0">
                        <a:latin typeface="Tahoma"/>
                        <a:ea typeface="Times New Roman"/>
                        <a:cs typeface="Arial"/>
                      </a:endParaRPr>
                    </a:p>
                    <a:p>
                      <a:pPr marL="0" marR="0" algn="just">
                        <a:spcBef>
                          <a:spcPts val="0"/>
                        </a:spcBef>
                        <a:spcAft>
                          <a:spcPts val="600"/>
                        </a:spcAft>
                      </a:pPr>
                      <a:r>
                        <a:rPr lang="en-US" sz="1400" dirty="0">
                          <a:latin typeface="Arial"/>
                          <a:ea typeface="Times New Roman"/>
                          <a:cs typeface="Arial"/>
                        </a:rPr>
                        <a:t>MUAC greater than or equal to 12.5cm for 2 consecutive visits and minimum 2 months treatment since admission </a:t>
                      </a:r>
                      <a:endParaRPr lang="en-US" sz="1400" dirty="0">
                        <a:latin typeface="Tahoma"/>
                        <a:ea typeface="Times New Roman"/>
                        <a:cs typeface="Arial"/>
                      </a:endParaRPr>
                    </a:p>
                    <a:p>
                      <a:pPr marL="0" marR="0" algn="just">
                        <a:spcBef>
                          <a:spcPts val="0"/>
                        </a:spcBef>
                        <a:spcAft>
                          <a:spcPts val="0"/>
                        </a:spcAft>
                      </a:pPr>
                      <a:r>
                        <a:rPr lang="en-US" sz="1400" i="1" dirty="0">
                          <a:latin typeface="Arial"/>
                          <a:ea typeface="Times New Roman"/>
                          <a:cs typeface="Arial"/>
                        </a:rPr>
                        <a:t>Children discharged from therapeutic feeding</a:t>
                      </a:r>
                      <a:r>
                        <a:rPr lang="en-US" sz="1400" dirty="0">
                          <a:latin typeface="Arial"/>
                          <a:ea typeface="Times New Roman"/>
                          <a:cs typeface="Arial"/>
                        </a:rPr>
                        <a:t> should stay in the SFP for a minimum of 2 months. </a:t>
                      </a:r>
                      <a:endParaRPr lang="en-US" sz="1400" dirty="0">
                        <a:latin typeface="Tahoma"/>
                        <a:ea typeface="Times New Roman"/>
                        <a:cs typeface="Arial"/>
                      </a:endParaRPr>
                    </a:p>
                    <a:p>
                      <a:pPr marL="0" marR="0" algn="just">
                        <a:spcBef>
                          <a:spcPts val="0"/>
                        </a:spcBef>
                        <a:spcAft>
                          <a:spcPts val="0"/>
                        </a:spcAft>
                      </a:pPr>
                      <a:r>
                        <a:rPr lang="en-US" sz="1400" dirty="0">
                          <a:latin typeface="Arial"/>
                          <a:ea typeface="Times New Roman"/>
                          <a:cs typeface="Arial"/>
                        </a:rPr>
                        <a:t>Individuals should NOT remain in SFP for longer than 4 months.</a:t>
                      </a:r>
                      <a:endParaRPr lang="en-US" sz="1400" dirty="0">
                        <a:latin typeface="Tahoma"/>
                        <a:ea typeface="Times New Roman"/>
                        <a:cs typeface="Arial"/>
                      </a:endParaRPr>
                    </a:p>
                    <a:p>
                      <a:pPr marL="0" marR="0" algn="just">
                        <a:spcBef>
                          <a:spcPts val="0"/>
                        </a:spcBef>
                        <a:spcAft>
                          <a:spcPts val="600"/>
                        </a:spcAft>
                      </a:pPr>
                      <a:r>
                        <a:rPr lang="en-US" sz="1400" b="1" dirty="0">
                          <a:latin typeface="Arial"/>
                          <a:ea typeface="Times New Roman"/>
                          <a:cs typeface="Arial"/>
                        </a:rPr>
                        <a:t>Died </a:t>
                      </a:r>
                      <a:r>
                        <a:rPr lang="en-US" sz="1400" dirty="0">
                          <a:latin typeface="Arial"/>
                          <a:ea typeface="Times New Roman"/>
                          <a:cs typeface="Arial"/>
                        </a:rPr>
                        <a:t>– died while in treatment</a:t>
                      </a:r>
                      <a:endParaRPr lang="en-US" sz="1400" dirty="0">
                        <a:latin typeface="Tahoma"/>
                        <a:ea typeface="Times New Roman"/>
                        <a:cs typeface="Arial"/>
                      </a:endParaRPr>
                    </a:p>
                    <a:p>
                      <a:pPr marL="0" marR="0" algn="just">
                        <a:spcBef>
                          <a:spcPts val="0"/>
                        </a:spcBef>
                        <a:spcAft>
                          <a:spcPts val="600"/>
                        </a:spcAft>
                      </a:pPr>
                      <a:r>
                        <a:rPr lang="en-US" sz="1400" b="1" dirty="0">
                          <a:latin typeface="Arial"/>
                          <a:ea typeface="Times New Roman"/>
                          <a:cs typeface="Arial"/>
                        </a:rPr>
                        <a:t>Defaulter</a:t>
                      </a:r>
                      <a:r>
                        <a:rPr lang="en-US" sz="1400" dirty="0">
                          <a:latin typeface="Arial"/>
                          <a:ea typeface="Times New Roman"/>
                          <a:cs typeface="Arial"/>
                        </a:rPr>
                        <a:t> – absent for 3 consecutive visits</a:t>
                      </a:r>
                      <a:endParaRPr lang="en-US" sz="1400" dirty="0">
                        <a:latin typeface="Tahoma"/>
                        <a:ea typeface="Times New Roman"/>
                        <a:cs typeface="Arial"/>
                      </a:endParaRPr>
                    </a:p>
                    <a:p>
                      <a:pPr marL="0" marR="0" algn="just">
                        <a:spcBef>
                          <a:spcPts val="0"/>
                        </a:spcBef>
                        <a:spcAft>
                          <a:spcPts val="600"/>
                        </a:spcAft>
                      </a:pPr>
                      <a:r>
                        <a:rPr lang="en-US" sz="1400" b="1" dirty="0">
                          <a:latin typeface="Arial"/>
                          <a:ea typeface="Times New Roman"/>
                          <a:cs typeface="Arial"/>
                        </a:rPr>
                        <a:t>Non-Response</a:t>
                      </a:r>
                      <a:r>
                        <a:rPr lang="en-US" sz="1400" dirty="0">
                          <a:latin typeface="Arial"/>
                          <a:ea typeface="Times New Roman"/>
                          <a:cs typeface="Arial"/>
                        </a:rPr>
                        <a:t> – does not reach discharge criteria within 4 months</a:t>
                      </a:r>
                      <a:endParaRPr lang="en-US" sz="1400" dirty="0">
                        <a:latin typeface="Tahoma"/>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bl>
          </a:graphicData>
        </a:graphic>
      </p:graphicFrame>
      <p:sp>
        <p:nvSpPr>
          <p:cNvPr id="129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9028" name="Rectangle 4"/>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bIns="91440">
            <a:normAutofit/>
          </a:bodyPr>
          <a:lstStyle/>
          <a:p>
            <a:r>
              <a:rPr lang="en-US" b="1" dirty="0"/>
              <a:t>Admission and Discharge Criteria</a:t>
            </a:r>
          </a:p>
        </p:txBody>
      </p:sp>
      <p:graphicFrame>
        <p:nvGraphicFramePr>
          <p:cNvPr id="5122" name="Object 2"/>
          <p:cNvGraphicFramePr>
            <a:graphicFrameLocks noChangeAspect="1"/>
          </p:cNvGraphicFramePr>
          <p:nvPr/>
        </p:nvGraphicFramePr>
        <p:xfrm>
          <a:off x="7924800" y="6019800"/>
          <a:ext cx="838200" cy="688975"/>
        </p:xfrm>
        <a:graphic>
          <a:graphicData uri="http://schemas.openxmlformats.org/presentationml/2006/ole">
            <mc:AlternateContent xmlns:mc="http://schemas.openxmlformats.org/markup-compatibility/2006">
              <mc:Choice xmlns:v="urn:schemas-microsoft-com:vml" Requires="v">
                <p:oleObj spid="_x0000_s132133" name="Picture" r:id="rId3" imgW="975240" imgH="914400" progId="Word.Picture.8">
                  <p:embed/>
                </p:oleObj>
              </mc:Choice>
              <mc:Fallback>
                <p:oleObj name="Picture" r:id="rId3" imgW="975240" imgH="9144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6019800"/>
                        <a:ext cx="83820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09194809"/>
              </p:ext>
            </p:extLst>
          </p:nvPr>
        </p:nvGraphicFramePr>
        <p:xfrm>
          <a:off x="0" y="1447799"/>
          <a:ext cx="8763000" cy="5260967"/>
        </p:xfrm>
        <a:graphic>
          <a:graphicData uri="http://schemas.openxmlformats.org/drawingml/2006/table">
            <a:tbl>
              <a:tblPr/>
              <a:tblGrid>
                <a:gridCol w="1322717">
                  <a:extLst>
                    <a:ext uri="{9D8B030D-6E8A-4147-A177-3AD203B41FA5}">
                      <a16:colId xmlns:a16="http://schemas.microsoft.com/office/drawing/2014/main" val="20000"/>
                    </a:ext>
                  </a:extLst>
                </a:gridCol>
                <a:gridCol w="3141453">
                  <a:extLst>
                    <a:ext uri="{9D8B030D-6E8A-4147-A177-3AD203B41FA5}">
                      <a16:colId xmlns:a16="http://schemas.microsoft.com/office/drawing/2014/main" val="20001"/>
                    </a:ext>
                  </a:extLst>
                </a:gridCol>
                <a:gridCol w="4298830">
                  <a:extLst>
                    <a:ext uri="{9D8B030D-6E8A-4147-A177-3AD203B41FA5}">
                      <a16:colId xmlns:a16="http://schemas.microsoft.com/office/drawing/2014/main" val="20002"/>
                    </a:ext>
                  </a:extLst>
                </a:gridCol>
              </a:tblGrid>
              <a:tr h="313775">
                <a:tc>
                  <a:txBody>
                    <a:bodyPr/>
                    <a:lstStyle/>
                    <a:p>
                      <a:pPr marL="0" marR="0" algn="just">
                        <a:spcBef>
                          <a:spcPts val="0"/>
                        </a:spcBef>
                        <a:spcAft>
                          <a:spcPts val="600"/>
                        </a:spcAft>
                      </a:pPr>
                      <a:endParaRPr lang="en-US" sz="1200" dirty="0">
                        <a:latin typeface="Arial"/>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600"/>
                        </a:spcAft>
                      </a:pPr>
                      <a:r>
                        <a:rPr lang="en-US" sz="1600" b="1">
                          <a:latin typeface="Arial"/>
                          <a:ea typeface="Times New Roman"/>
                          <a:cs typeface="Arial"/>
                        </a:rPr>
                        <a:t>Admission</a:t>
                      </a:r>
                      <a:endParaRPr lang="en-US" sz="1600">
                        <a:latin typeface="Tahoma"/>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600"/>
                        </a:spcAft>
                      </a:pPr>
                      <a:r>
                        <a:rPr lang="en-US" sz="1600" b="1" dirty="0">
                          <a:latin typeface="Arial"/>
                          <a:ea typeface="Times New Roman"/>
                          <a:cs typeface="Arial"/>
                        </a:rPr>
                        <a:t>Discharge</a:t>
                      </a:r>
                      <a:endParaRPr lang="en-US" sz="1600" dirty="0">
                        <a:latin typeface="Tahoma"/>
                        <a:ea typeface="Times New Roman"/>
                        <a:cs typeface="Arial"/>
                      </a:endParaRPr>
                    </a:p>
                  </a:txBody>
                  <a:tcPr marL="67817" marR="67817" marT="17582" marB="175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947192">
                <a:tc>
                  <a:txBody>
                    <a:bodyPr/>
                    <a:lstStyle/>
                    <a:p>
                      <a:pPr marL="0" marR="0" algn="just">
                        <a:spcBef>
                          <a:spcPts val="0"/>
                        </a:spcBef>
                        <a:spcAft>
                          <a:spcPts val="600"/>
                        </a:spcAft>
                      </a:pPr>
                      <a:r>
                        <a:rPr lang="en-US" sz="1800" b="1" dirty="0">
                          <a:latin typeface="Arial"/>
                          <a:ea typeface="Times New Roman"/>
                          <a:cs typeface="Arial"/>
                        </a:rPr>
                        <a:t>Pregnant and lactating women</a:t>
                      </a:r>
                      <a:endParaRPr lang="en-US" sz="2400" dirty="0">
                        <a:latin typeface="Tahoma"/>
                        <a:ea typeface="Times New Roman"/>
                        <a:cs typeface="Arial"/>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600"/>
                        </a:spcAft>
                      </a:pPr>
                      <a:r>
                        <a:rPr lang="en-US" sz="1800" b="1" i="1" dirty="0">
                          <a:latin typeface="Arial"/>
                          <a:ea typeface="Times New Roman"/>
                          <a:cs typeface="Arial"/>
                        </a:rPr>
                        <a:t>Pregnant women</a:t>
                      </a:r>
                      <a:endParaRPr lang="en-US" sz="2400" dirty="0">
                        <a:latin typeface="Tahoma"/>
                        <a:ea typeface="Times New Roman"/>
                        <a:cs typeface="Arial"/>
                      </a:endParaRPr>
                    </a:p>
                    <a:p>
                      <a:pPr marL="0" marR="0" algn="l">
                        <a:spcBef>
                          <a:spcPts val="0"/>
                        </a:spcBef>
                        <a:spcAft>
                          <a:spcPts val="600"/>
                        </a:spcAft>
                      </a:pPr>
                      <a:r>
                        <a:rPr lang="en-US" sz="1800" dirty="0">
                          <a:latin typeface="Arial"/>
                          <a:ea typeface="Times New Roman"/>
                          <a:cs typeface="Arial"/>
                        </a:rPr>
                        <a:t>MUAC 16 to 20.9 at any stage of confirmed pregnancy</a:t>
                      </a:r>
                      <a:endParaRPr lang="en-US" sz="2400" dirty="0">
                        <a:latin typeface="Tahoma"/>
                        <a:ea typeface="Times New Roman"/>
                        <a:cs typeface="Arial"/>
                      </a:endParaRPr>
                    </a:p>
                    <a:p>
                      <a:pPr marL="0" marR="0" algn="l">
                        <a:spcBef>
                          <a:spcPts val="0"/>
                        </a:spcBef>
                        <a:spcAft>
                          <a:spcPts val="600"/>
                        </a:spcAft>
                      </a:pPr>
                      <a:r>
                        <a:rPr lang="en-US" sz="1800" b="1" i="1" dirty="0">
                          <a:latin typeface="Arial"/>
                          <a:ea typeface="Times New Roman"/>
                          <a:cs typeface="Arial"/>
                        </a:rPr>
                        <a:t>Lactating women with infant &lt; 6 months</a:t>
                      </a:r>
                      <a:endParaRPr lang="en-US" sz="2400" dirty="0">
                        <a:latin typeface="Tahoma"/>
                        <a:ea typeface="Times New Roman"/>
                        <a:cs typeface="Arial"/>
                      </a:endParaRPr>
                    </a:p>
                    <a:p>
                      <a:pPr marL="0" marR="0" algn="l">
                        <a:spcBef>
                          <a:spcPts val="0"/>
                        </a:spcBef>
                        <a:spcAft>
                          <a:spcPts val="600"/>
                        </a:spcAft>
                      </a:pPr>
                      <a:r>
                        <a:rPr lang="en-US" sz="1800" dirty="0">
                          <a:latin typeface="Arial"/>
                          <a:ea typeface="Times New Roman"/>
                          <a:cs typeface="Arial"/>
                        </a:rPr>
                        <a:t>MUAC 16 to 20.9 cm</a:t>
                      </a:r>
                      <a:endParaRPr lang="en-US" sz="2400" dirty="0">
                        <a:latin typeface="Tahoma"/>
                        <a:ea typeface="Times New Roman"/>
                        <a:cs typeface="Arial"/>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just">
                        <a:spcBef>
                          <a:spcPts val="0"/>
                        </a:spcBef>
                        <a:spcAft>
                          <a:spcPts val="600"/>
                        </a:spcAft>
                      </a:pPr>
                      <a:r>
                        <a:rPr lang="en-US" sz="1800" b="1" i="1" dirty="0">
                          <a:latin typeface="Arial"/>
                          <a:ea typeface="Times New Roman"/>
                          <a:cs typeface="Arial"/>
                        </a:rPr>
                        <a:t>Pregnant women</a:t>
                      </a:r>
                      <a:endParaRPr lang="en-US" sz="2400" dirty="0">
                        <a:latin typeface="Tahoma"/>
                        <a:ea typeface="Times New Roman"/>
                        <a:cs typeface="Arial"/>
                      </a:endParaRPr>
                    </a:p>
                    <a:p>
                      <a:pPr marL="0" marR="0" algn="just">
                        <a:spcBef>
                          <a:spcPts val="0"/>
                        </a:spcBef>
                        <a:spcAft>
                          <a:spcPts val="0"/>
                        </a:spcAft>
                      </a:pPr>
                      <a:r>
                        <a:rPr lang="en-US" sz="1800" dirty="0">
                          <a:latin typeface="Arial"/>
                          <a:ea typeface="Times New Roman"/>
                          <a:cs typeface="Arial"/>
                        </a:rPr>
                        <a:t>MUAC ≥ 23 cm </a:t>
                      </a:r>
                      <a:endParaRPr lang="en-US" sz="2400" dirty="0">
                        <a:latin typeface="Tahoma"/>
                        <a:ea typeface="Times New Roman"/>
                        <a:cs typeface="Arial"/>
                      </a:endParaRPr>
                    </a:p>
                    <a:p>
                      <a:pPr marL="0" marR="0" algn="just">
                        <a:spcBef>
                          <a:spcPts val="0"/>
                        </a:spcBef>
                        <a:spcAft>
                          <a:spcPts val="600"/>
                        </a:spcAft>
                      </a:pPr>
                      <a:r>
                        <a:rPr lang="en-US" sz="1800" b="1" dirty="0">
                          <a:latin typeface="Arial"/>
                          <a:ea typeface="Times New Roman"/>
                          <a:cs typeface="Arial"/>
                        </a:rPr>
                        <a:t>OR</a:t>
                      </a:r>
                      <a:endParaRPr lang="en-US" sz="2400" dirty="0">
                        <a:latin typeface="Tahoma"/>
                        <a:ea typeface="Times New Roman"/>
                        <a:cs typeface="Arial"/>
                      </a:endParaRPr>
                    </a:p>
                    <a:p>
                      <a:pPr marL="0" marR="0" algn="just">
                        <a:spcBef>
                          <a:spcPts val="0"/>
                        </a:spcBef>
                        <a:spcAft>
                          <a:spcPts val="600"/>
                        </a:spcAft>
                      </a:pPr>
                      <a:r>
                        <a:rPr lang="en-US" sz="1800" b="1" dirty="0">
                          <a:latin typeface="Arial"/>
                          <a:ea typeface="Times New Roman"/>
                          <a:cs typeface="Arial"/>
                        </a:rPr>
                        <a:t>If a pregnant woman does not reach MUAC  ≥ 23 cm before delivery she automatically graduates to the lactating women program. </a:t>
                      </a:r>
                      <a:endParaRPr lang="en-US" sz="2400" dirty="0">
                        <a:latin typeface="Tahoma"/>
                        <a:ea typeface="Times New Roman"/>
                        <a:cs typeface="Arial"/>
                      </a:endParaRPr>
                    </a:p>
                    <a:p>
                      <a:pPr marL="0" marR="0" algn="just">
                        <a:spcBef>
                          <a:spcPts val="0"/>
                        </a:spcBef>
                        <a:spcAft>
                          <a:spcPts val="600"/>
                        </a:spcAft>
                      </a:pPr>
                      <a:r>
                        <a:rPr lang="en-US" sz="1800" b="1" i="1" dirty="0">
                          <a:latin typeface="Arial"/>
                          <a:ea typeface="Times New Roman"/>
                          <a:cs typeface="Arial"/>
                        </a:rPr>
                        <a:t>Postpartum lactating women</a:t>
                      </a:r>
                      <a:endParaRPr lang="en-US" sz="2400" dirty="0">
                        <a:latin typeface="Tahoma"/>
                        <a:ea typeface="Times New Roman"/>
                        <a:cs typeface="Arial"/>
                      </a:endParaRPr>
                    </a:p>
                    <a:p>
                      <a:pPr marL="0" marR="0" algn="just">
                        <a:spcBef>
                          <a:spcPts val="0"/>
                        </a:spcBef>
                        <a:spcAft>
                          <a:spcPts val="600"/>
                        </a:spcAft>
                      </a:pPr>
                      <a:r>
                        <a:rPr lang="en-US" sz="1800" dirty="0">
                          <a:latin typeface="Arial"/>
                          <a:ea typeface="Times New Roman"/>
                          <a:cs typeface="Arial"/>
                        </a:rPr>
                        <a:t>Discharged when their infant reaches 6 months of age</a:t>
                      </a:r>
                      <a:endParaRPr lang="en-US" sz="2400" dirty="0">
                        <a:latin typeface="Tahoma"/>
                        <a:ea typeface="Times New Roman"/>
                        <a:cs typeface="Arial"/>
                      </a:endParaRPr>
                    </a:p>
                    <a:p>
                      <a:pPr marL="0" marR="0" algn="just">
                        <a:spcBef>
                          <a:spcPts val="0"/>
                        </a:spcBef>
                        <a:spcAft>
                          <a:spcPts val="0"/>
                        </a:spcAft>
                      </a:pPr>
                      <a:r>
                        <a:rPr lang="en-US" sz="1800" i="1" dirty="0">
                          <a:latin typeface="Arial"/>
                          <a:ea typeface="Times New Roman"/>
                          <a:cs typeface="Arial"/>
                        </a:rPr>
                        <a:t>When the infant reaches 6 months of age, </a:t>
                      </a:r>
                      <a:r>
                        <a:rPr lang="en-US" sz="1800" dirty="0">
                          <a:latin typeface="Arial"/>
                          <a:ea typeface="Times New Roman"/>
                          <a:cs typeface="Arial"/>
                        </a:rPr>
                        <a:t>the mother should be reassessed for admission to nutrition program based on adult criteria. The infant at 6 months should be assessed for MAM and SAM and referred as appropriate. </a:t>
                      </a:r>
                      <a:endParaRPr lang="en-US" sz="2400" dirty="0">
                        <a:latin typeface="Tahoma"/>
                        <a:ea typeface="Times New Roman"/>
                        <a:cs typeface="Arial"/>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bl>
          </a:graphicData>
        </a:graphic>
      </p:graphicFrame>
      <p:sp>
        <p:nvSpPr>
          <p:cNvPr id="129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9028" name="Rectangle 4"/>
          <p:cNvSpPr>
            <a:spLocks noChangeArrowheads="1"/>
          </p:cNvSpPr>
          <p:nvPr/>
        </p:nvSpPr>
        <p:spPr bwMode="auto">
          <a:xfrm>
            <a:off x="0" y="45720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273</TotalTime>
  <Words>3194</Words>
  <Application>Microsoft Office PowerPoint</Application>
  <PresentationFormat>On-screen Show (4:3)</PresentationFormat>
  <Paragraphs>465</Paragraphs>
  <Slides>54</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Aharoni</vt:lpstr>
      <vt:lpstr>Arial</vt:lpstr>
      <vt:lpstr>Calibri</vt:lpstr>
      <vt:lpstr>Century Schoolbook</vt:lpstr>
      <vt:lpstr>Symbol</vt:lpstr>
      <vt:lpstr>Tahoma</vt:lpstr>
      <vt:lpstr>Wingdings</vt:lpstr>
      <vt:lpstr>Wingdings 2</vt:lpstr>
      <vt:lpstr>Oriel</vt:lpstr>
      <vt:lpstr>Picture</vt:lpstr>
      <vt:lpstr>Integrated management of acute malnutrition</vt:lpstr>
      <vt:lpstr>    ACKNOWLEDGMENT</vt:lpstr>
      <vt:lpstr>Overall objective</vt:lpstr>
      <vt:lpstr>Learning Objectives</vt:lpstr>
      <vt:lpstr>Health facility requirements</vt:lpstr>
      <vt:lpstr>Steps to Admission in a Supplementary Feeding Programme</vt:lpstr>
      <vt:lpstr>Steps to Admission in a Supplementary Feeding Programme</vt:lpstr>
      <vt:lpstr>Admission and Discharge Criteria</vt:lpstr>
      <vt:lpstr>Admission and Discharge Criteria</vt:lpstr>
      <vt:lpstr>Admission and Discharge Criteria</vt:lpstr>
      <vt:lpstr>Admission Procedure</vt:lpstr>
      <vt:lpstr>Registration</vt:lpstr>
      <vt:lpstr>Registration</vt:lpstr>
      <vt:lpstr>Registration</vt:lpstr>
      <vt:lpstr>Other tasks</vt:lpstr>
      <vt:lpstr>Management Of Children With Acute Malnutrition &amp; Infected With HIV </vt:lpstr>
      <vt:lpstr>Components of a Supplementary Feeding Programme</vt:lpstr>
      <vt:lpstr>Nutrition Support </vt:lpstr>
      <vt:lpstr>Nutrition Support </vt:lpstr>
      <vt:lpstr>Principles of mam commodities</vt:lpstr>
      <vt:lpstr>Principles of mam commodities</vt:lpstr>
      <vt:lpstr>guidelines for the use of approved commodities in Kenya</vt:lpstr>
      <vt:lpstr>guidelines for the use of approved commodities in Kenya</vt:lpstr>
      <vt:lpstr>guidelines for the use of approved commodities in Kenya</vt:lpstr>
      <vt:lpstr>guidelines for the use of approved commodities in Kenya</vt:lpstr>
      <vt:lpstr>guidelines for the use of approved commodities in Kenya</vt:lpstr>
      <vt:lpstr>Handout 5B: demonstration</vt:lpstr>
      <vt:lpstr>PowerPoint Presentation</vt:lpstr>
      <vt:lpstr>Summary of routine medical treatment for children, adolescents and adults</vt:lpstr>
      <vt:lpstr>VITAMIN A</vt:lpstr>
      <vt:lpstr>De-worming </vt:lpstr>
      <vt:lpstr>Measles vaccination</vt:lpstr>
      <vt:lpstr>Iron and folic acid</vt:lpstr>
      <vt:lpstr> medical problems</vt:lpstr>
      <vt:lpstr>Summary of routine medical treatment for pregnant and lactating mothers</vt:lpstr>
      <vt:lpstr>Key Messages on Admission to SFP and Nutrition Counselling</vt:lpstr>
      <vt:lpstr>Key Messages on Admission to SFP and Nutrition Counselling</vt:lpstr>
      <vt:lpstr>PowerPoint Presentation</vt:lpstr>
      <vt:lpstr>Data Collection and Reporting</vt:lpstr>
      <vt:lpstr>Where there is no SFP</vt:lpstr>
      <vt:lpstr>Failure to Respond </vt:lpstr>
      <vt:lpstr>  Criteria for failure to respond to treatment </vt:lpstr>
      <vt:lpstr>  Reasons for failure to respond</vt:lpstr>
      <vt:lpstr>  procedure to address failure to respond</vt:lpstr>
      <vt:lpstr>   steps to be taken for children that fail to respond to treatment </vt:lpstr>
      <vt:lpstr>   Treatment for Failure to Respond </vt:lpstr>
      <vt:lpstr>   Treatment for Failure to Respond </vt:lpstr>
      <vt:lpstr>   Treatment for Failure to Respond </vt:lpstr>
      <vt:lpstr>   Treatment for Failure to Respond </vt:lpstr>
      <vt:lpstr>   Discharge Criteria</vt:lpstr>
      <vt:lpstr>   Discharge Criteria</vt:lpstr>
      <vt:lpstr>PowerPoint Presentation</vt:lpstr>
      <vt:lpstr>Handout 5B: demonstration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management of acute malnutrition</dc:title>
  <dc:creator>Claire O.</dc:creator>
  <cp:lastModifiedBy>hp</cp:lastModifiedBy>
  <cp:revision>50</cp:revision>
  <dcterms:created xsi:type="dcterms:W3CDTF">2014-12-03T12:09:23Z</dcterms:created>
  <dcterms:modified xsi:type="dcterms:W3CDTF">2019-10-03T07:41:46Z</dcterms:modified>
</cp:coreProperties>
</file>