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5"/>
  </p:notesMasterIdLst>
  <p:sldIdLst>
    <p:sldId id="257" r:id="rId2"/>
    <p:sldId id="258" r:id="rId3"/>
    <p:sldId id="259" r:id="rId4"/>
    <p:sldId id="260" r:id="rId5"/>
    <p:sldId id="261" r:id="rId6"/>
    <p:sldId id="262" r:id="rId7"/>
    <p:sldId id="285" r:id="rId8"/>
    <p:sldId id="288" r:id="rId9"/>
    <p:sldId id="289" r:id="rId10"/>
    <p:sldId id="291" r:id="rId11"/>
    <p:sldId id="292" r:id="rId12"/>
    <p:sldId id="287" r:id="rId13"/>
    <p:sldId id="263" r:id="rId14"/>
    <p:sldId id="294" r:id="rId15"/>
    <p:sldId id="295" r:id="rId16"/>
    <p:sldId id="293"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10" r:id="rId31"/>
    <p:sldId id="269" r:id="rId32"/>
    <p:sldId id="309" r:id="rId33"/>
    <p:sldId id="311" r:id="rId34"/>
    <p:sldId id="312" r:id="rId35"/>
    <p:sldId id="313" r:id="rId36"/>
    <p:sldId id="314" r:id="rId37"/>
    <p:sldId id="315" r:id="rId38"/>
    <p:sldId id="316" r:id="rId39"/>
    <p:sldId id="317" r:id="rId40"/>
    <p:sldId id="318" r:id="rId41"/>
    <p:sldId id="319" r:id="rId42"/>
    <p:sldId id="320" r:id="rId43"/>
    <p:sldId id="321" r:id="rId44"/>
    <p:sldId id="270" r:id="rId45"/>
    <p:sldId id="323" r:id="rId46"/>
    <p:sldId id="322" r:id="rId47"/>
    <p:sldId id="324" r:id="rId48"/>
    <p:sldId id="325" r:id="rId49"/>
    <p:sldId id="326" r:id="rId50"/>
    <p:sldId id="327" r:id="rId51"/>
    <p:sldId id="328" r:id="rId52"/>
    <p:sldId id="329" r:id="rId53"/>
    <p:sldId id="330" r:id="rId54"/>
    <p:sldId id="268" r:id="rId55"/>
    <p:sldId id="272" r:id="rId56"/>
    <p:sldId id="332" r:id="rId57"/>
    <p:sldId id="331" r:id="rId58"/>
    <p:sldId id="333" r:id="rId59"/>
    <p:sldId id="334" r:id="rId60"/>
    <p:sldId id="335" r:id="rId61"/>
    <p:sldId id="336" r:id="rId62"/>
    <p:sldId id="273" r:id="rId63"/>
    <p:sldId id="274" r:id="rId64"/>
    <p:sldId id="275" r:id="rId65"/>
    <p:sldId id="276" r:id="rId66"/>
    <p:sldId id="277" r:id="rId67"/>
    <p:sldId id="337" r:id="rId68"/>
    <p:sldId id="338" r:id="rId69"/>
    <p:sldId id="339" r:id="rId70"/>
    <p:sldId id="340" r:id="rId71"/>
    <p:sldId id="341" r:id="rId72"/>
    <p:sldId id="278" r:id="rId73"/>
    <p:sldId id="284"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ueni.mutunga" initials="m" lastIdx="2" clrIdx="0"/>
  <p:cmAuthor id="1" name="Emily Teshome" initials="ET" lastIdx="3"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422"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218ECD-B93D-4E96-BF34-E2E8E46E1DE6}" type="datetimeFigureOut">
              <a:rPr lang="en-US" smtClean="0"/>
              <a:pPr/>
              <a:t>9/25/2019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F4A511-5597-47C6-9EF2-3938C92D0C9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9B38E79B-BB5C-4080-A9E1-3E2228039D32}" type="slidenum">
              <a:rPr lang="en-GB">
                <a:solidFill>
                  <a:prstClr val="black"/>
                </a:solidFill>
              </a:rPr>
              <a:pPr/>
              <a:t>2</a:t>
            </a:fld>
            <a:endParaRPr lang="en-GB">
              <a:solidFill>
                <a:prstClr val="black"/>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8" name="Title 7"/>
          <p:cNvSpPr>
            <a:spLocks noGrp="1"/>
          </p:cNvSpPr>
          <p:nvPr>
            <p:ph type="ctrTitle"/>
          </p:nvPr>
        </p:nvSpPr>
        <p:spPr>
          <a:xfrm>
            <a:off x="2286000" y="3124200"/>
            <a:ext cx="61722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endParaRPr lang="en-US">
              <a:solidFill>
                <a:srgbClr val="575F6D"/>
              </a:solidFill>
            </a:endParaRPr>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solidFill>
                <a:srgbClr val="575F6D"/>
              </a:solidFill>
            </a:endParaRPr>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804CB233-9A58-4A3C-AC28-0C3E30F46FD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normAutofit/>
          </a:bodyPr>
          <a:lstStyle/>
          <a:p>
            <a:pPr lvl="0"/>
            <a:endParaRPr lang="en-GB" noProof="0"/>
          </a:p>
        </p:txBody>
      </p:sp>
      <p:sp>
        <p:nvSpPr>
          <p:cNvPr id="4" name="Date Placeholder 13"/>
          <p:cNvSpPr>
            <a:spLocks noGrp="1"/>
          </p:cNvSpPr>
          <p:nvPr>
            <p:ph type="dt" sz="half" idx="10"/>
          </p:nvPr>
        </p:nvSpPr>
        <p:spPr/>
        <p:txBody>
          <a:bodyPr/>
          <a:lstStyle>
            <a:lvl1pPr>
              <a:defRPr/>
            </a:lvl1pPr>
          </a:lstStyle>
          <a:p>
            <a:pPr>
              <a:defRPr/>
            </a:pPr>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pPr>
              <a:defRPr/>
            </a:pPr>
            <a:fld id="{268A8627-4F70-4E1E-90EC-493C1CEA05D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p:cNvSpPr>
            <a:spLocks noGrp="1"/>
          </p:cNvSpPr>
          <p:nvPr>
            <p:ph type="dt" sz="half" idx="10"/>
          </p:nvPr>
        </p:nvSpPr>
        <p:spPr/>
        <p:txBody>
          <a:bodyPr rtlCol="0"/>
          <a:lstStyle>
            <a:lvl1pPr>
              <a:defRPr/>
            </a:lvl1pPr>
          </a:lstStyle>
          <a:p>
            <a:pPr>
              <a:defRPr/>
            </a:pPr>
            <a:endParaRPr lang="en-US">
              <a:solidFill>
                <a:srgbClr val="575F6D"/>
              </a:solidFill>
            </a:endParaRPr>
          </a:p>
        </p:txBody>
      </p:sp>
      <p:sp>
        <p:nvSpPr>
          <p:cNvPr id="5" name="Slide Number Placeholder 8"/>
          <p:cNvSpPr>
            <a:spLocks noGrp="1"/>
          </p:cNvSpPr>
          <p:nvPr>
            <p:ph type="sldNum" sz="quarter" idx="11"/>
          </p:nvPr>
        </p:nvSpPr>
        <p:spPr/>
        <p:txBody>
          <a:bodyPr rtlCol="0"/>
          <a:lstStyle>
            <a:lvl1pPr>
              <a:defRPr/>
            </a:lvl1pPr>
          </a:lstStyle>
          <a:p>
            <a:pPr>
              <a:defRPr/>
            </a:pPr>
            <a:fld id="{5CDDF6C9-90C7-490C-981A-8F8A9C08439C}"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solidFill>
                <a:srgbClr val="575F6D"/>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457200"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270248"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endParaRPr lang="en-US">
              <a:solidFill>
                <a:srgbClr val="575F6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7" name="Slide Number Placeholder 22"/>
          <p:cNvSpPr>
            <a:spLocks noGrp="1"/>
          </p:cNvSpPr>
          <p:nvPr>
            <p:ph type="sldNum" sz="quarter" idx="12"/>
          </p:nvPr>
        </p:nvSpPr>
        <p:spPr/>
        <p:txBody>
          <a:bodyPr/>
          <a:lstStyle>
            <a:lvl1pPr>
              <a:defRPr/>
            </a:lvl1pPr>
          </a:lstStyle>
          <a:p>
            <a:pPr>
              <a:defRPr/>
            </a:pPr>
            <a:fld id="{D32B1FAA-C873-4472-A57F-49152F7CDA8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457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37197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7" name="Date Placeholder 13"/>
          <p:cNvSpPr>
            <a:spLocks noGrp="1"/>
          </p:cNvSpPr>
          <p:nvPr>
            <p:ph type="dt" sz="half" idx="10"/>
          </p:nvPr>
        </p:nvSpPr>
        <p:spPr/>
        <p:txBody>
          <a:bodyPr/>
          <a:lstStyle>
            <a:lvl1pPr>
              <a:defRPr/>
            </a:lvl1pPr>
          </a:lstStyle>
          <a:p>
            <a:pPr>
              <a:defRPr/>
            </a:pPr>
            <a:endParaRPr lang="en-US">
              <a:solidFill>
                <a:srgbClr val="575F6D"/>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9" name="Slide Number Placeholder 22"/>
          <p:cNvSpPr>
            <a:spLocks noGrp="1"/>
          </p:cNvSpPr>
          <p:nvPr>
            <p:ph type="sldNum" sz="quarter" idx="12"/>
          </p:nvPr>
        </p:nvSpPr>
        <p:spPr/>
        <p:txBody>
          <a:bodyPr/>
          <a:lstStyle>
            <a:lvl1pPr>
              <a:defRPr/>
            </a:lvl1pPr>
          </a:lstStyle>
          <a:p>
            <a:pPr>
              <a:defRPr/>
            </a:pPr>
            <a:fld id="{4FE94D14-07DF-41B7-8889-B7E4250E888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solidFill>
                <a:srgbClr val="575F6D"/>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4" name="Slide Number Placeholder 22"/>
          <p:cNvSpPr>
            <a:spLocks noGrp="1"/>
          </p:cNvSpPr>
          <p:nvPr>
            <p:ph type="sldNum" sz="quarter" idx="12"/>
          </p:nvPr>
        </p:nvSpPr>
        <p:spPr/>
        <p:txBody>
          <a:bodyPr/>
          <a:lstStyle>
            <a:lvl1pPr>
              <a:defRPr/>
            </a:lvl1pPr>
          </a:lstStyle>
          <a:p>
            <a:pPr>
              <a:defRPr/>
            </a:pPr>
            <a:fld id="{B29E4EE3-7B26-468D-B561-88DCD357511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0"/>
          <p:cNvSpPr>
            <a:spLocks noGrp="1"/>
          </p:cNvSpPr>
          <p:nvPr>
            <p:ph type="dt" sz="half" idx="10"/>
          </p:nvPr>
        </p:nvSpPr>
        <p:spPr/>
        <p:txBody>
          <a:bodyPr rtlCol="0"/>
          <a:lstStyle>
            <a:lvl1pPr>
              <a:defRPr/>
            </a:lvl1pPr>
          </a:lstStyle>
          <a:p>
            <a:pPr>
              <a:defRPr/>
            </a:pPr>
            <a:endParaRPr lang="en-US">
              <a:solidFill>
                <a:srgbClr val="575F6D"/>
              </a:solidFill>
            </a:endParaRPr>
          </a:p>
        </p:txBody>
      </p:sp>
      <p:sp>
        <p:nvSpPr>
          <p:cNvPr id="13" name="Slide Number Placeholder 21"/>
          <p:cNvSpPr>
            <a:spLocks noGrp="1"/>
          </p:cNvSpPr>
          <p:nvPr>
            <p:ph type="sldNum" sz="quarter" idx="11"/>
          </p:nvPr>
        </p:nvSpPr>
        <p:spPr/>
        <p:txBody>
          <a:bodyPr rtlCol="0"/>
          <a:lstStyle>
            <a:lvl1pPr>
              <a:defRPr/>
            </a:lvl1pPr>
          </a:lstStyle>
          <a:p>
            <a:pPr>
              <a:defRPr/>
            </a:pPr>
            <a:fld id="{5C8966ED-9BF8-4451-9380-C090B27ADE9E}"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solidFill>
                <a:srgbClr val="575F6D"/>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endParaRPr lang="en-US">
              <a:solidFill>
                <a:srgbClr val="575F6D"/>
              </a:solidFill>
            </a:endParaRPr>
          </a:p>
        </p:txBody>
      </p:sp>
      <p:sp>
        <p:nvSpPr>
          <p:cNvPr id="13" name="Slide Number Placeholder 17"/>
          <p:cNvSpPr>
            <a:spLocks noGrp="1"/>
          </p:cNvSpPr>
          <p:nvPr>
            <p:ph type="sldNum" sz="quarter" idx="11"/>
          </p:nvPr>
        </p:nvSpPr>
        <p:spPr/>
        <p:txBody>
          <a:bodyPr rtlCol="0"/>
          <a:lstStyle>
            <a:lvl1pPr>
              <a:defRPr/>
            </a:lvl1pPr>
          </a:lstStyle>
          <a:p>
            <a:pPr>
              <a:defRPr/>
            </a:pPr>
            <a:fld id="{D40C8CC5-1130-4954-B75D-42F1046F9124}"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solidFill>
                <a:srgbClr val="575F6D"/>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pPr>
              <a:defRPr/>
            </a:pPr>
            <a:fld id="{4B704326-14ED-4138-A0B7-831079639DC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pPr>
              <a:defRPr/>
            </a:pPr>
            <a:fld id="{E527E4DD-6789-4B10-90F9-801383B1544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a:t>Click to edit Master title style</a:t>
            </a:r>
          </a:p>
        </p:txBody>
      </p:sp>
      <p:sp>
        <p:nvSpPr>
          <p:cNvPr id="28676"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cs typeface="+mn-cs"/>
              </a:defRPr>
            </a:lvl1pPr>
          </a:lstStyle>
          <a:p>
            <a:pPr fontAlgn="base">
              <a:spcBef>
                <a:spcPct val="0"/>
              </a:spcBef>
              <a:spcAft>
                <a:spcPct val="0"/>
              </a:spcAft>
              <a:defRPr/>
            </a:pPr>
            <a:endParaRPr lang="en-US">
              <a:solidFill>
                <a:srgbClr val="575F6D"/>
              </a:solidFill>
              <a:latin typeface="Arial" charset="0"/>
            </a:endParaRPr>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cs typeface="+mn-cs"/>
              </a:defRPr>
            </a:lvl1pPr>
          </a:lstStyle>
          <a:p>
            <a:pPr fontAlgn="base">
              <a:spcBef>
                <a:spcPct val="0"/>
              </a:spcBef>
              <a:spcAft>
                <a:spcPct val="0"/>
              </a:spcAft>
              <a:defRPr/>
            </a:pPr>
            <a:endParaRPr lang="en-US">
              <a:solidFill>
                <a:srgbClr val="575F6D"/>
              </a:solidFill>
              <a:latin typeface="Arial" charset="0"/>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a:solidFill>
                  <a:srgbClr val="FFFFFF"/>
                </a:solidFill>
                <a:cs typeface="+mn-cs"/>
              </a:defRPr>
            </a:lvl1pPr>
          </a:lstStyle>
          <a:p>
            <a:pPr fontAlgn="base">
              <a:spcBef>
                <a:spcPct val="0"/>
              </a:spcBef>
              <a:spcAft>
                <a:spcPct val="0"/>
              </a:spcAft>
              <a:defRPr/>
            </a:pPr>
            <a:fld id="{546447EC-F9BB-47A6-BFC7-FE3928331DD3}" type="slidenum">
              <a:rPr lang="en-US">
                <a:latin typeface="Arial" charset="0"/>
              </a:rPr>
              <a:pPr fontAlgn="base">
                <a:spcBef>
                  <a:spcPct val="0"/>
                </a:spcBef>
                <a:spcAft>
                  <a:spcPct val="0"/>
                </a:spcAft>
                <a:defRPr/>
              </a:pPr>
              <a:t>‹#›</a:t>
            </a:fld>
            <a:endParaRPr lang="en-US">
              <a:latin typeface="Arial"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2.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2.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2.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5.xml"/><Relationship Id="rId1" Type="http://schemas.openxmlformats.org/officeDocument/2006/relationships/vmlDrawing" Target="../drawings/vmlDrawing16.vml"/><Relationship Id="rId4" Type="http://schemas.openxmlformats.org/officeDocument/2006/relationships/image" Target="../media/image2.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2.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2.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2.wmf"/></Relationships>
</file>

<file path=ppt/slides/_rels/slide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notesSlide" Target="../notesSlides/notesSlide1.xml"/><Relationship Id="rId7" Type="http://schemas.openxmlformats.org/officeDocument/2006/relationships/image" Target="../media/image3.emf"/><Relationship Id="rId12" Type="http://schemas.openxmlformats.org/officeDocument/2006/relationships/image" Target="../media/image8.png"/><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7.png"/><Relationship Id="rId5" Type="http://schemas.openxmlformats.org/officeDocument/2006/relationships/image" Target="../media/image2.wmf"/><Relationship Id="rId10" Type="http://schemas.openxmlformats.org/officeDocument/2006/relationships/image" Target="../media/image6.jpeg"/><Relationship Id="rId4" Type="http://schemas.openxmlformats.org/officeDocument/2006/relationships/oleObject" Target="../embeddings/oleObject2.bin"/><Relationship Id="rId9"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2.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2.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2.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2.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2.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2.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2.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image" Target="../media/image2.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image" Target="../media/image2.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image" Target="../media/image2.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image" Target="../media/image2.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5.xml"/><Relationship Id="rId1" Type="http://schemas.openxmlformats.org/officeDocument/2006/relationships/vmlDrawing" Target="../drawings/vmlDrawing31.vml"/><Relationship Id="rId4" Type="http://schemas.openxmlformats.org/officeDocument/2006/relationships/image" Target="../media/image2.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5.xml"/><Relationship Id="rId1" Type="http://schemas.openxmlformats.org/officeDocument/2006/relationships/vmlDrawing" Target="../drawings/vmlDrawing32.vml"/><Relationship Id="rId4" Type="http://schemas.openxmlformats.org/officeDocument/2006/relationships/image" Target="../media/image2.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3.xml"/><Relationship Id="rId1" Type="http://schemas.openxmlformats.org/officeDocument/2006/relationships/vmlDrawing" Target="../drawings/vmlDrawing33.vml"/><Relationship Id="rId5" Type="http://schemas.openxmlformats.org/officeDocument/2006/relationships/image" Target="../media/image2.wmf"/><Relationship Id="rId4" Type="http://schemas.openxmlformats.org/officeDocument/2006/relationships/oleObject" Target="../embeddings/oleObject34.bin"/></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34.vml"/><Relationship Id="rId4" Type="http://schemas.openxmlformats.org/officeDocument/2006/relationships/image" Target="../media/image2.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35.vml"/><Relationship Id="rId4" Type="http://schemas.openxmlformats.org/officeDocument/2006/relationships/image" Target="../media/image2.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10.xml"/><Relationship Id="rId1" Type="http://schemas.openxmlformats.org/officeDocument/2006/relationships/vmlDrawing" Target="../drawings/vmlDrawing36.vml"/><Relationship Id="rId4" Type="http://schemas.openxmlformats.org/officeDocument/2006/relationships/image" Target="../media/image2.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37.vml"/><Relationship Id="rId4" Type="http://schemas.openxmlformats.org/officeDocument/2006/relationships/image" Target="../media/image2.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38.vml"/><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wmf"/></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39.vml"/><Relationship Id="rId4" Type="http://schemas.openxmlformats.org/officeDocument/2006/relationships/image" Target="../media/image2.w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40.vml"/><Relationship Id="rId4" Type="http://schemas.openxmlformats.org/officeDocument/2006/relationships/image" Target="../media/image2.w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5.xml"/><Relationship Id="rId1" Type="http://schemas.openxmlformats.org/officeDocument/2006/relationships/vmlDrawing" Target="../drawings/vmlDrawing41.vml"/><Relationship Id="rId4" Type="http://schemas.openxmlformats.org/officeDocument/2006/relationships/image" Target="../media/image2.w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5.xml"/><Relationship Id="rId1" Type="http://schemas.openxmlformats.org/officeDocument/2006/relationships/vmlDrawing" Target="../drawings/vmlDrawing42.vml"/><Relationship Id="rId4" Type="http://schemas.openxmlformats.org/officeDocument/2006/relationships/image" Target="../media/image2.w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5.xml"/><Relationship Id="rId1" Type="http://schemas.openxmlformats.org/officeDocument/2006/relationships/vmlDrawing" Target="../drawings/vmlDrawing43.vml"/><Relationship Id="rId4" Type="http://schemas.openxmlformats.org/officeDocument/2006/relationships/image" Target="../media/image2.w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5.xml"/><Relationship Id="rId1" Type="http://schemas.openxmlformats.org/officeDocument/2006/relationships/vmlDrawing" Target="../drawings/vmlDrawing44.vml"/><Relationship Id="rId4" Type="http://schemas.openxmlformats.org/officeDocument/2006/relationships/image" Target="../media/image2.w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5.xml"/><Relationship Id="rId1" Type="http://schemas.openxmlformats.org/officeDocument/2006/relationships/vmlDrawing" Target="../drawings/vmlDrawing45.vml"/><Relationship Id="rId4" Type="http://schemas.openxmlformats.org/officeDocument/2006/relationships/image" Target="../media/image2.w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5.xml"/><Relationship Id="rId1" Type="http://schemas.openxmlformats.org/officeDocument/2006/relationships/vmlDrawing" Target="../drawings/vmlDrawing46.vml"/><Relationship Id="rId4" Type="http://schemas.openxmlformats.org/officeDocument/2006/relationships/image" Target="../media/image2.w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5.xml"/><Relationship Id="rId1" Type="http://schemas.openxmlformats.org/officeDocument/2006/relationships/vmlDrawing" Target="../drawings/vmlDrawing47.vml"/><Relationship Id="rId4" Type="http://schemas.openxmlformats.org/officeDocument/2006/relationships/image" Target="../media/image2.wmf"/></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5.xml"/><Relationship Id="rId1" Type="http://schemas.openxmlformats.org/officeDocument/2006/relationships/vmlDrawing" Target="../drawings/vmlDrawing48.vml"/><Relationship Id="rId4" Type="http://schemas.openxmlformats.org/officeDocument/2006/relationships/image" Target="../media/image2.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wmf"/></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5.xml"/><Relationship Id="rId1" Type="http://schemas.openxmlformats.org/officeDocument/2006/relationships/vmlDrawing" Target="../drawings/vmlDrawing49.vml"/><Relationship Id="rId4" Type="http://schemas.openxmlformats.org/officeDocument/2006/relationships/image" Target="../media/image2.wmf"/></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5.xml"/><Relationship Id="rId1" Type="http://schemas.openxmlformats.org/officeDocument/2006/relationships/vmlDrawing" Target="../drawings/vmlDrawing50.vml"/><Relationship Id="rId4" Type="http://schemas.openxmlformats.org/officeDocument/2006/relationships/image" Target="../media/image2.w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5.xml"/><Relationship Id="rId1" Type="http://schemas.openxmlformats.org/officeDocument/2006/relationships/vmlDrawing" Target="../drawings/vmlDrawing51.vml"/><Relationship Id="rId4" Type="http://schemas.openxmlformats.org/officeDocument/2006/relationships/image" Target="../media/image2.w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1371600" y="2743200"/>
            <a:ext cx="7772400" cy="1470025"/>
          </a:xfrm>
        </p:spPr>
        <p:txBody>
          <a:bodyPr/>
          <a:lstStyle/>
          <a:p>
            <a:pPr eaLnBrk="1" fontAlgn="auto" hangingPunct="1">
              <a:spcAft>
                <a:spcPts val="0"/>
              </a:spcAft>
              <a:defRPr/>
            </a:pPr>
            <a:r>
              <a:rPr lang="en-GB" b="1">
                <a:solidFill>
                  <a:srgbClr val="C00000"/>
                </a:solidFill>
              </a:rPr>
              <a:t>Integrated management of acute malnutrition</a:t>
            </a:r>
          </a:p>
        </p:txBody>
      </p:sp>
      <p:sp>
        <p:nvSpPr>
          <p:cNvPr id="1028" name="Subtitle 2"/>
          <p:cNvSpPr>
            <a:spLocks noGrp="1"/>
          </p:cNvSpPr>
          <p:nvPr>
            <p:ph type="subTitle" idx="4294967295"/>
          </p:nvPr>
        </p:nvSpPr>
        <p:spPr>
          <a:xfrm>
            <a:off x="2743200" y="4648200"/>
            <a:ext cx="6400800" cy="838200"/>
          </a:xfrm>
        </p:spPr>
        <p:txBody>
          <a:bodyPr/>
          <a:lstStyle/>
          <a:p>
            <a:pPr marL="0" indent="0" algn="ctr" eaLnBrk="1" hangingPunct="1">
              <a:lnSpc>
                <a:spcPct val="80000"/>
              </a:lnSpc>
              <a:buFontTx/>
              <a:buNone/>
            </a:pPr>
            <a:r>
              <a:rPr lang="en-US" sz="2800"/>
              <a:t>Out-patient Therapeutic Care for Severe Acute Malnutrition ( OTP)</a:t>
            </a:r>
            <a:endParaRPr lang="en-GB" sz="2800"/>
          </a:p>
        </p:txBody>
      </p:sp>
      <p:graphicFrame>
        <p:nvGraphicFramePr>
          <p:cNvPr id="1026" name="Object 2"/>
          <p:cNvGraphicFramePr>
            <a:graphicFrameLocks noChangeAspect="1"/>
          </p:cNvGraphicFramePr>
          <p:nvPr/>
        </p:nvGraphicFramePr>
        <p:xfrm>
          <a:off x="152400" y="104775"/>
          <a:ext cx="1447800" cy="1190625"/>
        </p:xfrm>
        <a:graphic>
          <a:graphicData uri="http://schemas.openxmlformats.org/presentationml/2006/ole">
            <mc:AlternateContent xmlns:mc="http://schemas.openxmlformats.org/markup-compatibility/2006">
              <mc:Choice xmlns:v="urn:schemas-microsoft-com:vml" Requires="v">
                <p:oleObj spid="_x0000_s28678"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04775"/>
                        <a:ext cx="1447800" cy="1190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Box 4"/>
          <p:cNvSpPr txBox="1">
            <a:spLocks noChangeArrowheads="1"/>
          </p:cNvSpPr>
          <p:nvPr/>
        </p:nvSpPr>
        <p:spPr bwMode="auto">
          <a:xfrm>
            <a:off x="152400" y="1295400"/>
            <a:ext cx="1981200" cy="581025"/>
          </a:xfrm>
          <a:prstGeom prst="rect">
            <a:avLst/>
          </a:prstGeom>
          <a:noFill/>
          <a:ln w="9525">
            <a:noFill/>
            <a:miter lim="800000"/>
            <a:headEnd/>
            <a:tailEnd/>
          </a:ln>
        </p:spPr>
        <p:txBody>
          <a:bodyPr>
            <a:spAutoFit/>
          </a:bodyPr>
          <a:lstStyle/>
          <a:p>
            <a:pPr algn="ctr" fontAlgn="base">
              <a:spcBef>
                <a:spcPct val="0"/>
              </a:spcBef>
              <a:spcAft>
                <a:spcPct val="0"/>
              </a:spcAft>
            </a:pPr>
            <a:r>
              <a:rPr lang="en-GB" sz="1600">
                <a:solidFill>
                  <a:prstClr val="black"/>
                </a:solidFill>
                <a:cs typeface="Arial" charset="0"/>
              </a:rPr>
              <a:t>Republic  of Kenya</a:t>
            </a:r>
          </a:p>
          <a:p>
            <a:pPr algn="ctr" fontAlgn="base">
              <a:spcBef>
                <a:spcPct val="0"/>
              </a:spcBef>
              <a:spcAft>
                <a:spcPct val="0"/>
              </a:spcAft>
            </a:pPr>
            <a:r>
              <a:rPr lang="en-GB" sz="1600">
                <a:solidFill>
                  <a:prstClr val="black"/>
                </a:solidFill>
                <a:cs typeface="Arial" charset="0"/>
              </a:rPr>
              <a:t>Ministry of Health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title"/>
          </p:nvPr>
        </p:nvSpPr>
        <p:spPr>
          <a:xfrm>
            <a:off x="457200" y="274638"/>
            <a:ext cx="8077200" cy="1143000"/>
          </a:xfrm>
        </p:spPr>
        <p:txBody>
          <a:bodyPr/>
          <a:lstStyle/>
          <a:p>
            <a:r>
              <a:rPr lang="en-US" dirty="0"/>
              <a:t>Organization of the Out-patient Therapeutic Care Programme</a:t>
            </a:r>
          </a:p>
        </p:txBody>
      </p:sp>
      <p:sp>
        <p:nvSpPr>
          <p:cNvPr id="6" name="Content Placeholder 5"/>
          <p:cNvSpPr>
            <a:spLocks noGrp="1"/>
          </p:cNvSpPr>
          <p:nvPr>
            <p:ph sz="quarter" idx="1"/>
          </p:nvPr>
        </p:nvSpPr>
        <p:spPr/>
        <p:txBody>
          <a:bodyPr/>
          <a:lstStyle/>
          <a:p>
            <a:pPr lvl="0"/>
            <a:r>
              <a:rPr lang="en-US" dirty="0"/>
              <a:t>Health workers trained in the management and treatment of severe acute</a:t>
            </a:r>
          </a:p>
          <a:p>
            <a:pPr lvl="0">
              <a:buNone/>
            </a:pPr>
            <a:endParaRPr lang="en-US" dirty="0"/>
          </a:p>
          <a:p>
            <a:pPr lvl="0"/>
            <a:r>
              <a:rPr lang="en-US" dirty="0"/>
              <a:t>Anthropometric equipment ,routine medications, medical equipment and monitoring reporting forms</a:t>
            </a:r>
          </a:p>
          <a:p>
            <a:pPr lvl="0">
              <a:buNone/>
            </a:pPr>
            <a:endParaRPr lang="en-US" dirty="0"/>
          </a:p>
          <a:p>
            <a:pPr lvl="0"/>
            <a:r>
              <a:rPr lang="en-US" dirty="0"/>
              <a:t>An adequate supply of ready-to-use therapeutic food (RUTF) must be available </a:t>
            </a:r>
          </a:p>
          <a:p>
            <a:pPr lvl="0">
              <a:buNone/>
            </a:pPr>
            <a:endParaRPr lang="en-US" dirty="0"/>
          </a:p>
          <a:p>
            <a:pPr lvl="0"/>
            <a:r>
              <a:rPr lang="en-US" dirty="0"/>
              <a:t>Each day that the health facility is open, individuals can be admitted to OTP</a:t>
            </a:r>
          </a:p>
          <a:p>
            <a:endParaRPr lang="en-US" b="1" dirty="0"/>
          </a:p>
          <a:p>
            <a:pPr>
              <a:buNone/>
            </a:pPr>
            <a:endParaRPr lang="en-US" b="1" dirty="0"/>
          </a:p>
        </p:txBody>
      </p:sp>
      <p:graphicFrame>
        <p:nvGraphicFramePr>
          <p:cNvPr id="24578"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76806"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title"/>
          </p:nvPr>
        </p:nvSpPr>
        <p:spPr>
          <a:xfrm>
            <a:off x="457200" y="274638"/>
            <a:ext cx="8077200" cy="1143000"/>
          </a:xfrm>
        </p:spPr>
        <p:txBody>
          <a:bodyPr/>
          <a:lstStyle/>
          <a:p>
            <a:r>
              <a:rPr lang="en-US" dirty="0"/>
              <a:t>Organization of the Out-patient Therapeutic Care Programme</a:t>
            </a:r>
          </a:p>
        </p:txBody>
      </p:sp>
      <p:sp>
        <p:nvSpPr>
          <p:cNvPr id="6" name="Content Placeholder 5"/>
          <p:cNvSpPr>
            <a:spLocks noGrp="1"/>
          </p:cNvSpPr>
          <p:nvPr>
            <p:ph sz="quarter" idx="1"/>
          </p:nvPr>
        </p:nvSpPr>
        <p:spPr/>
        <p:txBody>
          <a:bodyPr/>
          <a:lstStyle/>
          <a:p>
            <a:pPr lvl="0"/>
            <a:r>
              <a:rPr lang="en-US" dirty="0"/>
              <a:t>For follow up, the health workers must have the capacity to offer medical assessments and distribution of RUTF</a:t>
            </a:r>
          </a:p>
          <a:p>
            <a:pPr lvl="0">
              <a:buNone/>
            </a:pPr>
            <a:endParaRPr lang="en-US" dirty="0"/>
          </a:p>
          <a:p>
            <a:r>
              <a:rPr lang="en-US" dirty="0"/>
              <a:t>During the OTP distribution days, in the health facilities where health workers are overburdened with work, the community health workers (CHWs) or trained village volunteers can offer   help  with anthropometric measurements</a:t>
            </a:r>
          </a:p>
          <a:p>
            <a:pPr lvl="0"/>
            <a:endParaRPr lang="en-US" dirty="0"/>
          </a:p>
          <a:p>
            <a:endParaRPr lang="en-US" b="1" dirty="0"/>
          </a:p>
          <a:p>
            <a:pPr>
              <a:buNone/>
            </a:pPr>
            <a:endParaRPr lang="en-US" b="1" dirty="0"/>
          </a:p>
        </p:txBody>
      </p:sp>
      <p:graphicFrame>
        <p:nvGraphicFramePr>
          <p:cNvPr id="24578"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77830"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274638"/>
            <a:ext cx="7924800" cy="944562"/>
          </a:xfrm>
        </p:spPr>
        <p:txBody>
          <a:bodyPr/>
          <a:lstStyle/>
          <a:p>
            <a:pPr eaLnBrk="1" fontAlgn="auto" hangingPunct="1">
              <a:spcAft>
                <a:spcPts val="0"/>
              </a:spcAft>
              <a:defRPr/>
            </a:pPr>
            <a:r>
              <a:rPr lang="en-GB" b="1" dirty="0"/>
              <a:t>Community</a:t>
            </a:r>
            <a:endParaRPr lang="en-US" dirty="0"/>
          </a:p>
        </p:txBody>
      </p:sp>
      <p:sp>
        <p:nvSpPr>
          <p:cNvPr id="10244" name="Rectangle 3"/>
          <p:cNvSpPr>
            <a:spLocks noGrp="1" noChangeArrowheads="1"/>
          </p:cNvSpPr>
          <p:nvPr>
            <p:ph sz="quarter" idx="4294967295"/>
          </p:nvPr>
        </p:nvSpPr>
        <p:spPr>
          <a:xfrm>
            <a:off x="228600" y="1600200"/>
            <a:ext cx="8229600" cy="4873625"/>
          </a:xfrm>
        </p:spPr>
        <p:txBody>
          <a:bodyPr/>
          <a:lstStyle/>
          <a:p>
            <a:pPr eaLnBrk="1" hangingPunct="1">
              <a:lnSpc>
                <a:spcPct val="90000"/>
              </a:lnSpc>
            </a:pPr>
            <a:r>
              <a:rPr lang="en-GB" sz="2100"/>
              <a:t>Community members who understand the risks associated with acute malnutrition and the importance of nutrition rehabilitation for malnourished children</a:t>
            </a:r>
          </a:p>
          <a:p>
            <a:pPr eaLnBrk="1" hangingPunct="1">
              <a:lnSpc>
                <a:spcPct val="90000"/>
              </a:lnSpc>
              <a:buFontTx/>
              <a:buNone/>
            </a:pPr>
            <a:r>
              <a:rPr lang="en-GB" sz="2100"/>
              <a:t> </a:t>
            </a:r>
          </a:p>
          <a:p>
            <a:pPr eaLnBrk="1" hangingPunct="1">
              <a:lnSpc>
                <a:spcPct val="90000"/>
              </a:lnSpc>
            </a:pPr>
            <a:r>
              <a:rPr lang="en-GB" sz="2100"/>
              <a:t>Community members who understand the benefits of out-patient treatment of acute malnutrition in the community and are committed to the process.</a:t>
            </a:r>
          </a:p>
          <a:p>
            <a:pPr eaLnBrk="1" hangingPunct="1">
              <a:lnSpc>
                <a:spcPct val="90000"/>
              </a:lnSpc>
            </a:pPr>
            <a:endParaRPr lang="en-GB" sz="2100"/>
          </a:p>
          <a:p>
            <a:pPr eaLnBrk="1" hangingPunct="1">
              <a:lnSpc>
                <a:spcPct val="90000"/>
              </a:lnSpc>
            </a:pPr>
            <a:r>
              <a:rPr lang="en-GB" sz="2100"/>
              <a:t>Well trained, motivated community health workers.</a:t>
            </a:r>
            <a:endParaRPr lang="en-US" sz="2100"/>
          </a:p>
          <a:p>
            <a:pPr eaLnBrk="1" hangingPunct="1">
              <a:lnSpc>
                <a:spcPct val="90000"/>
              </a:lnSpc>
              <a:buFont typeface="Wingdings" pitchFamily="2" charset="2"/>
              <a:buChar char="Ø"/>
            </a:pPr>
            <a:endParaRPr lang="en-US">
              <a:solidFill>
                <a:srgbClr val="000099"/>
              </a:solidFill>
            </a:endParaRPr>
          </a:p>
          <a:p>
            <a:pPr eaLnBrk="1" hangingPunct="1">
              <a:lnSpc>
                <a:spcPct val="90000"/>
              </a:lnSpc>
            </a:pPr>
            <a:endParaRPr lang="en-US">
              <a:solidFill>
                <a:srgbClr val="000099"/>
              </a:solidFill>
            </a:endParaRPr>
          </a:p>
        </p:txBody>
      </p:sp>
      <p:graphicFrame>
        <p:nvGraphicFramePr>
          <p:cNvPr id="26626"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72710"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Box 7"/>
          <p:cNvSpPr txBox="1">
            <a:spLocks noChangeArrowheads="1"/>
          </p:cNvSpPr>
          <p:nvPr/>
        </p:nvSpPr>
        <p:spPr bwMode="auto">
          <a:xfrm rot="16200000">
            <a:off x="6704806" y="2972594"/>
            <a:ext cx="3963988" cy="457200"/>
          </a:xfrm>
          <a:prstGeom prst="rect">
            <a:avLst/>
          </a:prstGeom>
          <a:solidFill>
            <a:schemeClr val="accent1">
              <a:lumMod val="40000"/>
              <a:lumOff val="60000"/>
            </a:schemeClr>
          </a:solidFill>
          <a:ln w="9525">
            <a:noFill/>
            <a:miter lim="800000"/>
            <a:headEnd/>
            <a:tailEnd/>
          </a:ln>
        </p:spPr>
        <p:txBody>
          <a:bodyPr>
            <a:spAutoFit/>
          </a:bodyPr>
          <a:lstStyle/>
          <a:p>
            <a:pPr algn="ctr" fontAlgn="base">
              <a:spcBef>
                <a:spcPct val="0"/>
              </a:spcBef>
              <a:spcAft>
                <a:spcPct val="0"/>
              </a:spcAft>
              <a:defRPr/>
            </a:pPr>
            <a:r>
              <a:rPr lang="en-US" sz="2400" b="1" dirty="0">
                <a:solidFill>
                  <a:prstClr val="black"/>
                </a:solidFill>
                <a:cs typeface="Arial" charset="0"/>
              </a:rPr>
              <a:t>Requirements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8305800" y="6169025"/>
          <a:ext cx="838200" cy="688975"/>
        </p:xfrm>
        <a:graphic>
          <a:graphicData uri="http://schemas.openxmlformats.org/presentationml/2006/ole">
            <mc:AlternateContent xmlns:mc="http://schemas.openxmlformats.org/markup-compatibility/2006">
              <mc:Choice xmlns:v="urn:schemas-microsoft-com:vml" Requires="v">
                <p:oleObj spid="_x0000_s34822"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6169025"/>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itle 4"/>
          <p:cNvSpPr>
            <a:spLocks noGrp="1"/>
          </p:cNvSpPr>
          <p:nvPr>
            <p:ph type="title"/>
          </p:nvPr>
        </p:nvSpPr>
        <p:spPr>
          <a:xfrm>
            <a:off x="457200" y="228600"/>
            <a:ext cx="7467600" cy="1143000"/>
          </a:xfrm>
        </p:spPr>
        <p:txBody>
          <a:bodyPr>
            <a:normAutofit fontScale="90000"/>
          </a:bodyPr>
          <a:lstStyle/>
          <a:p>
            <a:pPr algn="ctr"/>
            <a:br>
              <a:rPr lang="en-US" b="1" dirty="0"/>
            </a:br>
            <a:br>
              <a:rPr lang="en-US" b="1" dirty="0"/>
            </a:br>
            <a:br>
              <a:rPr lang="en-US" b="1" dirty="0"/>
            </a:br>
            <a:br>
              <a:rPr lang="en-US" b="1" dirty="0"/>
            </a:br>
            <a:r>
              <a:rPr lang="en-US" b="1" dirty="0"/>
              <a:t>Steps to Admission for Out-patient Therapeutic Care</a:t>
            </a:r>
            <a:br>
              <a:rPr lang="en-US" b="1" dirty="0"/>
            </a:br>
            <a:endParaRPr lang="en-US" dirty="0"/>
          </a:p>
        </p:txBody>
      </p:sp>
      <p:sp>
        <p:nvSpPr>
          <p:cNvPr id="7" name="Content Placeholder 6"/>
          <p:cNvSpPr>
            <a:spLocks noGrp="1"/>
          </p:cNvSpPr>
          <p:nvPr>
            <p:ph sz="quarter" idx="1"/>
          </p:nvPr>
        </p:nvSpPr>
        <p:spPr>
          <a:xfrm>
            <a:off x="457200" y="1143000"/>
            <a:ext cx="7467600" cy="5330952"/>
          </a:xfrm>
        </p:spPr>
        <p:txBody>
          <a:bodyPr/>
          <a:lstStyle/>
          <a:p>
            <a:pPr>
              <a:buNone/>
            </a:pPr>
            <a:r>
              <a:rPr lang="en-US" dirty="0"/>
              <a:t>According to the steps in Diagnosis and Triage</a:t>
            </a:r>
          </a:p>
          <a:p>
            <a:r>
              <a:rPr lang="en-US" b="1" dirty="0"/>
              <a:t>Step 1</a:t>
            </a:r>
            <a:r>
              <a:rPr lang="en-US" dirty="0"/>
              <a:t>: Initial Screening and Referral</a:t>
            </a:r>
          </a:p>
          <a:p>
            <a:endParaRPr lang="en-US" dirty="0"/>
          </a:p>
          <a:p>
            <a:r>
              <a:rPr lang="en-US" b="1" dirty="0"/>
              <a:t>Step 2</a:t>
            </a:r>
            <a:r>
              <a:rPr lang="en-US" dirty="0"/>
              <a:t>: Conduct a medical assessment to identify individuals with emergency signs and immediately transfer to a qualified health worker for treatment while quickly assessing for SAM using MUAC and/or presence of bilateral, pitting edema.</a:t>
            </a:r>
          </a:p>
          <a:p>
            <a:r>
              <a:rPr lang="en-US" dirty="0"/>
              <a:t>Step 3: If no emergency signs are found, then conduct a medical assessment to determine if the child has any priority signs and immediately transfer to a qualified staff for treatment.</a:t>
            </a:r>
          </a:p>
          <a:p>
            <a:endParaRPr lang="en-US" dirty="0"/>
          </a:p>
          <a:p>
            <a:endParaRPr lang="en-US" dirty="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8305800" y="6169025"/>
          <a:ext cx="838200" cy="688975"/>
        </p:xfrm>
        <a:graphic>
          <a:graphicData uri="http://schemas.openxmlformats.org/presentationml/2006/ole">
            <mc:AlternateContent xmlns:mc="http://schemas.openxmlformats.org/markup-compatibility/2006">
              <mc:Choice xmlns:v="urn:schemas-microsoft-com:vml" Requires="v">
                <p:oleObj spid="_x0000_s79878"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6169025"/>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itle 4"/>
          <p:cNvSpPr>
            <a:spLocks noGrp="1"/>
          </p:cNvSpPr>
          <p:nvPr>
            <p:ph type="title"/>
          </p:nvPr>
        </p:nvSpPr>
        <p:spPr>
          <a:xfrm>
            <a:off x="457200" y="228600"/>
            <a:ext cx="7467600" cy="1143000"/>
          </a:xfrm>
        </p:spPr>
        <p:txBody>
          <a:bodyPr>
            <a:normAutofit fontScale="90000"/>
          </a:bodyPr>
          <a:lstStyle/>
          <a:p>
            <a:pPr algn="ctr"/>
            <a:br>
              <a:rPr lang="en-US" b="1" dirty="0"/>
            </a:br>
            <a:br>
              <a:rPr lang="en-US" b="1" dirty="0"/>
            </a:br>
            <a:br>
              <a:rPr lang="en-US" b="1" dirty="0"/>
            </a:br>
            <a:br>
              <a:rPr lang="en-US" b="1" dirty="0"/>
            </a:br>
            <a:r>
              <a:rPr lang="en-US" b="1" dirty="0"/>
              <a:t>Steps to Admission for Out-patient Therapeutic Care</a:t>
            </a:r>
            <a:br>
              <a:rPr lang="en-US" b="1" dirty="0"/>
            </a:br>
            <a:endParaRPr lang="en-US" dirty="0"/>
          </a:p>
        </p:txBody>
      </p:sp>
      <p:sp>
        <p:nvSpPr>
          <p:cNvPr id="7" name="Content Placeholder 6"/>
          <p:cNvSpPr>
            <a:spLocks noGrp="1"/>
          </p:cNvSpPr>
          <p:nvPr>
            <p:ph sz="quarter" idx="1"/>
          </p:nvPr>
        </p:nvSpPr>
        <p:spPr>
          <a:xfrm>
            <a:off x="457200" y="1143000"/>
            <a:ext cx="7467600" cy="5330952"/>
          </a:xfrm>
        </p:spPr>
        <p:txBody>
          <a:bodyPr/>
          <a:lstStyle/>
          <a:p>
            <a:r>
              <a:rPr lang="en-US" b="1" dirty="0"/>
              <a:t>Step 4: </a:t>
            </a:r>
            <a:r>
              <a:rPr lang="en-US" dirty="0"/>
              <a:t>Nutritional Screening at the Health Facility for Non-Urgent Cases</a:t>
            </a:r>
          </a:p>
          <a:p>
            <a:endParaRPr lang="en-US" dirty="0"/>
          </a:p>
          <a:p>
            <a:r>
              <a:rPr lang="en-US" b="1" dirty="0"/>
              <a:t>Step 5</a:t>
            </a:r>
            <a:r>
              <a:rPr lang="en-US" dirty="0"/>
              <a:t>: Conduct a thorough medical assessment consisting of a physical examination and medical history</a:t>
            </a:r>
          </a:p>
          <a:p>
            <a:endParaRPr lang="en-US" dirty="0"/>
          </a:p>
          <a:p>
            <a:r>
              <a:rPr lang="en-US" b="1" dirty="0"/>
              <a:t>Step 6</a:t>
            </a:r>
            <a:r>
              <a:rPr lang="en-US" dirty="0"/>
              <a:t>: Conduct Appetite Test </a:t>
            </a:r>
          </a:p>
          <a:p>
            <a:endParaRPr lang="en-US" dirty="0"/>
          </a:p>
          <a:p>
            <a:r>
              <a:rPr lang="en-US" b="1" dirty="0"/>
              <a:t>Step 7: </a:t>
            </a:r>
            <a:r>
              <a:rPr lang="en-US" dirty="0"/>
              <a:t>Identify underlying cause of acute malnutrition</a:t>
            </a:r>
          </a:p>
          <a:p>
            <a:endParaRPr lang="en-US" dirty="0"/>
          </a:p>
          <a:p>
            <a:endParaRPr lang="en-US" dirty="0"/>
          </a:p>
          <a:p>
            <a:endParaRPr lang="en-US" dirty="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8305800" y="6169025"/>
          <a:ext cx="838200" cy="688975"/>
        </p:xfrm>
        <a:graphic>
          <a:graphicData uri="http://schemas.openxmlformats.org/presentationml/2006/ole">
            <mc:AlternateContent xmlns:mc="http://schemas.openxmlformats.org/markup-compatibility/2006">
              <mc:Choice xmlns:v="urn:schemas-microsoft-com:vml" Requires="v">
                <p:oleObj spid="_x0000_s80902"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6169025"/>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itle 4"/>
          <p:cNvSpPr>
            <a:spLocks noGrp="1"/>
          </p:cNvSpPr>
          <p:nvPr>
            <p:ph type="title"/>
          </p:nvPr>
        </p:nvSpPr>
        <p:spPr>
          <a:xfrm>
            <a:off x="457200" y="228600"/>
            <a:ext cx="7467600" cy="1143000"/>
          </a:xfrm>
        </p:spPr>
        <p:txBody>
          <a:bodyPr>
            <a:normAutofit fontScale="90000"/>
          </a:bodyPr>
          <a:lstStyle/>
          <a:p>
            <a:pPr algn="ctr"/>
            <a:br>
              <a:rPr lang="en-US" b="1" dirty="0"/>
            </a:br>
            <a:br>
              <a:rPr lang="en-US" b="1" dirty="0"/>
            </a:br>
            <a:br>
              <a:rPr lang="en-US" b="1" dirty="0"/>
            </a:br>
            <a:br>
              <a:rPr lang="en-US" b="1" dirty="0"/>
            </a:br>
            <a:r>
              <a:rPr lang="en-US" b="1" dirty="0"/>
              <a:t>Steps to Admission for Out-patient Therapeutic Care</a:t>
            </a:r>
            <a:br>
              <a:rPr lang="en-US" b="1" dirty="0"/>
            </a:br>
            <a:endParaRPr lang="en-US" dirty="0"/>
          </a:p>
        </p:txBody>
      </p:sp>
      <p:sp>
        <p:nvSpPr>
          <p:cNvPr id="7" name="Content Placeholder 6"/>
          <p:cNvSpPr>
            <a:spLocks noGrp="1"/>
          </p:cNvSpPr>
          <p:nvPr>
            <p:ph sz="quarter" idx="1"/>
          </p:nvPr>
        </p:nvSpPr>
        <p:spPr>
          <a:xfrm>
            <a:off x="457200" y="1143000"/>
            <a:ext cx="7467600" cy="5330952"/>
          </a:xfrm>
        </p:spPr>
        <p:txBody>
          <a:bodyPr/>
          <a:lstStyle/>
          <a:p>
            <a:endParaRPr lang="en-US" dirty="0"/>
          </a:p>
          <a:p>
            <a:r>
              <a:rPr lang="en-US" b="1" dirty="0"/>
              <a:t>Step 8</a:t>
            </a:r>
            <a:r>
              <a:rPr lang="en-US" dirty="0"/>
              <a:t>: Based on the above medical, nutrition and causal assessment, determine the management of the individual.  If child qualifies for out-patient therapeutic care according to the following admission criteria then admit for out-patient therapeutic care and follow the treatment protocols in this section. </a:t>
            </a:r>
          </a:p>
          <a:p>
            <a:endParaRPr lang="en-US" dirty="0"/>
          </a:p>
          <a:p>
            <a:endParaRPr lang="en-US" dirty="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8305800" y="6169025"/>
          <a:ext cx="838200" cy="688975"/>
        </p:xfrm>
        <a:graphic>
          <a:graphicData uri="http://schemas.openxmlformats.org/presentationml/2006/ole">
            <mc:AlternateContent xmlns:mc="http://schemas.openxmlformats.org/markup-compatibility/2006">
              <mc:Choice xmlns:v="urn:schemas-microsoft-com:vml" Requires="v">
                <p:oleObj spid="_x0000_s78854"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6169025"/>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1" name="Text Box 41"/>
          <p:cNvSpPr txBox="1">
            <a:spLocks noChangeArrowheads="1"/>
          </p:cNvSpPr>
          <p:nvPr/>
        </p:nvSpPr>
        <p:spPr bwMode="auto">
          <a:xfrm>
            <a:off x="0" y="228600"/>
            <a:ext cx="8305800" cy="1077218"/>
          </a:xfrm>
          <a:prstGeom prst="rect">
            <a:avLst/>
          </a:prstGeom>
          <a:noFill/>
          <a:ln w="9525">
            <a:noFill/>
            <a:miter lim="800000"/>
            <a:headEnd/>
            <a:tailEnd/>
          </a:ln>
          <a:effectLst/>
        </p:spPr>
        <p:txBody>
          <a:bodyPr>
            <a:spAutoFit/>
          </a:bodyPr>
          <a:lstStyle/>
          <a:p>
            <a:r>
              <a:rPr lang="en-US" sz="3200" b="1" dirty="0"/>
              <a:t>Admission Criteria to IMAM for Children Under 6 – 59 months</a:t>
            </a:r>
          </a:p>
        </p:txBody>
      </p:sp>
      <p:graphicFrame>
        <p:nvGraphicFramePr>
          <p:cNvPr id="5" name="Table 4"/>
          <p:cNvGraphicFramePr>
            <a:graphicFrameLocks noGrp="1"/>
          </p:cNvGraphicFramePr>
          <p:nvPr/>
        </p:nvGraphicFramePr>
        <p:xfrm>
          <a:off x="533400" y="1524002"/>
          <a:ext cx="8000999" cy="2971799"/>
        </p:xfrm>
        <a:graphic>
          <a:graphicData uri="http://schemas.openxmlformats.org/drawingml/2006/table">
            <a:tbl>
              <a:tblPr/>
              <a:tblGrid>
                <a:gridCol w="8000999">
                  <a:extLst>
                    <a:ext uri="{9D8B030D-6E8A-4147-A177-3AD203B41FA5}">
                      <a16:colId xmlns:a16="http://schemas.microsoft.com/office/drawing/2014/main" val="20000"/>
                    </a:ext>
                  </a:extLst>
                </a:gridCol>
              </a:tblGrid>
              <a:tr h="353133">
                <a:tc>
                  <a:txBody>
                    <a:bodyPr/>
                    <a:lstStyle/>
                    <a:p>
                      <a:pPr marL="0" marR="0" indent="62865" algn="just">
                        <a:spcBef>
                          <a:spcPts val="0"/>
                        </a:spcBef>
                        <a:spcAft>
                          <a:spcPts val="0"/>
                        </a:spcAft>
                      </a:pPr>
                      <a:r>
                        <a:rPr lang="en-US" sz="1600" b="1" dirty="0">
                          <a:latin typeface="Arial"/>
                          <a:ea typeface="Times New Roman"/>
                          <a:cs typeface="Arial"/>
                        </a:rPr>
                        <a:t>Out-patient Therapeutic Care </a:t>
                      </a:r>
                      <a:endParaRPr lang="en-US" sz="1600" dirty="0">
                        <a:latin typeface="Tahoma"/>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10000"/>
                  </a:ext>
                </a:extLst>
              </a:tr>
              <a:tr h="1072520">
                <a:tc>
                  <a:txBody>
                    <a:bodyPr/>
                    <a:lstStyle/>
                    <a:p>
                      <a:pPr marL="0" marR="0" algn="just">
                        <a:spcBef>
                          <a:spcPts val="0"/>
                        </a:spcBef>
                        <a:spcAft>
                          <a:spcPts val="0"/>
                        </a:spcAft>
                      </a:pPr>
                      <a:r>
                        <a:rPr lang="en-US" sz="1600" b="1" dirty="0">
                          <a:latin typeface="Arial"/>
                          <a:ea typeface="Times New Roman"/>
                          <a:cs typeface="Arial"/>
                        </a:rPr>
                        <a:t>CHILDREN 6-59 MONTHS </a:t>
                      </a:r>
                      <a:endParaRPr lang="en-US" sz="1600" dirty="0">
                        <a:latin typeface="Tahoma"/>
                        <a:ea typeface="Times New Roman"/>
                        <a:cs typeface="Arial"/>
                      </a:endParaRPr>
                    </a:p>
                    <a:p>
                      <a:pPr marL="0" marR="0" algn="just">
                        <a:spcBef>
                          <a:spcPts val="0"/>
                        </a:spcBef>
                        <a:spcAft>
                          <a:spcPts val="0"/>
                        </a:spcAft>
                      </a:pPr>
                      <a:r>
                        <a:rPr lang="en-US" sz="1600" dirty="0">
                          <a:latin typeface="Arial"/>
                          <a:ea typeface="Times New Roman"/>
                          <a:cs typeface="Arial"/>
                        </a:rPr>
                        <a:t> Bilateral pitting edema + and ++</a:t>
                      </a:r>
                      <a:endParaRPr lang="en-US" sz="1600" dirty="0">
                        <a:latin typeface="Tahoma"/>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5DFEC"/>
                    </a:solidFill>
                  </a:tcPr>
                </a:tc>
                <a:extLst>
                  <a:ext uri="{0D108BD9-81ED-4DB2-BD59-A6C34878D82A}">
                    <a16:rowId xmlns:a16="http://schemas.microsoft.com/office/drawing/2014/main" val="10001"/>
                  </a:ext>
                </a:extLst>
              </a:tr>
              <a:tr h="1546146">
                <a:tc>
                  <a:txBody>
                    <a:bodyPr/>
                    <a:lstStyle/>
                    <a:p>
                      <a:pPr marL="0" marR="0" algn="just">
                        <a:spcBef>
                          <a:spcPts val="0"/>
                        </a:spcBef>
                        <a:spcAft>
                          <a:spcPts val="0"/>
                        </a:spcAft>
                      </a:pPr>
                      <a:r>
                        <a:rPr lang="en-US" sz="1600" b="1" dirty="0">
                          <a:latin typeface="Arial"/>
                          <a:ea typeface="Times New Roman"/>
                          <a:cs typeface="Arial"/>
                        </a:rPr>
                        <a:t>OR    </a:t>
                      </a:r>
                      <a:endParaRPr lang="en-US" sz="1600" dirty="0">
                        <a:latin typeface="Tahoma"/>
                        <a:ea typeface="Times New Roman"/>
                        <a:cs typeface="Arial"/>
                      </a:endParaRPr>
                    </a:p>
                    <a:p>
                      <a:pPr marL="0" marR="0" algn="just">
                        <a:spcBef>
                          <a:spcPts val="0"/>
                        </a:spcBef>
                        <a:spcAft>
                          <a:spcPts val="0"/>
                        </a:spcAft>
                      </a:pPr>
                      <a:r>
                        <a:rPr lang="en-US" sz="1600" dirty="0">
                          <a:latin typeface="Arial"/>
                          <a:ea typeface="Times New Roman"/>
                          <a:cs typeface="Arial"/>
                        </a:rPr>
                        <a:t> Severe wasting (MUAC &lt; 11.5 cm or WHZ &lt; -3 z-score)</a:t>
                      </a:r>
                      <a:endParaRPr lang="en-US" sz="1600" dirty="0">
                        <a:latin typeface="Tahoma"/>
                        <a:ea typeface="Times New Roman"/>
                        <a:cs typeface="Arial"/>
                      </a:endParaRPr>
                    </a:p>
                    <a:p>
                      <a:pPr marL="0" marR="0" algn="just">
                        <a:spcBef>
                          <a:spcPts val="0"/>
                        </a:spcBef>
                        <a:spcAft>
                          <a:spcPts val="0"/>
                        </a:spcAft>
                      </a:pPr>
                      <a:r>
                        <a:rPr lang="en-US" sz="1600" b="1" dirty="0">
                          <a:latin typeface="Arial"/>
                          <a:ea typeface="Times New Roman"/>
                          <a:cs typeface="Arial"/>
                        </a:rPr>
                        <a:t>AND</a:t>
                      </a:r>
                      <a:endParaRPr lang="en-US" sz="1600" dirty="0">
                        <a:latin typeface="Tahoma"/>
                        <a:ea typeface="Times New Roman"/>
                        <a:cs typeface="Arial"/>
                      </a:endParaRPr>
                    </a:p>
                    <a:p>
                      <a:pPr marL="342900" marR="0" lvl="0" indent="-342900" algn="just">
                        <a:spcBef>
                          <a:spcPts val="0"/>
                        </a:spcBef>
                        <a:spcAft>
                          <a:spcPts val="0"/>
                        </a:spcAft>
                        <a:buFont typeface="Symbol"/>
                        <a:buChar char=""/>
                      </a:pPr>
                      <a:r>
                        <a:rPr lang="en-US" sz="1600" dirty="0">
                          <a:latin typeface="Arial"/>
                          <a:ea typeface="Times New Roman"/>
                          <a:cs typeface="Times New Roman"/>
                        </a:rPr>
                        <a:t>Appetite test passed</a:t>
                      </a:r>
                      <a:endParaRPr lang="en-US" sz="1600" dirty="0">
                        <a:latin typeface="Tahoma"/>
                        <a:ea typeface="Times New Roman"/>
                        <a:cs typeface="Times New Roman"/>
                      </a:endParaRPr>
                    </a:p>
                    <a:p>
                      <a:pPr marL="342900" marR="0" lvl="0" indent="-342900" algn="just">
                        <a:spcBef>
                          <a:spcPts val="0"/>
                        </a:spcBef>
                        <a:spcAft>
                          <a:spcPts val="0"/>
                        </a:spcAft>
                        <a:buFont typeface="Symbol"/>
                        <a:buChar char=""/>
                      </a:pPr>
                      <a:r>
                        <a:rPr lang="en-US" sz="1600" dirty="0">
                          <a:latin typeface="Arial"/>
                          <a:ea typeface="Times New Roman"/>
                          <a:cs typeface="Times New Roman"/>
                        </a:rPr>
                        <a:t>No medical complication</a:t>
                      </a:r>
                      <a:endParaRPr lang="en-US" sz="1600" dirty="0">
                        <a:latin typeface="Tahoma"/>
                        <a:ea typeface="Times New Roman"/>
                        <a:cs typeface="Times New Roman"/>
                      </a:endParaRPr>
                    </a:p>
                    <a:p>
                      <a:pPr marL="342900" marR="0" lvl="0" indent="-342900" algn="just">
                        <a:spcBef>
                          <a:spcPts val="0"/>
                        </a:spcBef>
                        <a:spcAft>
                          <a:spcPts val="0"/>
                        </a:spcAft>
                        <a:buFont typeface="Symbol"/>
                        <a:buChar char=""/>
                      </a:pPr>
                      <a:r>
                        <a:rPr lang="en-US" sz="1600" dirty="0">
                          <a:latin typeface="Arial"/>
                          <a:ea typeface="Times New Roman"/>
                          <a:cs typeface="Times New Roman"/>
                        </a:rPr>
                        <a:t>Child clinically well and alert</a:t>
                      </a:r>
                      <a:endParaRPr lang="en-US" sz="1600" dirty="0">
                        <a:latin typeface="Tahom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8305800" y="6169025"/>
          <a:ext cx="838200" cy="688975"/>
        </p:xfrm>
        <a:graphic>
          <a:graphicData uri="http://schemas.openxmlformats.org/presentationml/2006/ole">
            <mc:AlternateContent xmlns:mc="http://schemas.openxmlformats.org/markup-compatibility/2006">
              <mc:Choice xmlns:v="urn:schemas-microsoft-com:vml" Requires="v">
                <p:oleObj spid="_x0000_s82950"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6169025"/>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1" name="Text Box 41"/>
          <p:cNvSpPr txBox="1">
            <a:spLocks noChangeArrowheads="1"/>
          </p:cNvSpPr>
          <p:nvPr/>
        </p:nvSpPr>
        <p:spPr bwMode="auto">
          <a:xfrm>
            <a:off x="0" y="228600"/>
            <a:ext cx="8305800" cy="1077218"/>
          </a:xfrm>
          <a:prstGeom prst="rect">
            <a:avLst/>
          </a:prstGeom>
          <a:noFill/>
          <a:ln w="9525">
            <a:noFill/>
            <a:miter lim="800000"/>
            <a:headEnd/>
            <a:tailEnd/>
          </a:ln>
          <a:effectLst/>
        </p:spPr>
        <p:txBody>
          <a:bodyPr>
            <a:spAutoFit/>
          </a:bodyPr>
          <a:lstStyle/>
          <a:p>
            <a:r>
              <a:rPr lang="en-US" sz="3200" b="1" dirty="0"/>
              <a:t>Admission Criteria to IMAM for Children Under 6 – 59 months</a:t>
            </a:r>
          </a:p>
        </p:txBody>
      </p:sp>
      <p:sp>
        <p:nvSpPr>
          <p:cNvPr id="7" name="Content Placeholder 6"/>
          <p:cNvSpPr>
            <a:spLocks noGrp="1"/>
          </p:cNvSpPr>
          <p:nvPr>
            <p:ph sz="quarter" idx="1"/>
          </p:nvPr>
        </p:nvSpPr>
        <p:spPr/>
        <p:txBody>
          <a:bodyPr/>
          <a:lstStyle/>
          <a:p>
            <a:endParaRPr lang="en-GB" dirty="0"/>
          </a:p>
          <a:p>
            <a:r>
              <a:rPr lang="en-GB" dirty="0"/>
              <a:t>Children who fail the appetite test should always be referred to in-patient care. If the appetite test is inconclusive, the child should always be referred to in-patient care until the appetite has been restored.</a:t>
            </a:r>
            <a:endParaRPr lang="en-US" dirty="0"/>
          </a:p>
          <a:p>
            <a:endParaRPr lang="en-US" dirty="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8305800" y="6169025"/>
          <a:ext cx="838200" cy="688975"/>
        </p:xfrm>
        <a:graphic>
          <a:graphicData uri="http://schemas.openxmlformats.org/presentationml/2006/ole">
            <mc:AlternateContent xmlns:mc="http://schemas.openxmlformats.org/markup-compatibility/2006">
              <mc:Choice xmlns:v="urn:schemas-microsoft-com:vml" Requires="v">
                <p:oleObj spid="_x0000_s83974"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6169025"/>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1" name="Text Box 41"/>
          <p:cNvSpPr txBox="1">
            <a:spLocks noChangeArrowheads="1"/>
          </p:cNvSpPr>
          <p:nvPr/>
        </p:nvSpPr>
        <p:spPr bwMode="auto">
          <a:xfrm>
            <a:off x="0" y="228600"/>
            <a:ext cx="8305800" cy="584775"/>
          </a:xfrm>
          <a:prstGeom prst="rect">
            <a:avLst/>
          </a:prstGeom>
          <a:noFill/>
          <a:ln w="9525">
            <a:noFill/>
            <a:miter lim="800000"/>
            <a:headEnd/>
            <a:tailEnd/>
          </a:ln>
          <a:effectLst/>
        </p:spPr>
        <p:txBody>
          <a:bodyPr>
            <a:spAutoFit/>
          </a:bodyPr>
          <a:lstStyle/>
          <a:p>
            <a:r>
              <a:rPr lang="en-US" sz="3200" b="1" dirty="0"/>
              <a:t>Admission Procedure</a:t>
            </a:r>
          </a:p>
        </p:txBody>
      </p:sp>
      <p:sp>
        <p:nvSpPr>
          <p:cNvPr id="7" name="Content Placeholder 6"/>
          <p:cNvSpPr>
            <a:spLocks noGrp="1"/>
          </p:cNvSpPr>
          <p:nvPr>
            <p:ph sz="quarter" idx="1"/>
          </p:nvPr>
        </p:nvSpPr>
        <p:spPr>
          <a:xfrm>
            <a:off x="457200" y="990600"/>
            <a:ext cx="7620000" cy="5483352"/>
          </a:xfrm>
        </p:spPr>
        <p:txBody>
          <a:bodyPr/>
          <a:lstStyle/>
          <a:p>
            <a:pPr>
              <a:buNone/>
            </a:pPr>
            <a:r>
              <a:rPr lang="en-US" b="1" dirty="0"/>
              <a:t>Registration as:</a:t>
            </a:r>
          </a:p>
          <a:p>
            <a:r>
              <a:rPr lang="en-US" b="1" dirty="0"/>
              <a:t>New Admissions</a:t>
            </a:r>
          </a:p>
          <a:p>
            <a:pPr lvl="1">
              <a:buClrTx/>
              <a:buFont typeface="Arial" pitchFamily="34" charset="0"/>
              <a:buChar char="•"/>
            </a:pPr>
            <a:r>
              <a:rPr lang="x-none"/>
              <a:t>Patients who come spontaneously to the health facility because of another illness and meet the criteria for SAM on screening or clinical examination.</a:t>
            </a:r>
            <a:endParaRPr lang="en-US" dirty="0"/>
          </a:p>
          <a:p>
            <a:pPr lvl="1">
              <a:buClrTx/>
              <a:buFont typeface="Arial" pitchFamily="34" charset="0"/>
              <a:buChar char="•"/>
            </a:pPr>
            <a:r>
              <a:rPr lang="en-US" dirty="0"/>
              <a:t>Patients referred by a health center or private practitioner because they </a:t>
            </a:r>
            <a:r>
              <a:rPr lang="en-US" dirty="0" err="1"/>
              <a:t>fulfil</a:t>
            </a:r>
            <a:r>
              <a:rPr lang="en-US" dirty="0"/>
              <a:t> the criteria of SAM.</a:t>
            </a:r>
          </a:p>
          <a:p>
            <a:pPr>
              <a:buClrTx/>
              <a:buNone/>
            </a:pPr>
            <a:r>
              <a:rPr lang="en-US" dirty="0"/>
              <a:t>They are registered with a unique number that they will keep throughout  SAM treatment</a:t>
            </a:r>
          </a:p>
          <a:p>
            <a:pPr>
              <a:buClrTx/>
            </a:pPr>
            <a:r>
              <a:rPr lang="en-US" b="1" dirty="0"/>
              <a:t>OTP register </a:t>
            </a:r>
            <a:r>
              <a:rPr lang="en-US" dirty="0"/>
              <a:t>used to register individual basic, medical and nutritional information</a:t>
            </a:r>
          </a:p>
          <a:p>
            <a:pPr>
              <a:buClrTx/>
            </a:pPr>
            <a:endParaRPr lang="en-US"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8305800" y="6169025"/>
          <a:ext cx="838200" cy="688975"/>
        </p:xfrm>
        <a:graphic>
          <a:graphicData uri="http://schemas.openxmlformats.org/presentationml/2006/ole">
            <mc:AlternateContent xmlns:mc="http://schemas.openxmlformats.org/markup-compatibility/2006">
              <mc:Choice xmlns:v="urn:schemas-microsoft-com:vml" Requires="v">
                <p:oleObj spid="_x0000_s84998"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6169025"/>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1" name="Text Box 41"/>
          <p:cNvSpPr txBox="1">
            <a:spLocks noChangeArrowheads="1"/>
          </p:cNvSpPr>
          <p:nvPr/>
        </p:nvSpPr>
        <p:spPr bwMode="auto">
          <a:xfrm>
            <a:off x="0" y="228600"/>
            <a:ext cx="8305800" cy="584775"/>
          </a:xfrm>
          <a:prstGeom prst="rect">
            <a:avLst/>
          </a:prstGeom>
          <a:noFill/>
          <a:ln w="9525">
            <a:noFill/>
            <a:miter lim="800000"/>
            <a:headEnd/>
            <a:tailEnd/>
          </a:ln>
          <a:effectLst/>
        </p:spPr>
        <p:txBody>
          <a:bodyPr>
            <a:spAutoFit/>
          </a:bodyPr>
          <a:lstStyle/>
          <a:p>
            <a:r>
              <a:rPr lang="en-US" sz="3200" b="1" dirty="0"/>
              <a:t>Admission Procedure</a:t>
            </a:r>
          </a:p>
        </p:txBody>
      </p:sp>
      <p:sp>
        <p:nvSpPr>
          <p:cNvPr id="7" name="Content Placeholder 6"/>
          <p:cNvSpPr>
            <a:spLocks noGrp="1"/>
          </p:cNvSpPr>
          <p:nvPr>
            <p:ph sz="quarter" idx="1"/>
          </p:nvPr>
        </p:nvSpPr>
        <p:spPr>
          <a:xfrm>
            <a:off x="457200" y="990600"/>
            <a:ext cx="7620000" cy="5483352"/>
          </a:xfrm>
        </p:spPr>
        <p:txBody>
          <a:bodyPr/>
          <a:lstStyle/>
          <a:p>
            <a:pPr>
              <a:buNone/>
            </a:pPr>
            <a:r>
              <a:rPr lang="en-US" b="1" dirty="0"/>
              <a:t>New Cases:</a:t>
            </a:r>
          </a:p>
          <a:p>
            <a:pPr lvl="0"/>
            <a:r>
              <a:rPr lang="x-none"/>
              <a:t>Edema” – If the patient was admitted due to mild or moderate bilateral pitting edema (+ or ++) and appetite test passed, no medical complication and child clinically well and alert</a:t>
            </a:r>
            <a:endParaRPr lang="en-US" dirty="0"/>
          </a:p>
          <a:p>
            <a:pPr lvl="0"/>
            <a:r>
              <a:rPr lang="x-none"/>
              <a:t>“WHZ” – if the patient was admitted due to a WHZ &lt; - 3 z-score and appetite test passed, no medical complication and child clinically well and alert</a:t>
            </a:r>
            <a:endParaRPr lang="en-US" dirty="0"/>
          </a:p>
          <a:p>
            <a:pPr lvl="0"/>
            <a:r>
              <a:rPr lang="x-none"/>
              <a:t>“MUAC” – if the child was admitted due to a MUAC &lt; 11.5 cm and appetite test passed, no medical complication and child clinically well and alert</a:t>
            </a:r>
            <a:endParaRPr lang="en-US" dirty="0"/>
          </a:p>
          <a:p>
            <a:pPr>
              <a:buNone/>
            </a:pPr>
            <a:endParaRPr lang="en-US" dirty="0"/>
          </a:p>
          <a:p>
            <a:pPr>
              <a:buClrTx/>
            </a:pPr>
            <a:endParaRPr lang="en-US"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1785938" y="214313"/>
            <a:ext cx="6172200" cy="747712"/>
          </a:xfrm>
        </p:spPr>
        <p:txBody>
          <a:bodyPr wrap="square" lIns="91440" tIns="45720" rIns="91440" bIns="45720" numCol="1" anchorCtr="0" compatLnSpc="1">
            <a:prstTxWarp prst="textNoShape">
              <a:avLst/>
            </a:prstTxWarp>
            <a:normAutofit fontScale="90000"/>
          </a:bodyPr>
          <a:lstStyle/>
          <a:p>
            <a:pPr algn="ctr" eaLnBrk="1" hangingPunct="1">
              <a:defRPr/>
            </a:pPr>
            <a:br>
              <a:rPr lang="en-GB" sz="3600" cap="none" dirty="0">
                <a:solidFill>
                  <a:srgbClr val="FFFF00"/>
                </a:solidFill>
              </a:rPr>
            </a:br>
            <a:br>
              <a:rPr lang="en-GB" sz="3600" cap="none" dirty="0">
                <a:solidFill>
                  <a:srgbClr val="FFFF00"/>
                </a:solidFill>
              </a:rPr>
            </a:br>
            <a:br>
              <a:rPr lang="en-GB" sz="3600" cap="none" dirty="0">
                <a:solidFill>
                  <a:srgbClr val="FFFF00"/>
                </a:solidFill>
              </a:rPr>
            </a:br>
            <a:br>
              <a:rPr lang="en-GB" sz="3600" cap="none" dirty="0">
                <a:solidFill>
                  <a:srgbClr val="FFFF00"/>
                </a:solidFill>
              </a:rPr>
            </a:br>
            <a:r>
              <a:rPr lang="en-GB" sz="3600" cap="none" dirty="0"/>
              <a:t>ACKNOWLEDGMENT</a:t>
            </a:r>
            <a:endParaRPr lang="en-GB" sz="2800" cap="none" dirty="0"/>
          </a:p>
        </p:txBody>
      </p:sp>
      <p:graphicFrame>
        <p:nvGraphicFramePr>
          <p:cNvPr id="2050" name="Object 2"/>
          <p:cNvGraphicFramePr>
            <a:graphicFrameLocks noChangeAspect="1"/>
          </p:cNvGraphicFramePr>
          <p:nvPr/>
        </p:nvGraphicFramePr>
        <p:xfrm>
          <a:off x="285750" y="928688"/>
          <a:ext cx="1447800" cy="1190625"/>
        </p:xfrm>
        <a:graphic>
          <a:graphicData uri="http://schemas.openxmlformats.org/presentationml/2006/ole">
            <mc:AlternateContent xmlns:mc="http://schemas.openxmlformats.org/markup-compatibility/2006">
              <mc:Choice xmlns:v="urn:schemas-microsoft-com:vml" Requires="v">
                <p:oleObj spid="_x0000_s29706" name="Picture" r:id="rId4" imgW="975240" imgH="914400" progId="Word.Picture.8">
                  <p:embed/>
                </p:oleObj>
              </mc:Choice>
              <mc:Fallback>
                <p:oleObj name="Picture" r:id="rId4" imgW="975240" imgH="914400" progId="Word.Pictur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 y="928688"/>
                        <a:ext cx="1447800" cy="1190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3"/>
          <p:cNvSpPr txBox="1">
            <a:spLocks noChangeArrowheads="1"/>
          </p:cNvSpPr>
          <p:nvPr/>
        </p:nvSpPr>
        <p:spPr>
          <a:xfrm>
            <a:off x="285750" y="2143125"/>
            <a:ext cx="1571625" cy="642938"/>
          </a:xfrm>
          <a:prstGeom prst="rect">
            <a:avLst/>
          </a:prstGeom>
        </p:spPr>
        <p:txBody>
          <a:bodyPr>
            <a:normAutofit fontScale="85000" lnSpcReduction="20000"/>
          </a:bodyPr>
          <a:lstStyle/>
          <a:p>
            <a:pPr fontAlgn="base">
              <a:lnSpc>
                <a:spcPct val="90000"/>
              </a:lnSpc>
              <a:spcBef>
                <a:spcPct val="0"/>
              </a:spcBef>
              <a:spcAft>
                <a:spcPct val="0"/>
              </a:spcAft>
              <a:buClr>
                <a:srgbClr val="FE8637"/>
              </a:buClr>
              <a:buSzPct val="70000"/>
              <a:buFont typeface="Wingdings" pitchFamily="2" charset="2"/>
              <a:buNone/>
              <a:defRPr/>
            </a:pPr>
            <a:endParaRPr lang="en-GB" sz="1400" b="1" dirty="0">
              <a:solidFill>
                <a:prstClr val="black"/>
              </a:solidFill>
              <a:cs typeface="Arial" pitchFamily="34" charset="0"/>
            </a:endParaRPr>
          </a:p>
          <a:p>
            <a:pPr algn="ctr" fontAlgn="base">
              <a:lnSpc>
                <a:spcPct val="90000"/>
              </a:lnSpc>
              <a:spcBef>
                <a:spcPct val="0"/>
              </a:spcBef>
              <a:spcAft>
                <a:spcPct val="0"/>
              </a:spcAft>
              <a:buClr>
                <a:srgbClr val="FE8637"/>
              </a:buClr>
              <a:buSzPct val="70000"/>
              <a:buFont typeface="Wingdings" pitchFamily="2" charset="2"/>
              <a:buNone/>
              <a:defRPr/>
            </a:pPr>
            <a:r>
              <a:rPr lang="en-GB" sz="1400" b="1" dirty="0">
                <a:solidFill>
                  <a:prstClr val="black"/>
                </a:solidFill>
                <a:cs typeface="Arial" pitchFamily="34" charset="0"/>
              </a:rPr>
              <a:t>MINISTRY OF PUBLIC  HEALTH</a:t>
            </a:r>
          </a:p>
        </p:txBody>
      </p:sp>
      <p:graphicFrame>
        <p:nvGraphicFramePr>
          <p:cNvPr id="2051" name="Object 3"/>
          <p:cNvGraphicFramePr>
            <a:graphicFrameLocks noChangeAspect="1"/>
          </p:cNvGraphicFramePr>
          <p:nvPr/>
        </p:nvGraphicFramePr>
        <p:xfrm>
          <a:off x="7072313" y="928688"/>
          <a:ext cx="1447800" cy="1190625"/>
        </p:xfrm>
        <a:graphic>
          <a:graphicData uri="http://schemas.openxmlformats.org/presentationml/2006/ole">
            <mc:AlternateContent xmlns:mc="http://schemas.openxmlformats.org/markup-compatibility/2006">
              <mc:Choice xmlns:v="urn:schemas-microsoft-com:vml" Requires="v">
                <p:oleObj spid="_x0000_s29707" name="Picture" r:id="rId6" imgW="975240" imgH="914400" progId="Word.Picture.8">
                  <p:embed/>
                </p:oleObj>
              </mc:Choice>
              <mc:Fallback>
                <p:oleObj name="Picture" r:id="rId6" imgW="975240" imgH="914400" progId="Word.Picture.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2313" y="928688"/>
                        <a:ext cx="1447800" cy="1190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3"/>
          <p:cNvSpPr txBox="1">
            <a:spLocks noChangeArrowheads="1"/>
          </p:cNvSpPr>
          <p:nvPr/>
        </p:nvSpPr>
        <p:spPr>
          <a:xfrm>
            <a:off x="7072313" y="2143125"/>
            <a:ext cx="1571625" cy="642938"/>
          </a:xfrm>
          <a:prstGeom prst="rect">
            <a:avLst/>
          </a:prstGeom>
        </p:spPr>
        <p:txBody>
          <a:bodyPr>
            <a:normAutofit fontScale="85000" lnSpcReduction="20000"/>
          </a:bodyPr>
          <a:lstStyle/>
          <a:p>
            <a:pPr fontAlgn="base">
              <a:lnSpc>
                <a:spcPct val="90000"/>
              </a:lnSpc>
              <a:spcBef>
                <a:spcPct val="0"/>
              </a:spcBef>
              <a:spcAft>
                <a:spcPct val="0"/>
              </a:spcAft>
              <a:buClr>
                <a:srgbClr val="FE8637"/>
              </a:buClr>
              <a:buSzPct val="70000"/>
              <a:buFont typeface="Wingdings" pitchFamily="2" charset="2"/>
              <a:buNone/>
              <a:defRPr/>
            </a:pPr>
            <a:endParaRPr lang="en-GB" sz="1400" b="1" dirty="0">
              <a:solidFill>
                <a:prstClr val="black"/>
              </a:solidFill>
              <a:cs typeface="Arial" pitchFamily="34" charset="0"/>
            </a:endParaRPr>
          </a:p>
          <a:p>
            <a:pPr algn="ctr" fontAlgn="base">
              <a:lnSpc>
                <a:spcPct val="90000"/>
              </a:lnSpc>
              <a:spcBef>
                <a:spcPct val="0"/>
              </a:spcBef>
              <a:spcAft>
                <a:spcPct val="0"/>
              </a:spcAft>
              <a:buClr>
                <a:srgbClr val="FE8637"/>
              </a:buClr>
              <a:buSzPct val="70000"/>
              <a:buFont typeface="Wingdings" pitchFamily="2" charset="2"/>
              <a:buNone/>
              <a:defRPr/>
            </a:pPr>
            <a:r>
              <a:rPr lang="en-GB" sz="1400" b="1" dirty="0">
                <a:solidFill>
                  <a:prstClr val="black"/>
                </a:solidFill>
                <a:cs typeface="Arial" pitchFamily="34" charset="0"/>
              </a:rPr>
              <a:t>MINISTRY OF MEDICAL SERVICES</a:t>
            </a:r>
          </a:p>
        </p:txBody>
      </p:sp>
      <p:pic>
        <p:nvPicPr>
          <p:cNvPr id="2055" name="Picture 7"/>
          <p:cNvPicPr>
            <a:picLocks noChangeAspect="1" noChangeArrowheads="1"/>
          </p:cNvPicPr>
          <p:nvPr/>
        </p:nvPicPr>
        <p:blipFill>
          <a:blip r:embed="rId7" cstate="print"/>
          <a:srcRect l="42363" t="5534" r="13849" b="80237"/>
          <a:stretch>
            <a:fillRect/>
          </a:stretch>
        </p:blipFill>
        <p:spPr bwMode="auto">
          <a:xfrm>
            <a:off x="3500438" y="2857500"/>
            <a:ext cx="2071687" cy="1214438"/>
          </a:xfrm>
          <a:prstGeom prst="rect">
            <a:avLst/>
          </a:prstGeom>
          <a:noFill/>
          <a:ln w="9525">
            <a:noFill/>
            <a:miter lim="800000"/>
            <a:headEnd/>
            <a:tailEnd/>
          </a:ln>
        </p:spPr>
      </p:pic>
      <p:pic>
        <p:nvPicPr>
          <p:cNvPr id="2056" name="Picture 8"/>
          <p:cNvPicPr>
            <a:picLocks noChangeAspect="1" noChangeArrowheads="1"/>
          </p:cNvPicPr>
          <p:nvPr/>
        </p:nvPicPr>
        <p:blipFill>
          <a:blip r:embed="rId8" cstate="print"/>
          <a:srcRect r="3802"/>
          <a:stretch>
            <a:fillRect/>
          </a:stretch>
        </p:blipFill>
        <p:spPr bwMode="auto">
          <a:xfrm>
            <a:off x="3571875" y="4286250"/>
            <a:ext cx="1647825" cy="1457325"/>
          </a:xfrm>
          <a:prstGeom prst="rect">
            <a:avLst/>
          </a:prstGeom>
          <a:noFill/>
          <a:ln w="9525">
            <a:noFill/>
            <a:miter lim="800000"/>
            <a:headEnd/>
            <a:tailEnd/>
          </a:ln>
        </p:spPr>
      </p:pic>
      <p:pic>
        <p:nvPicPr>
          <p:cNvPr id="2057" name="Picture 9" descr="ACF"/>
          <p:cNvPicPr>
            <a:picLocks noChangeAspect="1" noChangeArrowheads="1"/>
          </p:cNvPicPr>
          <p:nvPr/>
        </p:nvPicPr>
        <p:blipFill>
          <a:blip r:embed="rId9" cstate="print"/>
          <a:srcRect/>
          <a:stretch>
            <a:fillRect/>
          </a:stretch>
        </p:blipFill>
        <p:spPr bwMode="auto">
          <a:xfrm>
            <a:off x="642938" y="3429000"/>
            <a:ext cx="1857375" cy="1290638"/>
          </a:xfrm>
          <a:prstGeom prst="rect">
            <a:avLst/>
          </a:prstGeom>
          <a:noFill/>
          <a:ln w="9525">
            <a:noFill/>
            <a:miter lim="800000"/>
            <a:headEnd/>
            <a:tailEnd/>
          </a:ln>
        </p:spPr>
      </p:pic>
      <p:pic>
        <p:nvPicPr>
          <p:cNvPr id="2058" name="Picture 11" descr="CONCERN newlogo"/>
          <p:cNvPicPr>
            <a:picLocks noChangeAspect="1" noChangeArrowheads="1"/>
          </p:cNvPicPr>
          <p:nvPr/>
        </p:nvPicPr>
        <p:blipFill>
          <a:blip r:embed="rId10" cstate="print"/>
          <a:srcRect/>
          <a:stretch>
            <a:fillRect/>
          </a:stretch>
        </p:blipFill>
        <p:spPr bwMode="auto">
          <a:xfrm>
            <a:off x="6500813" y="3571875"/>
            <a:ext cx="1928812" cy="1285875"/>
          </a:xfrm>
          <a:prstGeom prst="rect">
            <a:avLst/>
          </a:prstGeom>
          <a:noFill/>
          <a:ln w="9525">
            <a:noFill/>
            <a:miter lim="800000"/>
            <a:headEnd/>
            <a:tailEnd/>
          </a:ln>
        </p:spPr>
      </p:pic>
      <p:pic>
        <p:nvPicPr>
          <p:cNvPr id="2059" name="Picture 12"/>
          <p:cNvPicPr>
            <a:picLocks noChangeAspect="1" noChangeArrowheads="1"/>
          </p:cNvPicPr>
          <p:nvPr/>
        </p:nvPicPr>
        <p:blipFill>
          <a:blip r:embed="rId11" cstate="print"/>
          <a:srcRect/>
          <a:stretch>
            <a:fillRect/>
          </a:stretch>
        </p:blipFill>
        <p:spPr bwMode="auto">
          <a:xfrm>
            <a:off x="3071813" y="5857875"/>
            <a:ext cx="2928937" cy="785813"/>
          </a:xfrm>
          <a:prstGeom prst="rect">
            <a:avLst/>
          </a:prstGeom>
          <a:noFill/>
          <a:ln w="9525">
            <a:noFill/>
            <a:miter lim="800000"/>
            <a:headEnd/>
            <a:tailEnd/>
          </a:ln>
        </p:spPr>
      </p:pic>
      <p:pic>
        <p:nvPicPr>
          <p:cNvPr id="2060" name="Picture 13" descr="Unicef"/>
          <p:cNvPicPr>
            <a:picLocks noChangeAspect="1" noChangeArrowheads="1"/>
          </p:cNvPicPr>
          <p:nvPr/>
        </p:nvPicPr>
        <p:blipFill>
          <a:blip r:embed="rId12" cstate="print"/>
          <a:srcRect/>
          <a:stretch>
            <a:fillRect/>
          </a:stretch>
        </p:blipFill>
        <p:spPr bwMode="auto">
          <a:xfrm>
            <a:off x="3214688" y="1428750"/>
            <a:ext cx="2643187" cy="100012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8305800" y="6169025"/>
          <a:ext cx="838200" cy="688975"/>
        </p:xfrm>
        <a:graphic>
          <a:graphicData uri="http://schemas.openxmlformats.org/presentationml/2006/ole">
            <mc:AlternateContent xmlns:mc="http://schemas.openxmlformats.org/markup-compatibility/2006">
              <mc:Choice xmlns:v="urn:schemas-microsoft-com:vml" Requires="v">
                <p:oleObj spid="_x0000_s86022"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6169025"/>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1" name="Text Box 41"/>
          <p:cNvSpPr txBox="1">
            <a:spLocks noChangeArrowheads="1"/>
          </p:cNvSpPr>
          <p:nvPr/>
        </p:nvSpPr>
        <p:spPr bwMode="auto">
          <a:xfrm>
            <a:off x="0" y="228600"/>
            <a:ext cx="8305800" cy="584775"/>
          </a:xfrm>
          <a:prstGeom prst="rect">
            <a:avLst/>
          </a:prstGeom>
          <a:noFill/>
          <a:ln w="9525">
            <a:noFill/>
            <a:miter lim="800000"/>
            <a:headEnd/>
            <a:tailEnd/>
          </a:ln>
          <a:effectLst/>
        </p:spPr>
        <p:txBody>
          <a:bodyPr>
            <a:spAutoFit/>
          </a:bodyPr>
          <a:lstStyle/>
          <a:p>
            <a:r>
              <a:rPr lang="en-US" sz="3200" b="1" dirty="0"/>
              <a:t>Admission Procedure</a:t>
            </a:r>
          </a:p>
        </p:txBody>
      </p:sp>
      <p:sp>
        <p:nvSpPr>
          <p:cNvPr id="7" name="Content Placeholder 6"/>
          <p:cNvSpPr>
            <a:spLocks noGrp="1"/>
          </p:cNvSpPr>
          <p:nvPr>
            <p:ph sz="quarter" idx="1"/>
          </p:nvPr>
        </p:nvSpPr>
        <p:spPr>
          <a:xfrm>
            <a:off x="457200" y="990600"/>
            <a:ext cx="7620000" cy="5483352"/>
          </a:xfrm>
        </p:spPr>
        <p:txBody>
          <a:bodyPr/>
          <a:lstStyle/>
          <a:p>
            <a:pPr>
              <a:buNone/>
            </a:pPr>
            <a:r>
              <a:rPr lang="en-US" b="1" dirty="0"/>
              <a:t>Relapse: a cured SAM child readmitted for a second episode of SAM</a:t>
            </a:r>
          </a:p>
          <a:p>
            <a:pPr>
              <a:buNone/>
            </a:pPr>
            <a:endParaRPr lang="en-US" b="1" dirty="0"/>
          </a:p>
          <a:p>
            <a:r>
              <a:rPr lang="en-US" dirty="0"/>
              <a:t>If a cured SAM individual is losing weight during his/her follow-up and reaches the criteria for SAM within 2 months after discharge then s/he is a new SAM admission to the out-patient therapeutic program but categorized as a relapse.  </a:t>
            </a:r>
          </a:p>
          <a:p>
            <a:pPr>
              <a:buNone/>
            </a:pPr>
            <a:endParaRPr lang="en-US" dirty="0"/>
          </a:p>
          <a:p>
            <a:pPr>
              <a:buClrTx/>
            </a:pPr>
            <a:endParaRPr lang="en-US"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8305800" y="6169025"/>
          <a:ext cx="838200" cy="688975"/>
        </p:xfrm>
        <a:graphic>
          <a:graphicData uri="http://schemas.openxmlformats.org/presentationml/2006/ole">
            <mc:AlternateContent xmlns:mc="http://schemas.openxmlformats.org/markup-compatibility/2006">
              <mc:Choice xmlns:v="urn:schemas-microsoft-com:vml" Requires="v">
                <p:oleObj spid="_x0000_s87046"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6169025"/>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1" name="Text Box 41"/>
          <p:cNvSpPr txBox="1">
            <a:spLocks noChangeArrowheads="1"/>
          </p:cNvSpPr>
          <p:nvPr/>
        </p:nvSpPr>
        <p:spPr bwMode="auto">
          <a:xfrm>
            <a:off x="0" y="228600"/>
            <a:ext cx="8305800" cy="584775"/>
          </a:xfrm>
          <a:prstGeom prst="rect">
            <a:avLst/>
          </a:prstGeom>
          <a:noFill/>
          <a:ln w="9525">
            <a:noFill/>
            <a:miter lim="800000"/>
            <a:headEnd/>
            <a:tailEnd/>
          </a:ln>
          <a:effectLst/>
        </p:spPr>
        <p:txBody>
          <a:bodyPr>
            <a:spAutoFit/>
          </a:bodyPr>
          <a:lstStyle/>
          <a:p>
            <a:r>
              <a:rPr lang="en-US" sz="3200" b="1" dirty="0"/>
              <a:t>Admission Procedure</a:t>
            </a:r>
          </a:p>
        </p:txBody>
      </p:sp>
      <p:sp>
        <p:nvSpPr>
          <p:cNvPr id="7" name="Content Placeholder 6"/>
          <p:cNvSpPr>
            <a:spLocks noGrp="1"/>
          </p:cNvSpPr>
          <p:nvPr>
            <p:ph sz="quarter" idx="1"/>
          </p:nvPr>
        </p:nvSpPr>
        <p:spPr>
          <a:xfrm>
            <a:off x="457200" y="990600"/>
            <a:ext cx="7620000" cy="5483352"/>
          </a:xfrm>
        </p:spPr>
        <p:txBody>
          <a:bodyPr/>
          <a:lstStyle/>
          <a:p>
            <a:r>
              <a:rPr lang="en-US" b="1" dirty="0"/>
              <a:t>Internal transfer from In-patient therapeutic care – Old Cases: </a:t>
            </a:r>
            <a:r>
              <a:rPr lang="en-US" dirty="0"/>
              <a:t>These children have already been diagnosed with SAM and are transferred from in-patient therapeutic care after stabilization to continue treatment as out-patients.  These are NOT new admissions to the program but “Transfers” within the IMAM program. </a:t>
            </a:r>
          </a:p>
          <a:p>
            <a:pPr>
              <a:buNone/>
            </a:pPr>
            <a:endParaRPr lang="en-US" dirty="0"/>
          </a:p>
          <a:p>
            <a:r>
              <a:rPr lang="en-US" b="1" dirty="0"/>
              <a:t>Internal transfer from another out-patient therapeutic care site – Old Cases: </a:t>
            </a:r>
            <a:r>
              <a:rPr lang="en-US" dirty="0"/>
              <a:t>Children with SAM under treatment in another out-patient site could move to the new out-patient care site.</a:t>
            </a:r>
          </a:p>
          <a:p>
            <a:pPr>
              <a:buClrTx/>
            </a:pPr>
            <a:endParaRPr lang="en-US"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8305800" y="6169025"/>
          <a:ext cx="838200" cy="688975"/>
        </p:xfrm>
        <a:graphic>
          <a:graphicData uri="http://schemas.openxmlformats.org/presentationml/2006/ole">
            <mc:AlternateContent xmlns:mc="http://schemas.openxmlformats.org/markup-compatibility/2006">
              <mc:Choice xmlns:v="urn:schemas-microsoft-com:vml" Requires="v">
                <p:oleObj spid="_x0000_s88070"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6169025"/>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1" name="Text Box 41"/>
          <p:cNvSpPr txBox="1">
            <a:spLocks noChangeArrowheads="1"/>
          </p:cNvSpPr>
          <p:nvPr/>
        </p:nvSpPr>
        <p:spPr bwMode="auto">
          <a:xfrm>
            <a:off x="0" y="228600"/>
            <a:ext cx="8305800" cy="584775"/>
          </a:xfrm>
          <a:prstGeom prst="rect">
            <a:avLst/>
          </a:prstGeom>
          <a:noFill/>
          <a:ln w="9525">
            <a:noFill/>
            <a:miter lim="800000"/>
            <a:headEnd/>
            <a:tailEnd/>
          </a:ln>
          <a:effectLst/>
        </p:spPr>
        <p:txBody>
          <a:bodyPr>
            <a:spAutoFit/>
          </a:bodyPr>
          <a:lstStyle/>
          <a:p>
            <a:r>
              <a:rPr lang="en-US" sz="3200" b="1" dirty="0"/>
              <a:t>Admission Procedure</a:t>
            </a:r>
          </a:p>
        </p:txBody>
      </p:sp>
      <p:sp>
        <p:nvSpPr>
          <p:cNvPr id="7" name="Content Placeholder 6"/>
          <p:cNvSpPr>
            <a:spLocks noGrp="1"/>
          </p:cNvSpPr>
          <p:nvPr>
            <p:ph sz="quarter" idx="1"/>
          </p:nvPr>
        </p:nvSpPr>
        <p:spPr>
          <a:xfrm>
            <a:off x="457200" y="990600"/>
            <a:ext cx="7620000" cy="5483352"/>
          </a:xfrm>
        </p:spPr>
        <p:txBody>
          <a:bodyPr/>
          <a:lstStyle/>
          <a:p>
            <a:pPr>
              <a:buClrTx/>
            </a:pPr>
            <a:r>
              <a:rPr lang="en-US" b="1" dirty="0"/>
              <a:t>Readmission / Returned Defaulters – Old Cases: </a:t>
            </a:r>
            <a:r>
              <a:rPr lang="en-US" dirty="0"/>
              <a:t>These are individuals who return for treatment after defaulting (it should be within 2 months from the default date). </a:t>
            </a:r>
          </a:p>
          <a:p>
            <a:pPr>
              <a:buClrTx/>
            </a:pPr>
            <a:endParaRPr lang="en-US" dirty="0"/>
          </a:p>
          <a:p>
            <a:pPr>
              <a:buClrTx/>
              <a:buNone/>
            </a:pPr>
            <a:endParaRPr lang="en-US" dirty="0"/>
          </a:p>
          <a:p>
            <a:pPr>
              <a:buClrTx/>
            </a:pPr>
            <a:endParaRPr lang="en-US"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8305800" y="6169025"/>
          <a:ext cx="838200" cy="688975"/>
        </p:xfrm>
        <a:graphic>
          <a:graphicData uri="http://schemas.openxmlformats.org/presentationml/2006/ole">
            <mc:AlternateContent xmlns:mc="http://schemas.openxmlformats.org/markup-compatibility/2006">
              <mc:Choice xmlns:v="urn:schemas-microsoft-com:vml" Requires="v">
                <p:oleObj spid="_x0000_s89094"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6169025"/>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1" name="Text Box 41"/>
          <p:cNvSpPr txBox="1">
            <a:spLocks noChangeArrowheads="1"/>
          </p:cNvSpPr>
          <p:nvPr/>
        </p:nvSpPr>
        <p:spPr bwMode="auto">
          <a:xfrm>
            <a:off x="0" y="228600"/>
            <a:ext cx="8305800" cy="584775"/>
          </a:xfrm>
          <a:prstGeom prst="rect">
            <a:avLst/>
          </a:prstGeom>
          <a:noFill/>
          <a:ln w="9525">
            <a:noFill/>
            <a:miter lim="800000"/>
            <a:headEnd/>
            <a:tailEnd/>
          </a:ln>
          <a:effectLst/>
        </p:spPr>
        <p:txBody>
          <a:bodyPr>
            <a:spAutoFit/>
          </a:bodyPr>
          <a:lstStyle/>
          <a:p>
            <a:r>
              <a:rPr lang="en-US" sz="3200" b="1" dirty="0"/>
              <a:t>Admission Procedure</a:t>
            </a:r>
          </a:p>
        </p:txBody>
      </p:sp>
      <p:sp>
        <p:nvSpPr>
          <p:cNvPr id="7" name="Content Placeholder 6"/>
          <p:cNvSpPr>
            <a:spLocks noGrp="1"/>
          </p:cNvSpPr>
          <p:nvPr>
            <p:ph sz="quarter" idx="1"/>
          </p:nvPr>
        </p:nvSpPr>
        <p:spPr>
          <a:xfrm>
            <a:off x="457200" y="990600"/>
            <a:ext cx="7620000" cy="5483352"/>
          </a:xfrm>
        </p:spPr>
        <p:txBody>
          <a:bodyPr/>
          <a:lstStyle/>
          <a:p>
            <a:pPr lvl="0"/>
            <a:r>
              <a:rPr lang="x-none"/>
              <a:t>All </a:t>
            </a:r>
            <a:r>
              <a:rPr lang="en-US" dirty="0"/>
              <a:t>the</a:t>
            </a:r>
            <a:r>
              <a:rPr lang="x-none"/>
              <a:t> old cases should retain the unique nutrition registration number that they received on their original admission regardless of where this number was assigned.</a:t>
            </a:r>
            <a:endParaRPr lang="en-US" dirty="0"/>
          </a:p>
          <a:p>
            <a:pPr lvl="0"/>
            <a:endParaRPr lang="en-US" dirty="0"/>
          </a:p>
          <a:p>
            <a:pPr lvl="0"/>
            <a:r>
              <a:rPr lang="x-none"/>
              <a:t>A copy of the transfer form (and a phone call if possible) should have been sent with the individual – the transfer form is attached to the OTP admission card.</a:t>
            </a:r>
            <a:endParaRPr lang="en-US" dirty="0"/>
          </a:p>
          <a:p>
            <a:pPr lvl="0">
              <a:buNone/>
            </a:pPr>
            <a:endParaRPr lang="en-US" dirty="0"/>
          </a:p>
          <a:p>
            <a:pPr lvl="0"/>
            <a:r>
              <a:rPr lang="x-none"/>
              <a:t>Re-measure the weight, height, MUAC and check for edema. Take a brief history concentrating on the complaints, symptoms and signs. Examine the child clinically and assess any complications. </a:t>
            </a:r>
            <a:endParaRPr lang="en-US" dirty="0"/>
          </a:p>
          <a:p>
            <a:pPr>
              <a:buClrTx/>
            </a:pPr>
            <a:endParaRPr lang="en-US"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8305800" y="6169025"/>
          <a:ext cx="838200" cy="688975"/>
        </p:xfrm>
        <a:graphic>
          <a:graphicData uri="http://schemas.openxmlformats.org/presentationml/2006/ole">
            <mc:AlternateContent xmlns:mc="http://schemas.openxmlformats.org/markup-compatibility/2006">
              <mc:Choice xmlns:v="urn:schemas-microsoft-com:vml" Requires="v">
                <p:oleObj spid="_x0000_s90118"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6169025"/>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1" name="Text Box 41"/>
          <p:cNvSpPr txBox="1">
            <a:spLocks noChangeArrowheads="1"/>
          </p:cNvSpPr>
          <p:nvPr/>
        </p:nvSpPr>
        <p:spPr bwMode="auto">
          <a:xfrm>
            <a:off x="0" y="228600"/>
            <a:ext cx="8305800" cy="584775"/>
          </a:xfrm>
          <a:prstGeom prst="rect">
            <a:avLst/>
          </a:prstGeom>
          <a:noFill/>
          <a:ln w="9525">
            <a:noFill/>
            <a:miter lim="800000"/>
            <a:headEnd/>
            <a:tailEnd/>
          </a:ln>
          <a:effectLst/>
        </p:spPr>
        <p:txBody>
          <a:bodyPr>
            <a:spAutoFit/>
          </a:bodyPr>
          <a:lstStyle/>
          <a:p>
            <a:r>
              <a:rPr lang="en-US" sz="3200" b="1" dirty="0"/>
              <a:t>Admission Procedure</a:t>
            </a:r>
          </a:p>
        </p:txBody>
      </p:sp>
      <p:sp>
        <p:nvSpPr>
          <p:cNvPr id="7" name="Content Placeholder 6"/>
          <p:cNvSpPr>
            <a:spLocks noGrp="1"/>
          </p:cNvSpPr>
          <p:nvPr>
            <p:ph sz="quarter" idx="1"/>
          </p:nvPr>
        </p:nvSpPr>
        <p:spPr>
          <a:xfrm>
            <a:off x="457200" y="990600"/>
            <a:ext cx="7848600" cy="5483352"/>
          </a:xfrm>
        </p:spPr>
        <p:txBody>
          <a:bodyPr/>
          <a:lstStyle/>
          <a:p>
            <a:pPr>
              <a:buClrTx/>
              <a:buNone/>
            </a:pPr>
            <a:r>
              <a:rPr lang="en-US" b="1" dirty="0"/>
              <a:t>The health care worker continues admission process by completing the following tasks: </a:t>
            </a:r>
            <a:endParaRPr lang="en-US" dirty="0"/>
          </a:p>
          <a:p>
            <a:pPr lvl="0"/>
            <a:r>
              <a:rPr lang="en-US" dirty="0"/>
              <a:t>Ensure that the medical assessment is recorded on the OTP admission card</a:t>
            </a:r>
          </a:p>
          <a:p>
            <a:pPr lvl="0"/>
            <a:r>
              <a:rPr lang="en-US" dirty="0"/>
              <a:t>Provide the caregiver with advice/</a:t>
            </a:r>
            <a:r>
              <a:rPr lang="en-US" dirty="0" err="1"/>
              <a:t>counselling</a:t>
            </a:r>
            <a:r>
              <a:rPr lang="en-US" dirty="0"/>
              <a:t> on the medical and dietary treatment, progress and duration of the illness.</a:t>
            </a:r>
          </a:p>
          <a:p>
            <a:pPr lvl="0"/>
            <a:r>
              <a:rPr lang="en-US" dirty="0"/>
              <a:t>Give routine medications </a:t>
            </a:r>
          </a:p>
          <a:p>
            <a:pPr lvl="0"/>
            <a:r>
              <a:rPr lang="en-US" dirty="0"/>
              <a:t>Give a weekly supply of RUTF according to</a:t>
            </a:r>
          </a:p>
          <a:p>
            <a:pPr>
              <a:buClrTx/>
            </a:pPr>
            <a:endParaRPr lang="en-US"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8305800" y="6169025"/>
          <a:ext cx="838200" cy="688975"/>
        </p:xfrm>
        <a:graphic>
          <a:graphicData uri="http://schemas.openxmlformats.org/presentationml/2006/ole">
            <mc:AlternateContent xmlns:mc="http://schemas.openxmlformats.org/markup-compatibility/2006">
              <mc:Choice xmlns:v="urn:schemas-microsoft-com:vml" Requires="v">
                <p:oleObj spid="_x0000_s91142"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6169025"/>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1" name="Text Box 41"/>
          <p:cNvSpPr txBox="1">
            <a:spLocks noChangeArrowheads="1"/>
          </p:cNvSpPr>
          <p:nvPr/>
        </p:nvSpPr>
        <p:spPr bwMode="auto">
          <a:xfrm>
            <a:off x="0" y="228600"/>
            <a:ext cx="8305800" cy="584775"/>
          </a:xfrm>
          <a:prstGeom prst="rect">
            <a:avLst/>
          </a:prstGeom>
          <a:noFill/>
          <a:ln w="9525">
            <a:noFill/>
            <a:miter lim="800000"/>
            <a:headEnd/>
            <a:tailEnd/>
          </a:ln>
          <a:effectLst/>
        </p:spPr>
        <p:txBody>
          <a:bodyPr>
            <a:spAutoFit/>
          </a:bodyPr>
          <a:lstStyle/>
          <a:p>
            <a:r>
              <a:rPr lang="en-US" sz="3200" b="1" dirty="0"/>
              <a:t>Admission Procedure</a:t>
            </a:r>
          </a:p>
        </p:txBody>
      </p:sp>
      <p:sp>
        <p:nvSpPr>
          <p:cNvPr id="7" name="Content Placeholder 6"/>
          <p:cNvSpPr>
            <a:spLocks noGrp="1"/>
          </p:cNvSpPr>
          <p:nvPr>
            <p:ph sz="quarter" idx="1"/>
          </p:nvPr>
        </p:nvSpPr>
        <p:spPr>
          <a:xfrm>
            <a:off x="457200" y="990600"/>
            <a:ext cx="7848600" cy="5483352"/>
          </a:xfrm>
        </p:spPr>
        <p:txBody>
          <a:bodyPr/>
          <a:lstStyle/>
          <a:p>
            <a:pPr>
              <a:buClrTx/>
              <a:buNone/>
            </a:pPr>
            <a:r>
              <a:rPr lang="en-US" b="1" dirty="0"/>
              <a:t>The health care worker continues admission process by completing the following tasks: </a:t>
            </a:r>
            <a:endParaRPr lang="en-US" dirty="0"/>
          </a:p>
          <a:p>
            <a:pPr lvl="0"/>
            <a:r>
              <a:rPr lang="en-US" dirty="0"/>
              <a:t>Ask caretaker to return to the health facility for follow-up monitoring sessions or whenever a problem arises until the child has recovered.</a:t>
            </a:r>
          </a:p>
          <a:p>
            <a:pPr lvl="0"/>
            <a:endParaRPr lang="en-US" dirty="0"/>
          </a:p>
          <a:p>
            <a:pPr lvl="0"/>
            <a:r>
              <a:rPr lang="en-US" dirty="0"/>
              <a:t>Link the caregiver to the community health worker (CHW) that covers his/her community. </a:t>
            </a:r>
          </a:p>
          <a:p>
            <a:pPr lvl="0">
              <a:buNone/>
            </a:pPr>
            <a:endParaRPr lang="en-US" dirty="0"/>
          </a:p>
          <a:p>
            <a:pPr lvl="0"/>
            <a:r>
              <a:rPr lang="en-US" dirty="0"/>
              <a:t>Children admitted for SAM should be referred for Provider Initiated Testing and </a:t>
            </a:r>
            <a:r>
              <a:rPr lang="en-US" dirty="0" err="1"/>
              <a:t>Counselling</a:t>
            </a:r>
            <a:r>
              <a:rPr lang="en-US" dirty="0"/>
              <a:t> for HIV/TB.  They can also be linked with other services or initiatives as appropriate. </a:t>
            </a:r>
          </a:p>
          <a:p>
            <a:pPr>
              <a:buClrTx/>
            </a:pPr>
            <a:endParaRPr lang="en-US"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8305800" y="6169025"/>
          <a:ext cx="838200" cy="688975"/>
        </p:xfrm>
        <a:graphic>
          <a:graphicData uri="http://schemas.openxmlformats.org/presentationml/2006/ole">
            <mc:AlternateContent xmlns:mc="http://schemas.openxmlformats.org/markup-compatibility/2006">
              <mc:Choice xmlns:v="urn:schemas-microsoft-com:vml" Requires="v">
                <p:oleObj spid="_x0000_s92166"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6169025"/>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1" name="Text Box 41"/>
          <p:cNvSpPr txBox="1">
            <a:spLocks noChangeArrowheads="1"/>
          </p:cNvSpPr>
          <p:nvPr/>
        </p:nvSpPr>
        <p:spPr bwMode="auto">
          <a:xfrm>
            <a:off x="0" y="228600"/>
            <a:ext cx="8305800" cy="1077218"/>
          </a:xfrm>
          <a:prstGeom prst="rect">
            <a:avLst/>
          </a:prstGeom>
          <a:noFill/>
          <a:ln w="9525">
            <a:noFill/>
            <a:miter lim="800000"/>
            <a:headEnd/>
            <a:tailEnd/>
          </a:ln>
          <a:effectLst/>
        </p:spPr>
        <p:txBody>
          <a:bodyPr>
            <a:spAutoFit/>
          </a:bodyPr>
          <a:lstStyle/>
          <a:p>
            <a:r>
              <a:rPr lang="en-US" sz="3200" b="1" dirty="0"/>
              <a:t>Management of children with SAM and infected with HIV</a:t>
            </a:r>
          </a:p>
        </p:txBody>
      </p:sp>
      <p:sp>
        <p:nvSpPr>
          <p:cNvPr id="7" name="Content Placeholder 6"/>
          <p:cNvSpPr>
            <a:spLocks noGrp="1"/>
          </p:cNvSpPr>
          <p:nvPr>
            <p:ph sz="quarter" idx="1"/>
          </p:nvPr>
        </p:nvSpPr>
        <p:spPr>
          <a:xfrm>
            <a:off x="457200" y="1371600"/>
            <a:ext cx="7848600" cy="5102352"/>
          </a:xfrm>
        </p:spPr>
        <p:txBody>
          <a:bodyPr/>
          <a:lstStyle/>
          <a:p>
            <a:pPr lvl="0"/>
            <a:r>
              <a:rPr lang="x-none"/>
              <a:t>Children with SAM who are diagnosed with HIV and qualify for lifelong ART should be started on ART as soon as possible after stabilization of metabolic complications and sepsis. </a:t>
            </a:r>
            <a:endParaRPr lang="en-US" dirty="0"/>
          </a:p>
          <a:p>
            <a:pPr lvl="0"/>
            <a:r>
              <a:rPr lang="x-none"/>
              <a:t>HIV infected children with SAM should receive the same ART regimen, in the same dose, as children with HIV and no SAM. </a:t>
            </a:r>
            <a:endParaRPr lang="en-US" dirty="0"/>
          </a:p>
          <a:p>
            <a:pPr lvl="0"/>
            <a:r>
              <a:rPr lang="x-none"/>
              <a:t>HIV infected children with SAM starting ART should be closely monitored in the first 12 weeks. </a:t>
            </a:r>
            <a:endParaRPr lang="en-US" dirty="0"/>
          </a:p>
          <a:p>
            <a:pPr>
              <a:buClrTx/>
            </a:pPr>
            <a:endParaRPr lang="en-US"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8305800" y="6169025"/>
          <a:ext cx="838200" cy="688975"/>
        </p:xfrm>
        <a:graphic>
          <a:graphicData uri="http://schemas.openxmlformats.org/presentationml/2006/ole">
            <mc:AlternateContent xmlns:mc="http://schemas.openxmlformats.org/markup-compatibility/2006">
              <mc:Choice xmlns:v="urn:schemas-microsoft-com:vml" Requires="v">
                <p:oleObj spid="_x0000_s93190"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6169025"/>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1" name="Text Box 41"/>
          <p:cNvSpPr txBox="1">
            <a:spLocks noChangeArrowheads="1"/>
          </p:cNvSpPr>
          <p:nvPr/>
        </p:nvSpPr>
        <p:spPr bwMode="auto">
          <a:xfrm>
            <a:off x="0" y="228600"/>
            <a:ext cx="8305800" cy="1077218"/>
          </a:xfrm>
          <a:prstGeom prst="rect">
            <a:avLst/>
          </a:prstGeom>
          <a:noFill/>
          <a:ln w="9525">
            <a:noFill/>
            <a:miter lim="800000"/>
            <a:headEnd/>
            <a:tailEnd/>
          </a:ln>
          <a:effectLst/>
        </p:spPr>
        <p:txBody>
          <a:bodyPr>
            <a:spAutoFit/>
          </a:bodyPr>
          <a:lstStyle/>
          <a:p>
            <a:r>
              <a:rPr lang="en-US" sz="3200" b="1" dirty="0"/>
              <a:t>Management of children with SAM and infected with HIV</a:t>
            </a:r>
          </a:p>
        </p:txBody>
      </p:sp>
      <p:sp>
        <p:nvSpPr>
          <p:cNvPr id="7" name="Content Placeholder 6"/>
          <p:cNvSpPr>
            <a:spLocks noGrp="1"/>
          </p:cNvSpPr>
          <p:nvPr>
            <p:ph sz="quarter" idx="1"/>
          </p:nvPr>
        </p:nvSpPr>
        <p:spPr>
          <a:xfrm>
            <a:off x="457200" y="1371600"/>
            <a:ext cx="7848600" cy="5102352"/>
          </a:xfrm>
        </p:spPr>
        <p:txBody>
          <a:bodyPr/>
          <a:lstStyle/>
          <a:p>
            <a:r>
              <a:rPr lang="x-none"/>
              <a:t>HIV infected children with SAM should be managed with the same therapeutic feeds and same micronutrient supplementation as children who are HIV Negative.</a:t>
            </a:r>
            <a:endParaRPr lang="en-US" dirty="0"/>
          </a:p>
          <a:p>
            <a:pPr lvl="0">
              <a:buNone/>
            </a:pPr>
            <a:endParaRPr lang="en-US" dirty="0"/>
          </a:p>
          <a:p>
            <a:pPr lvl="0"/>
            <a:r>
              <a:rPr lang="x-none"/>
              <a:t>HIV infected children with SAM persistent diarrhea which does not resolve with standard management should be investigated to exclude intestinal parasitic infection and carbohydrate intolerance or other causes that may require different management (e.g. modification of fluid or feed intake, or antibiotics). Oral metronidazole may be helpful in these children.</a:t>
            </a:r>
            <a:endParaRPr lang="en-US" dirty="0"/>
          </a:p>
          <a:p>
            <a:pPr>
              <a:buClrTx/>
            </a:pPr>
            <a:endParaRPr lang="en-US"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8305800" y="6169025"/>
          <a:ext cx="838200" cy="688975"/>
        </p:xfrm>
        <a:graphic>
          <a:graphicData uri="http://schemas.openxmlformats.org/presentationml/2006/ole">
            <mc:AlternateContent xmlns:mc="http://schemas.openxmlformats.org/markup-compatibility/2006">
              <mc:Choice xmlns:v="urn:schemas-microsoft-com:vml" Requires="v">
                <p:oleObj spid="_x0000_s94214"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6169025"/>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1" name="Text Box 41"/>
          <p:cNvSpPr txBox="1">
            <a:spLocks noChangeArrowheads="1"/>
          </p:cNvSpPr>
          <p:nvPr/>
        </p:nvSpPr>
        <p:spPr bwMode="auto">
          <a:xfrm>
            <a:off x="0" y="228600"/>
            <a:ext cx="8305800" cy="1077218"/>
          </a:xfrm>
          <a:prstGeom prst="rect">
            <a:avLst/>
          </a:prstGeom>
          <a:noFill/>
          <a:ln w="9525">
            <a:noFill/>
            <a:miter lim="800000"/>
            <a:headEnd/>
            <a:tailEnd/>
          </a:ln>
          <a:effectLst/>
        </p:spPr>
        <p:txBody>
          <a:bodyPr>
            <a:spAutoFit/>
          </a:bodyPr>
          <a:lstStyle/>
          <a:p>
            <a:r>
              <a:rPr lang="en-US" sz="3200" b="1" dirty="0"/>
              <a:t>Management of children with SAM and infected with HIV</a:t>
            </a:r>
          </a:p>
        </p:txBody>
      </p:sp>
      <p:sp>
        <p:nvSpPr>
          <p:cNvPr id="7" name="Content Placeholder 6"/>
          <p:cNvSpPr>
            <a:spLocks noGrp="1"/>
          </p:cNvSpPr>
          <p:nvPr>
            <p:ph sz="quarter" idx="1"/>
          </p:nvPr>
        </p:nvSpPr>
        <p:spPr>
          <a:xfrm>
            <a:off x="457200" y="1371600"/>
            <a:ext cx="7848600" cy="5102352"/>
          </a:xfrm>
        </p:spPr>
        <p:txBody>
          <a:bodyPr/>
          <a:lstStyle/>
          <a:p>
            <a:pPr lvl="0"/>
            <a:r>
              <a:rPr lang="x-none"/>
              <a:t>Prophylaxis with co-trimoxazole (septrin) should continue throughout the management of SAM.</a:t>
            </a:r>
            <a:endParaRPr lang="en-US" dirty="0"/>
          </a:p>
          <a:p>
            <a:pPr lvl="0">
              <a:buNone/>
            </a:pPr>
            <a:endParaRPr lang="en-US" dirty="0"/>
          </a:p>
          <a:p>
            <a:pPr lvl="0"/>
            <a:r>
              <a:rPr lang="x-none"/>
              <a:t>Children with HIV infection are at increased risk of TB and this should be actively sought out for diagnosis and treatment.</a:t>
            </a:r>
            <a:endParaRPr lang="en-US" dirty="0"/>
          </a:p>
          <a:p>
            <a:pPr>
              <a:buClrTx/>
            </a:pPr>
            <a:endParaRPr lang="en-US"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8305800" y="6169025"/>
          <a:ext cx="838200" cy="688975"/>
        </p:xfrm>
        <a:graphic>
          <a:graphicData uri="http://schemas.openxmlformats.org/presentationml/2006/ole">
            <mc:AlternateContent xmlns:mc="http://schemas.openxmlformats.org/markup-compatibility/2006">
              <mc:Choice xmlns:v="urn:schemas-microsoft-com:vml" Requires="v">
                <p:oleObj spid="_x0000_s95238"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6169025"/>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1" name="Text Box 41"/>
          <p:cNvSpPr txBox="1">
            <a:spLocks noChangeArrowheads="1"/>
          </p:cNvSpPr>
          <p:nvPr/>
        </p:nvSpPr>
        <p:spPr bwMode="auto">
          <a:xfrm>
            <a:off x="0" y="228600"/>
            <a:ext cx="8305800" cy="1077218"/>
          </a:xfrm>
          <a:prstGeom prst="rect">
            <a:avLst/>
          </a:prstGeom>
          <a:noFill/>
          <a:ln w="9525">
            <a:noFill/>
            <a:miter lim="800000"/>
            <a:headEnd/>
            <a:tailEnd/>
          </a:ln>
          <a:effectLst/>
        </p:spPr>
        <p:txBody>
          <a:bodyPr>
            <a:spAutoFit/>
          </a:bodyPr>
          <a:lstStyle/>
          <a:p>
            <a:pPr algn="ctr"/>
            <a:r>
              <a:rPr lang="en-US" sz="3200" b="1" dirty="0"/>
              <a:t>Nutrition Support: Diet and Frequency</a:t>
            </a:r>
          </a:p>
        </p:txBody>
      </p:sp>
      <p:sp>
        <p:nvSpPr>
          <p:cNvPr id="7" name="Content Placeholder 6"/>
          <p:cNvSpPr>
            <a:spLocks noGrp="1"/>
          </p:cNvSpPr>
          <p:nvPr>
            <p:ph sz="quarter" idx="1"/>
          </p:nvPr>
        </p:nvSpPr>
        <p:spPr>
          <a:xfrm>
            <a:off x="457200" y="1371600"/>
            <a:ext cx="7848600" cy="5257800"/>
          </a:xfrm>
        </p:spPr>
        <p:txBody>
          <a:bodyPr/>
          <a:lstStyle/>
          <a:p>
            <a:pPr>
              <a:buClrTx/>
            </a:pPr>
            <a:r>
              <a:rPr lang="en-US" dirty="0"/>
              <a:t>Nutrition rehabilitation in the community is effective when the patient receives a weekly supply of take home Ready to Use Therapeutic Food (RUTF</a:t>
            </a:r>
          </a:p>
          <a:p>
            <a:pPr>
              <a:buClrTx/>
            </a:pPr>
            <a:endParaRPr lang="en-US" b="1" dirty="0"/>
          </a:p>
          <a:p>
            <a:pPr>
              <a:buClrTx/>
            </a:pPr>
            <a:r>
              <a:rPr lang="en-US" dirty="0"/>
              <a:t>It contains the required energy and micronutrients to meet the nutritional needs of the severely malnourished child</a:t>
            </a:r>
          </a:p>
          <a:p>
            <a:pPr>
              <a:buClrTx/>
            </a:pPr>
            <a:endParaRPr lang="en-US" b="1" dirty="0"/>
          </a:p>
          <a:p>
            <a:pPr>
              <a:buClrTx/>
            </a:pPr>
            <a:r>
              <a:rPr lang="en-US" dirty="0"/>
              <a:t>he ration given to a severely malnourished child is based on the intake requirement of 200 kcal/kg/day</a:t>
            </a:r>
          </a:p>
          <a:p>
            <a:pPr>
              <a:buClrTx/>
            </a:pPr>
            <a:endParaRPr lang="en-US" dirty="0"/>
          </a:p>
          <a:p>
            <a:pPr>
              <a:buClrTx/>
            </a:pPr>
            <a:r>
              <a:rPr lang="en-US" dirty="0"/>
              <a:t>RUTF to be consumed per day is based on the weight of the child </a:t>
            </a:r>
            <a:endParaRPr lang="en-US"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438400" y="274638"/>
            <a:ext cx="5486400" cy="1143000"/>
          </a:xfrm>
        </p:spPr>
        <p:txBody>
          <a:bodyPr/>
          <a:lstStyle/>
          <a:p>
            <a:pPr eaLnBrk="1" fontAlgn="auto" hangingPunct="1">
              <a:spcAft>
                <a:spcPts val="0"/>
              </a:spcAft>
              <a:defRPr/>
            </a:pPr>
            <a:r>
              <a:rPr lang="en-US" dirty="0"/>
              <a:t>Overall objective</a:t>
            </a:r>
          </a:p>
        </p:txBody>
      </p:sp>
      <p:sp>
        <p:nvSpPr>
          <p:cNvPr id="2052" name="Rectangle 3"/>
          <p:cNvSpPr>
            <a:spLocks noGrp="1" noChangeArrowheads="1"/>
          </p:cNvSpPr>
          <p:nvPr>
            <p:ph sz="quarter" idx="1"/>
          </p:nvPr>
        </p:nvSpPr>
        <p:spPr>
          <a:xfrm>
            <a:off x="457200" y="2133600"/>
            <a:ext cx="7467600" cy="2362200"/>
          </a:xfrm>
        </p:spPr>
        <p:txBody>
          <a:bodyPr/>
          <a:lstStyle/>
          <a:p>
            <a:pPr lvl="1" algn="ctr" eaLnBrk="1" hangingPunct="1">
              <a:buFont typeface="Wingdings 2" pitchFamily="18" charset="2"/>
              <a:buNone/>
            </a:pPr>
            <a:r>
              <a:rPr lang="en-US"/>
              <a:t>To equip health providers with knowledge and skills on management  of  severe acute malnutrition in outpatient therapeutic care and integration with existing health care services</a:t>
            </a:r>
          </a:p>
          <a:p>
            <a:pPr eaLnBrk="1" hangingPunct="1"/>
            <a:endParaRPr lang="en-US">
              <a:solidFill>
                <a:srgbClr val="000099"/>
              </a:solidFill>
            </a:endParaRPr>
          </a:p>
        </p:txBody>
      </p:sp>
      <p:graphicFrame>
        <p:nvGraphicFramePr>
          <p:cNvPr id="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30726"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8305800" y="6169025"/>
          <a:ext cx="838200" cy="688975"/>
        </p:xfrm>
        <a:graphic>
          <a:graphicData uri="http://schemas.openxmlformats.org/presentationml/2006/ole">
            <mc:AlternateContent xmlns:mc="http://schemas.openxmlformats.org/markup-compatibility/2006">
              <mc:Choice xmlns:v="urn:schemas-microsoft-com:vml" Requires="v">
                <p:oleObj spid="_x0000_s96262"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6169025"/>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1" name="Text Box 41"/>
          <p:cNvSpPr txBox="1">
            <a:spLocks noChangeArrowheads="1"/>
          </p:cNvSpPr>
          <p:nvPr/>
        </p:nvSpPr>
        <p:spPr bwMode="auto">
          <a:xfrm>
            <a:off x="0" y="228600"/>
            <a:ext cx="8305800" cy="1077218"/>
          </a:xfrm>
          <a:prstGeom prst="rect">
            <a:avLst/>
          </a:prstGeom>
          <a:noFill/>
          <a:ln w="9525">
            <a:noFill/>
            <a:miter lim="800000"/>
            <a:headEnd/>
            <a:tailEnd/>
          </a:ln>
          <a:effectLst/>
        </p:spPr>
        <p:txBody>
          <a:bodyPr>
            <a:spAutoFit/>
          </a:bodyPr>
          <a:lstStyle/>
          <a:p>
            <a:pPr algn="ctr"/>
            <a:r>
              <a:rPr lang="en-US" sz="3200" b="1" dirty="0"/>
              <a:t>Nutrition Support: Diet and Frequency</a:t>
            </a:r>
          </a:p>
        </p:txBody>
      </p:sp>
      <p:sp>
        <p:nvSpPr>
          <p:cNvPr id="7" name="Content Placeholder 6"/>
          <p:cNvSpPr>
            <a:spLocks noGrp="1"/>
          </p:cNvSpPr>
          <p:nvPr>
            <p:ph sz="quarter" idx="1"/>
          </p:nvPr>
        </p:nvSpPr>
        <p:spPr>
          <a:xfrm>
            <a:off x="457200" y="1371600"/>
            <a:ext cx="7848600" cy="5257800"/>
          </a:xfrm>
        </p:spPr>
        <p:txBody>
          <a:bodyPr/>
          <a:lstStyle/>
          <a:p>
            <a:pPr>
              <a:buClrTx/>
            </a:pPr>
            <a:r>
              <a:rPr lang="en-US" b="1" dirty="0"/>
              <a:t>Preparation of </a:t>
            </a:r>
            <a:r>
              <a:rPr lang="en-US" b="1" dirty="0" err="1"/>
              <a:t>RUTF:P</a:t>
            </a:r>
            <a:r>
              <a:rPr lang="en-US" dirty="0" err="1"/>
              <a:t>re</a:t>
            </a:r>
            <a:r>
              <a:rPr lang="en-US" dirty="0"/>
              <a:t>-cooked thus does not require preparation  and eaten directly from the container or packet.</a:t>
            </a:r>
          </a:p>
          <a:p>
            <a:pPr>
              <a:buClrTx/>
            </a:pPr>
            <a:endParaRPr lang="en-US" dirty="0"/>
          </a:p>
          <a:p>
            <a:pPr>
              <a:buClrTx/>
            </a:pPr>
            <a:r>
              <a:rPr lang="en-US" b="1" dirty="0"/>
              <a:t>Quantity of RUTF: </a:t>
            </a:r>
          </a:p>
          <a:p>
            <a:pPr lvl="1">
              <a:buClrTx/>
              <a:buFont typeface="Arial" pitchFamily="34" charset="0"/>
              <a:buChar char="•"/>
            </a:pPr>
            <a:r>
              <a:rPr lang="en-US" dirty="0"/>
              <a:t>Weekly quantities based on the child’s body weight</a:t>
            </a:r>
          </a:p>
          <a:p>
            <a:pPr lvl="1">
              <a:buClrTx/>
              <a:buFont typeface="Arial" pitchFamily="34" charset="0"/>
              <a:buChar char="•"/>
            </a:pPr>
            <a:r>
              <a:rPr lang="en-US" dirty="0"/>
              <a:t>Give the whole packet/sachet to the child rather than taking it out and putting on a plate </a:t>
            </a:r>
          </a:p>
          <a:p>
            <a:pPr lvl="1">
              <a:buClrTx/>
              <a:buFont typeface="Arial" pitchFamily="34" charset="0"/>
              <a:buChar char="•"/>
            </a:pPr>
            <a:r>
              <a:rPr lang="en-US" dirty="0"/>
              <a:t>If the child is still breastfeeding, always breastfeed before giving RUTF</a:t>
            </a:r>
          </a:p>
          <a:p>
            <a:pPr lvl="1">
              <a:buClrTx/>
              <a:buFont typeface="Arial" pitchFamily="34" charset="0"/>
              <a:buChar char="•"/>
            </a:pPr>
            <a:r>
              <a:rPr lang="en-US" dirty="0"/>
              <a:t>Feed directly from packet </a:t>
            </a:r>
            <a:r>
              <a:rPr lang="en-US" dirty="0" err="1"/>
              <a:t>bu</a:t>
            </a:r>
            <a:r>
              <a:rPr lang="en-US" dirty="0"/>
              <a:t> cutting top of the packet</a:t>
            </a:r>
          </a:p>
          <a:p>
            <a:pPr lvl="1">
              <a:buClrTx/>
              <a:buFont typeface="Arial" pitchFamily="34" charset="0"/>
              <a:buChar char="•"/>
            </a:pPr>
            <a:endParaRPr lang="en-US" dirty="0"/>
          </a:p>
          <a:p>
            <a:pPr>
              <a:buClrTx/>
            </a:pPr>
            <a:endParaRPr lang="en-US" dirty="0"/>
          </a:p>
          <a:p>
            <a:pPr>
              <a:buClrTx/>
              <a:buNone/>
            </a:pPr>
            <a:endParaRPr lang="en-US"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p:cNvSpPr>
          <p:nvPr>
            <p:ph type="title" idx="4294967295"/>
          </p:nvPr>
        </p:nvSpPr>
        <p:spPr bwMode="auto">
          <a:xfrm>
            <a:off x="228600" y="274638"/>
            <a:ext cx="8458200" cy="1143000"/>
          </a:xfrm>
          <a:noFill/>
        </p:spPr>
        <p:txBody>
          <a:bodyPr wrap="square" lIns="91440" tIns="45720" rIns="91440" bIns="45720" numCol="1" anchorCtr="0" compatLnSpc="1">
            <a:prstTxWarp prst="textNoShape">
              <a:avLst/>
            </a:prstTxWarp>
          </a:bodyPr>
          <a:lstStyle/>
          <a:p>
            <a:pPr algn="ctr"/>
            <a:r>
              <a:rPr lang="en-US" cap="none" dirty="0"/>
              <a:t>Quantity of </a:t>
            </a:r>
            <a:r>
              <a:rPr lang="en-US" cap="none" dirty="0" err="1"/>
              <a:t>Ruft</a:t>
            </a:r>
            <a:r>
              <a:rPr lang="en-US" cap="none" dirty="0"/>
              <a:t> for class of body weight, daily and weekly</a:t>
            </a:r>
          </a:p>
        </p:txBody>
      </p:sp>
      <p:graphicFrame>
        <p:nvGraphicFramePr>
          <p:cNvPr id="13315"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40967"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Table 4"/>
          <p:cNvGraphicFramePr>
            <a:graphicFrameLocks noGrp="1"/>
          </p:cNvGraphicFramePr>
          <p:nvPr/>
        </p:nvGraphicFramePr>
        <p:xfrm>
          <a:off x="762000" y="1600200"/>
          <a:ext cx="7391400" cy="4038598"/>
        </p:xfrm>
        <a:graphic>
          <a:graphicData uri="http://schemas.openxmlformats.org/drawingml/2006/table">
            <a:tbl>
              <a:tblPr/>
              <a:tblGrid>
                <a:gridCol w="2463800">
                  <a:extLst>
                    <a:ext uri="{9D8B030D-6E8A-4147-A177-3AD203B41FA5}">
                      <a16:colId xmlns:a16="http://schemas.microsoft.com/office/drawing/2014/main" val="20000"/>
                    </a:ext>
                  </a:extLst>
                </a:gridCol>
                <a:gridCol w="2463800">
                  <a:extLst>
                    <a:ext uri="{9D8B030D-6E8A-4147-A177-3AD203B41FA5}">
                      <a16:colId xmlns:a16="http://schemas.microsoft.com/office/drawing/2014/main" val="20001"/>
                    </a:ext>
                  </a:extLst>
                </a:gridCol>
                <a:gridCol w="2463800">
                  <a:extLst>
                    <a:ext uri="{9D8B030D-6E8A-4147-A177-3AD203B41FA5}">
                      <a16:colId xmlns:a16="http://schemas.microsoft.com/office/drawing/2014/main" val="20002"/>
                    </a:ext>
                  </a:extLst>
                </a:gridCol>
              </a:tblGrid>
              <a:tr h="1263892">
                <a:tc>
                  <a:txBody>
                    <a:bodyPr/>
                    <a:lstStyle/>
                    <a:p>
                      <a:pPr marL="0" marR="0" algn="just">
                        <a:spcBef>
                          <a:spcPts val="0"/>
                        </a:spcBef>
                        <a:spcAft>
                          <a:spcPts val="0"/>
                        </a:spcAft>
                      </a:pPr>
                      <a:r>
                        <a:rPr lang="en-US" sz="2000" b="1" dirty="0">
                          <a:latin typeface="Arial"/>
                          <a:ea typeface="Times New Roman"/>
                          <a:cs typeface="Arial"/>
                        </a:rPr>
                        <a:t>Child’s Weight (kg)</a:t>
                      </a:r>
                      <a:endParaRPr lang="en-US" sz="2000" dirty="0">
                        <a:latin typeface="Tahoma"/>
                        <a:ea typeface="Times New Roman"/>
                        <a:cs typeface="Arial"/>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5DFEC"/>
                    </a:solidFill>
                  </a:tcPr>
                </a:tc>
                <a:tc>
                  <a:txBody>
                    <a:bodyPr/>
                    <a:lstStyle/>
                    <a:p>
                      <a:pPr marL="0" marR="0" algn="just">
                        <a:spcBef>
                          <a:spcPts val="0"/>
                        </a:spcBef>
                        <a:spcAft>
                          <a:spcPts val="0"/>
                        </a:spcAft>
                      </a:pPr>
                      <a:r>
                        <a:rPr lang="en-US" sz="2000" b="1" dirty="0">
                          <a:latin typeface="Arial"/>
                          <a:ea typeface="Times New Roman"/>
                          <a:cs typeface="Arial"/>
                        </a:rPr>
                        <a:t>Packets per Day</a:t>
                      </a:r>
                      <a:endParaRPr lang="en-US" sz="2000" dirty="0">
                        <a:latin typeface="Tahoma"/>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E5DFEC"/>
                    </a:solidFill>
                  </a:tcPr>
                </a:tc>
                <a:tc>
                  <a:txBody>
                    <a:bodyPr/>
                    <a:lstStyle/>
                    <a:p>
                      <a:pPr marL="0" marR="0" algn="just">
                        <a:spcBef>
                          <a:spcPts val="0"/>
                        </a:spcBef>
                        <a:spcAft>
                          <a:spcPts val="0"/>
                        </a:spcAft>
                      </a:pPr>
                      <a:r>
                        <a:rPr lang="en-US" sz="2000" b="1" dirty="0">
                          <a:latin typeface="Arial"/>
                          <a:ea typeface="Times New Roman"/>
                          <a:cs typeface="Arial"/>
                        </a:rPr>
                        <a:t>Packets per Week</a:t>
                      </a:r>
                      <a:endParaRPr lang="en-US" sz="2000" dirty="0">
                        <a:latin typeface="Tahoma"/>
                        <a:ea typeface="Times New Roman"/>
                        <a:cs typeface="Arial"/>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10000"/>
                  </a:ext>
                </a:extLst>
              </a:tr>
              <a:tr h="395080">
                <a:tc>
                  <a:txBody>
                    <a:bodyPr/>
                    <a:lstStyle/>
                    <a:p>
                      <a:pPr marL="0" marR="0" algn="just">
                        <a:spcBef>
                          <a:spcPts val="0"/>
                        </a:spcBef>
                        <a:spcAft>
                          <a:spcPts val="0"/>
                        </a:spcAft>
                      </a:pPr>
                      <a:r>
                        <a:rPr lang="en-US" sz="2000">
                          <a:latin typeface="Arial"/>
                          <a:ea typeface="Times New Roman"/>
                          <a:cs typeface="Arial"/>
                        </a:rPr>
                        <a:t>4.0* – 4.9</a:t>
                      </a:r>
                      <a:endParaRPr lang="en-US" sz="2000">
                        <a:latin typeface="Tahoma"/>
                        <a:ea typeface="Times New Roman"/>
                        <a:cs typeface="Arial"/>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just">
                        <a:spcBef>
                          <a:spcPts val="0"/>
                        </a:spcBef>
                        <a:spcAft>
                          <a:spcPts val="0"/>
                        </a:spcAft>
                      </a:pPr>
                      <a:r>
                        <a:rPr lang="en-US" sz="2000">
                          <a:latin typeface="Arial"/>
                          <a:ea typeface="Times New Roman"/>
                          <a:cs typeface="Arial"/>
                        </a:rPr>
                        <a:t>2</a:t>
                      </a:r>
                      <a:endParaRPr lang="en-US" sz="2000">
                        <a:latin typeface="Tahoma"/>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just">
                        <a:spcBef>
                          <a:spcPts val="0"/>
                        </a:spcBef>
                        <a:spcAft>
                          <a:spcPts val="0"/>
                        </a:spcAft>
                      </a:pPr>
                      <a:r>
                        <a:rPr lang="en-US" sz="2000" dirty="0">
                          <a:latin typeface="Arial"/>
                          <a:ea typeface="Times New Roman"/>
                          <a:cs typeface="Arial"/>
                        </a:rPr>
                        <a:t>14</a:t>
                      </a:r>
                      <a:endParaRPr lang="en-US" sz="2000" dirty="0">
                        <a:latin typeface="Tahoma"/>
                        <a:ea typeface="Times New Roman"/>
                        <a:cs typeface="Arial"/>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10001"/>
                  </a:ext>
                </a:extLst>
              </a:tr>
              <a:tr h="404226">
                <a:tc>
                  <a:txBody>
                    <a:bodyPr/>
                    <a:lstStyle/>
                    <a:p>
                      <a:pPr marL="0" marR="0" algn="just">
                        <a:spcBef>
                          <a:spcPts val="0"/>
                        </a:spcBef>
                        <a:spcAft>
                          <a:spcPts val="0"/>
                        </a:spcAft>
                      </a:pPr>
                      <a:r>
                        <a:rPr lang="en-US" sz="2000">
                          <a:latin typeface="Arial"/>
                          <a:ea typeface="Times New Roman"/>
                          <a:cs typeface="Arial"/>
                        </a:rPr>
                        <a:t>5.0 – 6.9</a:t>
                      </a:r>
                      <a:endParaRPr lang="en-US" sz="2000">
                        <a:latin typeface="Tahoma"/>
                        <a:ea typeface="Times New Roman"/>
                        <a:cs typeface="Arial"/>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just">
                        <a:spcBef>
                          <a:spcPts val="0"/>
                        </a:spcBef>
                        <a:spcAft>
                          <a:spcPts val="0"/>
                        </a:spcAft>
                      </a:pPr>
                      <a:r>
                        <a:rPr lang="en-US" sz="2000">
                          <a:latin typeface="Arial"/>
                          <a:ea typeface="Times New Roman"/>
                          <a:cs typeface="Arial"/>
                        </a:rPr>
                        <a:t>2.5</a:t>
                      </a:r>
                      <a:endParaRPr lang="en-US" sz="2000">
                        <a:latin typeface="Tahoma"/>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just">
                        <a:spcBef>
                          <a:spcPts val="0"/>
                        </a:spcBef>
                        <a:spcAft>
                          <a:spcPts val="0"/>
                        </a:spcAft>
                      </a:pPr>
                      <a:r>
                        <a:rPr lang="en-US" sz="2000" dirty="0">
                          <a:latin typeface="Arial"/>
                          <a:ea typeface="Times New Roman"/>
                          <a:cs typeface="Arial"/>
                        </a:rPr>
                        <a:t>18</a:t>
                      </a:r>
                      <a:endParaRPr lang="en-US" sz="2000" dirty="0">
                        <a:latin typeface="Tahoma"/>
                        <a:ea typeface="Times New Roman"/>
                        <a:cs typeface="Arial"/>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10002"/>
                  </a:ext>
                </a:extLst>
              </a:tr>
              <a:tr h="395080">
                <a:tc>
                  <a:txBody>
                    <a:bodyPr/>
                    <a:lstStyle/>
                    <a:p>
                      <a:pPr marL="0" marR="0" algn="just">
                        <a:spcBef>
                          <a:spcPts val="0"/>
                        </a:spcBef>
                        <a:spcAft>
                          <a:spcPts val="0"/>
                        </a:spcAft>
                      </a:pPr>
                      <a:r>
                        <a:rPr lang="en-US" sz="2000">
                          <a:latin typeface="Arial"/>
                          <a:ea typeface="Times New Roman"/>
                          <a:cs typeface="Arial"/>
                        </a:rPr>
                        <a:t>7.0 – 8.4</a:t>
                      </a:r>
                      <a:endParaRPr lang="en-US" sz="2000">
                        <a:latin typeface="Tahoma"/>
                        <a:ea typeface="Times New Roman"/>
                        <a:cs typeface="Arial"/>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just">
                        <a:spcBef>
                          <a:spcPts val="0"/>
                        </a:spcBef>
                        <a:spcAft>
                          <a:spcPts val="0"/>
                        </a:spcAft>
                      </a:pPr>
                      <a:r>
                        <a:rPr lang="en-US" sz="2000">
                          <a:latin typeface="Arial"/>
                          <a:ea typeface="Times New Roman"/>
                          <a:cs typeface="Arial"/>
                        </a:rPr>
                        <a:t>3</a:t>
                      </a:r>
                      <a:endParaRPr lang="en-US" sz="2000">
                        <a:latin typeface="Tahoma"/>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just">
                        <a:spcBef>
                          <a:spcPts val="0"/>
                        </a:spcBef>
                        <a:spcAft>
                          <a:spcPts val="0"/>
                        </a:spcAft>
                      </a:pPr>
                      <a:r>
                        <a:rPr lang="en-US" sz="2000" dirty="0">
                          <a:latin typeface="Arial"/>
                          <a:ea typeface="Times New Roman"/>
                          <a:cs typeface="Arial"/>
                        </a:rPr>
                        <a:t>21</a:t>
                      </a:r>
                      <a:endParaRPr lang="en-US" sz="2000" dirty="0">
                        <a:latin typeface="Tahoma"/>
                        <a:ea typeface="Times New Roman"/>
                        <a:cs typeface="Arial"/>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10003"/>
                  </a:ext>
                </a:extLst>
              </a:tr>
              <a:tr h="395080">
                <a:tc>
                  <a:txBody>
                    <a:bodyPr/>
                    <a:lstStyle/>
                    <a:p>
                      <a:pPr marL="0" marR="0" algn="just">
                        <a:spcBef>
                          <a:spcPts val="0"/>
                        </a:spcBef>
                        <a:spcAft>
                          <a:spcPts val="0"/>
                        </a:spcAft>
                      </a:pPr>
                      <a:r>
                        <a:rPr lang="en-US" sz="2000">
                          <a:latin typeface="Arial"/>
                          <a:ea typeface="Times New Roman"/>
                          <a:cs typeface="Arial"/>
                        </a:rPr>
                        <a:t>8.5 – 9.4</a:t>
                      </a:r>
                      <a:endParaRPr lang="en-US" sz="2000">
                        <a:latin typeface="Tahoma"/>
                        <a:ea typeface="Times New Roman"/>
                        <a:cs typeface="Arial"/>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just">
                        <a:spcBef>
                          <a:spcPts val="0"/>
                        </a:spcBef>
                        <a:spcAft>
                          <a:spcPts val="0"/>
                        </a:spcAft>
                      </a:pPr>
                      <a:r>
                        <a:rPr lang="en-US" sz="2000">
                          <a:latin typeface="Arial"/>
                          <a:ea typeface="Times New Roman"/>
                          <a:cs typeface="Arial"/>
                        </a:rPr>
                        <a:t>3.5</a:t>
                      </a:r>
                      <a:endParaRPr lang="en-US" sz="2000">
                        <a:latin typeface="Tahoma"/>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just">
                        <a:spcBef>
                          <a:spcPts val="0"/>
                        </a:spcBef>
                        <a:spcAft>
                          <a:spcPts val="0"/>
                        </a:spcAft>
                      </a:pPr>
                      <a:r>
                        <a:rPr lang="en-US" sz="2000" dirty="0">
                          <a:latin typeface="Arial"/>
                          <a:ea typeface="Times New Roman"/>
                          <a:cs typeface="Arial"/>
                        </a:rPr>
                        <a:t>25</a:t>
                      </a:r>
                      <a:endParaRPr lang="en-US" sz="2000" dirty="0">
                        <a:latin typeface="Tahoma"/>
                        <a:ea typeface="Times New Roman"/>
                        <a:cs typeface="Arial"/>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10004"/>
                  </a:ext>
                </a:extLst>
              </a:tr>
              <a:tr h="395080">
                <a:tc>
                  <a:txBody>
                    <a:bodyPr/>
                    <a:lstStyle/>
                    <a:p>
                      <a:pPr marL="0" marR="0" algn="just">
                        <a:spcBef>
                          <a:spcPts val="0"/>
                        </a:spcBef>
                        <a:spcAft>
                          <a:spcPts val="0"/>
                        </a:spcAft>
                      </a:pPr>
                      <a:r>
                        <a:rPr lang="en-US" sz="2000">
                          <a:latin typeface="Arial"/>
                          <a:ea typeface="Times New Roman"/>
                          <a:cs typeface="Arial"/>
                        </a:rPr>
                        <a:t>9.5 – 10.4</a:t>
                      </a:r>
                      <a:endParaRPr lang="en-US" sz="2000">
                        <a:latin typeface="Tahoma"/>
                        <a:ea typeface="Times New Roman"/>
                        <a:cs typeface="Arial"/>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just">
                        <a:spcBef>
                          <a:spcPts val="0"/>
                        </a:spcBef>
                        <a:spcAft>
                          <a:spcPts val="0"/>
                        </a:spcAft>
                      </a:pPr>
                      <a:r>
                        <a:rPr lang="en-US" sz="2000">
                          <a:latin typeface="Arial"/>
                          <a:ea typeface="Times New Roman"/>
                          <a:cs typeface="Arial"/>
                        </a:rPr>
                        <a:t>4</a:t>
                      </a:r>
                      <a:endParaRPr lang="en-US" sz="2000">
                        <a:latin typeface="Tahoma"/>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just">
                        <a:spcBef>
                          <a:spcPts val="0"/>
                        </a:spcBef>
                        <a:spcAft>
                          <a:spcPts val="0"/>
                        </a:spcAft>
                      </a:pPr>
                      <a:r>
                        <a:rPr lang="en-US" sz="2000" dirty="0">
                          <a:latin typeface="Arial"/>
                          <a:ea typeface="Times New Roman"/>
                          <a:cs typeface="Arial"/>
                        </a:rPr>
                        <a:t>28</a:t>
                      </a:r>
                      <a:endParaRPr lang="en-US" sz="2000" dirty="0">
                        <a:latin typeface="Tahoma"/>
                        <a:ea typeface="Times New Roman"/>
                        <a:cs typeface="Arial"/>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10005"/>
                  </a:ext>
                </a:extLst>
              </a:tr>
              <a:tr h="395080">
                <a:tc>
                  <a:txBody>
                    <a:bodyPr/>
                    <a:lstStyle/>
                    <a:p>
                      <a:pPr marL="0" marR="0" algn="just">
                        <a:spcBef>
                          <a:spcPts val="0"/>
                        </a:spcBef>
                        <a:spcAft>
                          <a:spcPts val="0"/>
                        </a:spcAft>
                      </a:pPr>
                      <a:r>
                        <a:rPr lang="en-US" sz="2000">
                          <a:latin typeface="Arial"/>
                          <a:ea typeface="Times New Roman"/>
                          <a:cs typeface="Arial"/>
                        </a:rPr>
                        <a:t>10.5 – 11.9</a:t>
                      </a:r>
                      <a:endParaRPr lang="en-US" sz="2000">
                        <a:latin typeface="Tahoma"/>
                        <a:ea typeface="Times New Roman"/>
                        <a:cs typeface="Arial"/>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just">
                        <a:spcBef>
                          <a:spcPts val="0"/>
                        </a:spcBef>
                        <a:spcAft>
                          <a:spcPts val="0"/>
                        </a:spcAft>
                      </a:pPr>
                      <a:r>
                        <a:rPr lang="en-US" sz="2000">
                          <a:latin typeface="Arial"/>
                          <a:ea typeface="Times New Roman"/>
                          <a:cs typeface="Arial"/>
                        </a:rPr>
                        <a:t>4.5</a:t>
                      </a:r>
                      <a:endParaRPr lang="en-US" sz="2000">
                        <a:latin typeface="Tahoma"/>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just">
                        <a:spcBef>
                          <a:spcPts val="0"/>
                        </a:spcBef>
                        <a:spcAft>
                          <a:spcPts val="0"/>
                        </a:spcAft>
                      </a:pPr>
                      <a:r>
                        <a:rPr lang="en-US" sz="2000" dirty="0">
                          <a:latin typeface="Arial"/>
                          <a:ea typeface="Times New Roman"/>
                          <a:cs typeface="Arial"/>
                        </a:rPr>
                        <a:t>32</a:t>
                      </a:r>
                      <a:endParaRPr lang="en-US" sz="2000" dirty="0">
                        <a:latin typeface="Tahoma"/>
                        <a:ea typeface="Times New Roman"/>
                        <a:cs typeface="Arial"/>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10006"/>
                  </a:ext>
                </a:extLst>
              </a:tr>
              <a:tr h="395080">
                <a:tc>
                  <a:txBody>
                    <a:bodyPr/>
                    <a:lstStyle/>
                    <a:p>
                      <a:pPr marL="0" marR="0" algn="just">
                        <a:spcBef>
                          <a:spcPts val="0"/>
                        </a:spcBef>
                        <a:spcAft>
                          <a:spcPts val="0"/>
                        </a:spcAft>
                      </a:pPr>
                      <a:r>
                        <a:rPr lang="en-US" sz="2000">
                          <a:latin typeface="Arial"/>
                          <a:ea typeface="Times New Roman"/>
                          <a:cs typeface="Arial"/>
                          <a:sym typeface="Symbol"/>
                        </a:rPr>
                        <a:t></a:t>
                      </a:r>
                      <a:r>
                        <a:rPr lang="en-US" sz="2000">
                          <a:latin typeface="Arial"/>
                          <a:ea typeface="Times New Roman"/>
                          <a:cs typeface="Arial"/>
                        </a:rPr>
                        <a:t> 12</a:t>
                      </a:r>
                      <a:endParaRPr lang="en-US" sz="2000">
                        <a:latin typeface="Tahoma"/>
                        <a:ea typeface="Times New Roman"/>
                        <a:cs typeface="Arial"/>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just">
                        <a:spcBef>
                          <a:spcPts val="0"/>
                        </a:spcBef>
                        <a:spcAft>
                          <a:spcPts val="0"/>
                        </a:spcAft>
                      </a:pPr>
                      <a:r>
                        <a:rPr lang="en-US" sz="2000">
                          <a:latin typeface="Arial"/>
                          <a:ea typeface="Times New Roman"/>
                          <a:cs typeface="Arial"/>
                        </a:rPr>
                        <a:t>5</a:t>
                      </a:r>
                      <a:endParaRPr lang="en-US" sz="2000">
                        <a:latin typeface="Tahoma"/>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just">
                        <a:spcBef>
                          <a:spcPts val="0"/>
                        </a:spcBef>
                        <a:spcAft>
                          <a:spcPts val="0"/>
                        </a:spcAft>
                      </a:pPr>
                      <a:r>
                        <a:rPr lang="en-US" sz="2000" dirty="0">
                          <a:latin typeface="Arial"/>
                          <a:ea typeface="Times New Roman"/>
                          <a:cs typeface="Arial"/>
                        </a:rPr>
                        <a:t>35</a:t>
                      </a:r>
                      <a:endParaRPr lang="en-US" sz="2000" dirty="0">
                        <a:latin typeface="Tahoma"/>
                        <a:ea typeface="Times New Roman"/>
                        <a:cs typeface="Arial"/>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Routine Medication</a:t>
            </a:r>
            <a:br>
              <a:rPr lang="en-US" dirty="0"/>
            </a:br>
            <a:endParaRPr lang="en-US" dirty="0"/>
          </a:p>
        </p:txBody>
      </p:sp>
      <p:graphicFrame>
        <p:nvGraphicFramePr>
          <p:cNvPr id="4" name="Table 3"/>
          <p:cNvGraphicFramePr>
            <a:graphicFrameLocks noGrp="1"/>
          </p:cNvGraphicFramePr>
          <p:nvPr/>
        </p:nvGraphicFramePr>
        <p:xfrm>
          <a:off x="304800" y="990600"/>
          <a:ext cx="8077200" cy="5462016"/>
        </p:xfrm>
        <a:graphic>
          <a:graphicData uri="http://schemas.openxmlformats.org/drawingml/2006/table">
            <a:tbl>
              <a:tblPr/>
              <a:tblGrid>
                <a:gridCol w="1864113">
                  <a:extLst>
                    <a:ext uri="{9D8B030D-6E8A-4147-A177-3AD203B41FA5}">
                      <a16:colId xmlns:a16="http://schemas.microsoft.com/office/drawing/2014/main" val="20000"/>
                    </a:ext>
                  </a:extLst>
                </a:gridCol>
                <a:gridCol w="1645164">
                  <a:extLst>
                    <a:ext uri="{9D8B030D-6E8A-4147-A177-3AD203B41FA5}">
                      <a16:colId xmlns:a16="http://schemas.microsoft.com/office/drawing/2014/main" val="20001"/>
                    </a:ext>
                  </a:extLst>
                </a:gridCol>
                <a:gridCol w="1596123">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84048">
                <a:tc>
                  <a:txBody>
                    <a:bodyPr/>
                    <a:lstStyle/>
                    <a:p>
                      <a:pPr marL="0" marR="0" algn="just">
                        <a:spcBef>
                          <a:spcPts val="0"/>
                        </a:spcBef>
                        <a:spcAft>
                          <a:spcPts val="0"/>
                        </a:spcAft>
                      </a:pPr>
                      <a:r>
                        <a:rPr lang="en-US" sz="1400" b="1" dirty="0">
                          <a:latin typeface="Arial"/>
                          <a:ea typeface="Times New Roman"/>
                          <a:cs typeface="Arial"/>
                        </a:rPr>
                        <a:t>Medicine/Supplement</a:t>
                      </a:r>
                      <a:endParaRPr lang="en-US" sz="1400" dirty="0">
                        <a:latin typeface="Tahoma"/>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just">
                        <a:spcBef>
                          <a:spcPts val="0"/>
                        </a:spcBef>
                        <a:spcAft>
                          <a:spcPts val="0"/>
                        </a:spcAft>
                      </a:pPr>
                      <a:r>
                        <a:rPr lang="en-US" sz="1400" b="1">
                          <a:latin typeface="Arial"/>
                          <a:ea typeface="Times New Roman"/>
                          <a:cs typeface="Arial"/>
                        </a:rPr>
                        <a:t>When to Give</a:t>
                      </a:r>
                      <a:endParaRPr lang="en-US" sz="1400">
                        <a:latin typeface="Tahoma"/>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just">
                        <a:spcBef>
                          <a:spcPts val="0"/>
                        </a:spcBef>
                        <a:spcAft>
                          <a:spcPts val="0"/>
                        </a:spcAft>
                      </a:pPr>
                      <a:r>
                        <a:rPr lang="en-US" sz="1400" b="1">
                          <a:latin typeface="Arial"/>
                          <a:ea typeface="Times New Roman"/>
                          <a:cs typeface="Arial"/>
                        </a:rPr>
                        <a:t>Age / Weight</a:t>
                      </a:r>
                      <a:endParaRPr lang="en-US" sz="1400">
                        <a:latin typeface="Tahoma"/>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just">
                        <a:spcBef>
                          <a:spcPts val="0"/>
                        </a:spcBef>
                        <a:spcAft>
                          <a:spcPts val="0"/>
                        </a:spcAft>
                      </a:pPr>
                      <a:r>
                        <a:rPr lang="en-US" sz="1400" b="1">
                          <a:latin typeface="Arial"/>
                          <a:ea typeface="Times New Roman"/>
                          <a:cs typeface="Arial"/>
                        </a:rPr>
                        <a:t>Prescription</a:t>
                      </a:r>
                      <a:endParaRPr lang="en-US" sz="1400">
                        <a:latin typeface="Tahoma"/>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just">
                        <a:spcBef>
                          <a:spcPts val="0"/>
                        </a:spcBef>
                        <a:spcAft>
                          <a:spcPts val="0"/>
                        </a:spcAft>
                      </a:pPr>
                      <a:r>
                        <a:rPr lang="en-US" sz="1400" b="1" dirty="0">
                          <a:latin typeface="Arial"/>
                          <a:ea typeface="Times New Roman"/>
                          <a:cs typeface="Arial"/>
                        </a:rPr>
                        <a:t>Dose</a:t>
                      </a:r>
                      <a:endParaRPr lang="en-US" sz="1400" dirty="0">
                        <a:latin typeface="Tahoma"/>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576072">
                <a:tc>
                  <a:txBody>
                    <a:bodyPr/>
                    <a:lstStyle/>
                    <a:p>
                      <a:pPr marL="0" marR="0" algn="l">
                        <a:spcBef>
                          <a:spcPts val="0"/>
                        </a:spcBef>
                        <a:spcAft>
                          <a:spcPts val="0"/>
                        </a:spcAft>
                      </a:pPr>
                      <a:r>
                        <a:rPr lang="en-US" sz="1400" dirty="0">
                          <a:latin typeface="Arial"/>
                          <a:ea typeface="Times New Roman"/>
                          <a:cs typeface="Arial"/>
                        </a:rPr>
                        <a:t>ANTIBIOTIC</a:t>
                      </a:r>
                      <a:endParaRPr lang="en-US" sz="1400" dirty="0">
                        <a:latin typeface="Tahoma"/>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spcBef>
                          <a:spcPts val="0"/>
                        </a:spcBef>
                        <a:spcAft>
                          <a:spcPts val="0"/>
                        </a:spcAft>
                      </a:pPr>
                      <a:r>
                        <a:rPr lang="en-US" sz="1400">
                          <a:latin typeface="Arial"/>
                          <a:ea typeface="Times New Roman"/>
                          <a:cs typeface="Arial"/>
                        </a:rPr>
                        <a:t>On admission</a:t>
                      </a:r>
                      <a:endParaRPr lang="en-US" sz="1400">
                        <a:latin typeface="Tahoma"/>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spcBef>
                          <a:spcPts val="0"/>
                        </a:spcBef>
                        <a:spcAft>
                          <a:spcPts val="0"/>
                        </a:spcAft>
                      </a:pPr>
                      <a:r>
                        <a:rPr lang="en-US" sz="1400">
                          <a:latin typeface="Arial"/>
                          <a:ea typeface="Times New Roman"/>
                          <a:cs typeface="Arial"/>
                        </a:rPr>
                        <a:t>All beneficiaries</a:t>
                      </a:r>
                      <a:endParaRPr lang="en-US" sz="1400">
                        <a:latin typeface="Tahoma"/>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spcBef>
                          <a:spcPts val="0"/>
                        </a:spcBef>
                        <a:spcAft>
                          <a:spcPts val="0"/>
                        </a:spcAft>
                      </a:pPr>
                      <a:r>
                        <a:rPr lang="en-US" sz="1400" b="1" dirty="0" err="1">
                          <a:latin typeface="Arial"/>
                          <a:ea typeface="Times New Roman"/>
                          <a:cs typeface="Arial"/>
                        </a:rPr>
                        <a:t>Amoxicyllin</a:t>
                      </a:r>
                      <a:endParaRPr lang="en-US" sz="1400" dirty="0">
                        <a:latin typeface="Tahoma"/>
                        <a:ea typeface="Times New Roman"/>
                        <a:cs typeface="Arial"/>
                      </a:endParaRPr>
                    </a:p>
                    <a:p>
                      <a:pPr marL="0" marR="0" algn="l">
                        <a:spcBef>
                          <a:spcPts val="0"/>
                        </a:spcBef>
                        <a:spcAft>
                          <a:spcPts val="0"/>
                        </a:spcAft>
                      </a:pPr>
                      <a:r>
                        <a:rPr lang="en-US" sz="1400" dirty="0">
                          <a:latin typeface="Arial"/>
                          <a:ea typeface="Times New Roman"/>
                          <a:cs typeface="Arial"/>
                        </a:rPr>
                        <a:t>89 - 90mg/kg bodyweight/day</a:t>
                      </a:r>
                      <a:endParaRPr lang="en-US" sz="1400" dirty="0">
                        <a:latin typeface="Tahoma"/>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spcBef>
                          <a:spcPts val="0"/>
                        </a:spcBef>
                        <a:spcAft>
                          <a:spcPts val="0"/>
                        </a:spcAft>
                      </a:pPr>
                      <a:r>
                        <a:rPr lang="en-US" sz="1400" dirty="0">
                          <a:latin typeface="Arial"/>
                          <a:ea typeface="Times New Roman"/>
                          <a:cs typeface="Arial"/>
                        </a:rPr>
                        <a:t>2 times a day for 7 days</a:t>
                      </a:r>
                      <a:endParaRPr lang="en-US" sz="1400" dirty="0">
                        <a:latin typeface="Tahoma"/>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r h="1344168">
                <a:tc>
                  <a:txBody>
                    <a:bodyPr/>
                    <a:lstStyle/>
                    <a:p>
                      <a:pPr marL="0" marR="0" algn="l">
                        <a:spcBef>
                          <a:spcPts val="0"/>
                        </a:spcBef>
                        <a:spcAft>
                          <a:spcPts val="0"/>
                        </a:spcAft>
                      </a:pPr>
                      <a:r>
                        <a:rPr lang="en-US" sz="1400" dirty="0">
                          <a:latin typeface="Arial"/>
                          <a:ea typeface="Times New Roman"/>
                          <a:cs typeface="Arial"/>
                        </a:rPr>
                        <a:t>ANTIMALARIAL</a:t>
                      </a:r>
                      <a:endParaRPr lang="en-US" sz="1400" dirty="0">
                        <a:latin typeface="Tahoma"/>
                        <a:ea typeface="Times New Roman"/>
                        <a:cs typeface="Arial"/>
                      </a:endParaRPr>
                    </a:p>
                    <a:p>
                      <a:pPr marL="0" marR="0" algn="l">
                        <a:spcBef>
                          <a:spcPts val="0"/>
                        </a:spcBef>
                        <a:spcAft>
                          <a:spcPts val="0"/>
                        </a:spcAft>
                      </a:pPr>
                      <a:r>
                        <a:rPr lang="en-US" sz="1400" dirty="0">
                          <a:latin typeface="Arial"/>
                          <a:ea typeface="Times New Roman"/>
                          <a:cs typeface="Arial"/>
                        </a:rPr>
                        <a:t>(</a:t>
                      </a:r>
                      <a:r>
                        <a:rPr lang="en-US" sz="1400" dirty="0" err="1">
                          <a:latin typeface="Arial"/>
                          <a:ea typeface="Times New Roman"/>
                          <a:cs typeface="Arial"/>
                        </a:rPr>
                        <a:t>artemisinin</a:t>
                      </a:r>
                      <a:r>
                        <a:rPr lang="en-US" sz="1400" dirty="0">
                          <a:latin typeface="Arial"/>
                          <a:ea typeface="Times New Roman"/>
                          <a:cs typeface="Arial"/>
                        </a:rPr>
                        <a:t>-based combination therapy [ACT])</a:t>
                      </a:r>
                      <a:endParaRPr lang="en-US" sz="1400" dirty="0">
                        <a:latin typeface="Tahoma"/>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spcBef>
                          <a:spcPts val="0"/>
                        </a:spcBef>
                        <a:spcAft>
                          <a:spcPts val="0"/>
                        </a:spcAft>
                      </a:pPr>
                      <a:r>
                        <a:rPr lang="en-US" sz="1400" dirty="0">
                          <a:latin typeface="Arial"/>
                          <a:ea typeface="Times New Roman"/>
                          <a:cs typeface="Arial"/>
                        </a:rPr>
                        <a:t>Test on admission;</a:t>
                      </a:r>
                      <a:endParaRPr lang="en-US" sz="1400" dirty="0">
                        <a:latin typeface="Tahoma"/>
                        <a:ea typeface="Times New Roman"/>
                        <a:cs typeface="Arial"/>
                      </a:endParaRPr>
                    </a:p>
                    <a:p>
                      <a:pPr marL="0" marR="0" algn="l">
                        <a:spcBef>
                          <a:spcPts val="0"/>
                        </a:spcBef>
                        <a:spcAft>
                          <a:spcPts val="0"/>
                        </a:spcAft>
                      </a:pPr>
                      <a:r>
                        <a:rPr lang="en-US" sz="1400" dirty="0">
                          <a:latin typeface="Arial"/>
                          <a:ea typeface="Times New Roman"/>
                          <a:cs typeface="Arial"/>
                        </a:rPr>
                        <a:t>Repeat test later if initial test negative and malaria suspected.</a:t>
                      </a:r>
                      <a:endParaRPr lang="en-US" sz="1400" dirty="0">
                        <a:latin typeface="Tahoma"/>
                        <a:ea typeface="Times New Roman"/>
                        <a:cs typeface="Arial"/>
                      </a:endParaRPr>
                    </a:p>
                    <a:p>
                      <a:pPr marL="0" marR="0" algn="l">
                        <a:spcBef>
                          <a:spcPts val="0"/>
                        </a:spcBef>
                        <a:spcAft>
                          <a:spcPts val="0"/>
                        </a:spcAft>
                      </a:pPr>
                      <a:r>
                        <a:rPr lang="en-US" sz="1400" dirty="0">
                          <a:latin typeface="Arial"/>
                          <a:ea typeface="Times New Roman"/>
                          <a:cs typeface="Arial"/>
                        </a:rPr>
                        <a:t>If no test, rely on symptoms.</a:t>
                      </a:r>
                      <a:endParaRPr lang="en-US" sz="1400" dirty="0">
                        <a:latin typeface="Tahoma"/>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spcBef>
                          <a:spcPts val="0"/>
                        </a:spcBef>
                        <a:spcAft>
                          <a:spcPts val="0"/>
                        </a:spcAft>
                      </a:pPr>
                      <a:r>
                        <a:rPr lang="en-US" sz="1400" dirty="0">
                          <a:latin typeface="Arial"/>
                          <a:ea typeface="Times New Roman"/>
                          <a:cs typeface="Arial"/>
                        </a:rPr>
                        <a:t>All beneficiaries</a:t>
                      </a:r>
                      <a:endParaRPr lang="en-US" sz="1400" dirty="0">
                        <a:latin typeface="Tahoma"/>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spcBef>
                          <a:spcPts val="0"/>
                        </a:spcBef>
                        <a:spcAft>
                          <a:spcPts val="0"/>
                        </a:spcAft>
                      </a:pPr>
                      <a:r>
                        <a:rPr lang="en-US" sz="1400" dirty="0">
                          <a:latin typeface="Arial"/>
                          <a:ea typeface="Times New Roman"/>
                          <a:cs typeface="Arial"/>
                        </a:rPr>
                        <a:t>According to National Protocols</a:t>
                      </a:r>
                      <a:endParaRPr lang="en-US" sz="1400" dirty="0">
                        <a:latin typeface="Tahoma"/>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spcBef>
                          <a:spcPts val="0"/>
                        </a:spcBef>
                        <a:spcAft>
                          <a:spcPts val="0"/>
                        </a:spcAft>
                      </a:pPr>
                      <a:r>
                        <a:rPr lang="en-US" sz="1400" dirty="0">
                          <a:latin typeface="Arial"/>
                          <a:ea typeface="Times New Roman"/>
                          <a:cs typeface="Arial"/>
                        </a:rPr>
                        <a:t>Once a day</a:t>
                      </a:r>
                      <a:endParaRPr lang="en-US" sz="1400" dirty="0">
                        <a:latin typeface="Tahoma"/>
                        <a:ea typeface="Times New Roman"/>
                        <a:cs typeface="Arial"/>
                      </a:endParaRPr>
                    </a:p>
                    <a:p>
                      <a:pPr marL="0" marR="0" algn="l">
                        <a:spcBef>
                          <a:spcPts val="0"/>
                        </a:spcBef>
                        <a:spcAft>
                          <a:spcPts val="0"/>
                        </a:spcAft>
                      </a:pPr>
                      <a:r>
                        <a:rPr lang="en-US" sz="1400" dirty="0">
                          <a:latin typeface="Arial"/>
                          <a:ea typeface="Times New Roman"/>
                          <a:cs typeface="Arial"/>
                        </a:rPr>
                        <a:t>for 3 days</a:t>
                      </a:r>
                      <a:endParaRPr lang="en-US" sz="1400" dirty="0">
                        <a:latin typeface="Tahoma"/>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192024">
                <a:tc rowSpan="2">
                  <a:txBody>
                    <a:bodyPr/>
                    <a:lstStyle/>
                    <a:p>
                      <a:pPr marL="0" marR="0" algn="l">
                        <a:spcBef>
                          <a:spcPts val="0"/>
                        </a:spcBef>
                        <a:spcAft>
                          <a:spcPts val="0"/>
                        </a:spcAft>
                      </a:pPr>
                      <a:r>
                        <a:rPr lang="en-US" sz="1400">
                          <a:latin typeface="Arial"/>
                          <a:ea typeface="Times New Roman"/>
                          <a:cs typeface="Arial"/>
                        </a:rPr>
                        <a:t>ANTIHELMINTHIC DRUG*</a:t>
                      </a:r>
                      <a:endParaRPr lang="en-US" sz="1400">
                        <a:latin typeface="Tahoma"/>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marL="0" marR="0" algn="l">
                        <a:spcBef>
                          <a:spcPts val="0"/>
                        </a:spcBef>
                        <a:spcAft>
                          <a:spcPts val="0"/>
                        </a:spcAft>
                      </a:pPr>
                      <a:r>
                        <a:rPr lang="en-US" sz="1400">
                          <a:latin typeface="Arial"/>
                          <a:ea typeface="Times New Roman"/>
                          <a:cs typeface="Arial"/>
                        </a:rPr>
                        <a:t>After 1 week</a:t>
                      </a:r>
                      <a:endParaRPr lang="en-US" sz="1400">
                        <a:latin typeface="Tahoma"/>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spcBef>
                          <a:spcPts val="0"/>
                        </a:spcBef>
                        <a:spcAft>
                          <a:spcPts val="0"/>
                        </a:spcAft>
                      </a:pPr>
                      <a:r>
                        <a:rPr lang="en-US" sz="1400">
                          <a:latin typeface="Arial"/>
                          <a:ea typeface="Times New Roman"/>
                          <a:cs typeface="Arial"/>
                        </a:rPr>
                        <a:t>&lt; 12 months</a:t>
                      </a:r>
                      <a:endParaRPr lang="en-US" sz="1400">
                        <a:latin typeface="Tahoma"/>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spcBef>
                          <a:spcPts val="0"/>
                        </a:spcBef>
                        <a:spcAft>
                          <a:spcPts val="0"/>
                        </a:spcAft>
                      </a:pPr>
                      <a:r>
                        <a:rPr lang="en-US" sz="1400" dirty="0">
                          <a:latin typeface="Arial"/>
                          <a:ea typeface="Times New Roman"/>
                          <a:cs typeface="Arial"/>
                        </a:rPr>
                        <a:t>DO NOT GIVE</a:t>
                      </a:r>
                      <a:endParaRPr lang="en-US" sz="1400" dirty="0">
                        <a:latin typeface="Tahoma"/>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a:spcBef>
                          <a:spcPts val="0"/>
                        </a:spcBef>
                        <a:spcAft>
                          <a:spcPts val="0"/>
                        </a:spcAft>
                      </a:pPr>
                      <a:r>
                        <a:rPr lang="en-US" sz="1400">
                          <a:latin typeface="Arial"/>
                          <a:ea typeface="Times New Roman"/>
                          <a:cs typeface="Arial"/>
                        </a:rPr>
                        <a:t>NONE</a:t>
                      </a:r>
                      <a:endParaRPr lang="en-US" sz="1400">
                        <a:latin typeface="Tahoma"/>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3"/>
                  </a:ext>
                </a:extLst>
              </a:tr>
              <a:tr h="1536192">
                <a:tc vMerge="1">
                  <a:txBody>
                    <a:bodyPr/>
                    <a:lstStyle/>
                    <a:p>
                      <a:endParaRPr lang="en-US"/>
                    </a:p>
                  </a:txBody>
                  <a:tcPr/>
                </a:tc>
                <a:tc vMerge="1">
                  <a:txBody>
                    <a:bodyPr/>
                    <a:lstStyle/>
                    <a:p>
                      <a:endParaRPr lang="en-US"/>
                    </a:p>
                  </a:txBody>
                  <a:tcPr/>
                </a:tc>
                <a:tc>
                  <a:txBody>
                    <a:bodyPr/>
                    <a:lstStyle/>
                    <a:p>
                      <a:pPr marL="0" marR="0" algn="l">
                        <a:spcBef>
                          <a:spcPts val="0"/>
                        </a:spcBef>
                        <a:spcAft>
                          <a:spcPts val="0"/>
                        </a:spcAft>
                      </a:pPr>
                      <a:r>
                        <a:rPr lang="en-US" sz="1400" dirty="0">
                          <a:latin typeface="Arial"/>
                          <a:ea typeface="Times New Roman"/>
                          <a:cs typeface="Arial"/>
                        </a:rPr>
                        <a:t>&lt;10 kg</a:t>
                      </a:r>
                      <a:endParaRPr lang="en-US" sz="1400" dirty="0">
                        <a:latin typeface="Tahoma"/>
                        <a:ea typeface="Times New Roman"/>
                        <a:cs typeface="Arial"/>
                      </a:endParaRPr>
                    </a:p>
                    <a:p>
                      <a:pPr marL="0" marR="0" algn="l">
                        <a:spcBef>
                          <a:spcPts val="0"/>
                        </a:spcBef>
                        <a:spcAft>
                          <a:spcPts val="0"/>
                        </a:spcAft>
                      </a:pPr>
                      <a:r>
                        <a:rPr lang="en-US" sz="1400" dirty="0">
                          <a:latin typeface="Arial"/>
                          <a:ea typeface="Times New Roman"/>
                          <a:cs typeface="Arial"/>
                        </a:rPr>
                        <a:t>≥10 kg</a:t>
                      </a:r>
                      <a:endParaRPr lang="en-US" sz="1400" dirty="0">
                        <a:latin typeface="Tahoma"/>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spcBef>
                          <a:spcPts val="0"/>
                        </a:spcBef>
                        <a:spcAft>
                          <a:spcPts val="0"/>
                        </a:spcAft>
                      </a:pPr>
                      <a:r>
                        <a:rPr lang="en-US" sz="1400" b="1" dirty="0" err="1">
                          <a:latin typeface="Arial"/>
                          <a:ea typeface="Times New Roman"/>
                          <a:cs typeface="Arial"/>
                        </a:rPr>
                        <a:t>Albendazole</a:t>
                      </a:r>
                      <a:r>
                        <a:rPr lang="en-US" sz="1400" dirty="0">
                          <a:latin typeface="Arial"/>
                          <a:ea typeface="Times New Roman"/>
                          <a:cs typeface="Arial"/>
                        </a:rPr>
                        <a:t> 200 mg or</a:t>
                      </a:r>
                      <a:endParaRPr lang="en-US" sz="1400" dirty="0">
                        <a:latin typeface="Tahoma"/>
                        <a:ea typeface="Times New Roman"/>
                        <a:cs typeface="Arial"/>
                      </a:endParaRPr>
                    </a:p>
                    <a:p>
                      <a:pPr marL="0" marR="0" algn="l">
                        <a:spcBef>
                          <a:spcPts val="0"/>
                        </a:spcBef>
                        <a:spcAft>
                          <a:spcPts val="0"/>
                        </a:spcAft>
                      </a:pPr>
                      <a:r>
                        <a:rPr lang="en-US" sz="1400" b="1" dirty="0" err="1">
                          <a:latin typeface="Arial"/>
                          <a:ea typeface="Times New Roman"/>
                          <a:cs typeface="Arial"/>
                        </a:rPr>
                        <a:t>Mebendazole</a:t>
                      </a:r>
                      <a:r>
                        <a:rPr lang="en-US" sz="1400" dirty="0">
                          <a:latin typeface="Arial"/>
                          <a:ea typeface="Times New Roman"/>
                          <a:cs typeface="Arial"/>
                        </a:rPr>
                        <a:t> 250 mg</a:t>
                      </a:r>
                      <a:endParaRPr lang="en-US" sz="1400" dirty="0">
                        <a:latin typeface="Tahoma"/>
                        <a:ea typeface="Times New Roman"/>
                        <a:cs typeface="Arial"/>
                      </a:endParaRPr>
                    </a:p>
                    <a:p>
                      <a:pPr marL="0" marR="0" algn="l">
                        <a:spcBef>
                          <a:spcPts val="0"/>
                        </a:spcBef>
                        <a:spcAft>
                          <a:spcPts val="0"/>
                        </a:spcAft>
                      </a:pPr>
                      <a:r>
                        <a:rPr lang="en-US" sz="1400" b="1" dirty="0" err="1">
                          <a:latin typeface="Arial"/>
                          <a:ea typeface="Times New Roman"/>
                          <a:cs typeface="Arial"/>
                        </a:rPr>
                        <a:t>Albendazole</a:t>
                      </a:r>
                      <a:r>
                        <a:rPr lang="en-US" sz="1400" dirty="0">
                          <a:latin typeface="Arial"/>
                          <a:ea typeface="Times New Roman"/>
                          <a:cs typeface="Arial"/>
                        </a:rPr>
                        <a:t> 400 mg or</a:t>
                      </a:r>
                    </a:p>
                    <a:p>
                      <a:pPr marL="0" marR="0" algn="l">
                        <a:spcBef>
                          <a:spcPts val="0"/>
                        </a:spcBef>
                        <a:spcAft>
                          <a:spcPts val="0"/>
                        </a:spcAft>
                      </a:pPr>
                      <a:endParaRPr lang="en-US" sz="1400" dirty="0">
                        <a:latin typeface="Tahoma"/>
                        <a:ea typeface="Times New Roman"/>
                        <a:cs typeface="Arial"/>
                      </a:endParaRPr>
                    </a:p>
                    <a:p>
                      <a:pPr marL="0" marR="0" algn="l">
                        <a:spcBef>
                          <a:spcPts val="0"/>
                        </a:spcBef>
                        <a:spcAft>
                          <a:spcPts val="0"/>
                        </a:spcAft>
                      </a:pPr>
                      <a:r>
                        <a:rPr lang="en-US" sz="1400" b="1" dirty="0" err="1">
                          <a:latin typeface="Arial"/>
                          <a:ea typeface="Times New Roman"/>
                          <a:cs typeface="Arial"/>
                        </a:rPr>
                        <a:t>Mebendazole</a:t>
                      </a:r>
                      <a:r>
                        <a:rPr lang="en-US" sz="1400" dirty="0">
                          <a:latin typeface="Arial"/>
                          <a:ea typeface="Times New Roman"/>
                          <a:cs typeface="Arial"/>
                        </a:rPr>
                        <a:t> 500 mg</a:t>
                      </a:r>
                      <a:endParaRPr lang="en-US" sz="1400" dirty="0">
                        <a:latin typeface="Tahoma"/>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spcBef>
                          <a:spcPts val="0"/>
                        </a:spcBef>
                        <a:spcAft>
                          <a:spcPts val="0"/>
                        </a:spcAft>
                      </a:pPr>
                      <a:r>
                        <a:rPr lang="en-US" sz="1400" dirty="0">
                          <a:latin typeface="Arial"/>
                          <a:ea typeface="Times New Roman"/>
                          <a:cs typeface="Arial"/>
                        </a:rPr>
                        <a:t>Single dose</a:t>
                      </a:r>
                      <a:endParaRPr lang="en-US" sz="1400" dirty="0">
                        <a:latin typeface="Tahoma"/>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768096">
                <a:tc>
                  <a:txBody>
                    <a:bodyPr/>
                    <a:lstStyle/>
                    <a:p>
                      <a:pPr marL="0" marR="0" algn="l">
                        <a:spcBef>
                          <a:spcPts val="0"/>
                        </a:spcBef>
                        <a:spcAft>
                          <a:spcPts val="0"/>
                        </a:spcAft>
                      </a:pPr>
                      <a:r>
                        <a:rPr lang="en-US" sz="1400">
                          <a:latin typeface="Arial"/>
                          <a:ea typeface="Times New Roman"/>
                          <a:cs typeface="Arial"/>
                        </a:rPr>
                        <a:t>MEASLES VACCINATION**</a:t>
                      </a:r>
                      <a:endParaRPr lang="en-US" sz="1400">
                        <a:latin typeface="Tahoma"/>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spcBef>
                          <a:spcPts val="0"/>
                        </a:spcBef>
                        <a:spcAft>
                          <a:spcPts val="0"/>
                        </a:spcAft>
                      </a:pPr>
                      <a:r>
                        <a:rPr lang="en-US" sz="1400">
                          <a:latin typeface="Arial"/>
                          <a:ea typeface="Times New Roman"/>
                          <a:cs typeface="Arial"/>
                        </a:rPr>
                        <a:t>Out-patient care: On week 4 (or upon discharge)</a:t>
                      </a:r>
                      <a:endParaRPr lang="en-US" sz="1400">
                        <a:latin typeface="Tahoma"/>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spcBef>
                          <a:spcPts val="0"/>
                        </a:spcBef>
                        <a:spcAft>
                          <a:spcPts val="0"/>
                        </a:spcAft>
                      </a:pPr>
                      <a:r>
                        <a:rPr lang="en-US" sz="1400" dirty="0">
                          <a:latin typeface="Arial"/>
                          <a:ea typeface="Times New Roman"/>
                          <a:cs typeface="Arial"/>
                        </a:rPr>
                        <a:t>From 9 months</a:t>
                      </a:r>
                      <a:endParaRPr lang="en-US" sz="1400" dirty="0">
                        <a:latin typeface="Tahoma"/>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spcBef>
                          <a:spcPts val="0"/>
                        </a:spcBef>
                        <a:spcAft>
                          <a:spcPts val="0"/>
                        </a:spcAft>
                      </a:pPr>
                      <a:r>
                        <a:rPr lang="en-US" sz="1400">
                          <a:latin typeface="Arial"/>
                          <a:ea typeface="Times New Roman"/>
                          <a:cs typeface="Arial"/>
                        </a:rPr>
                        <a:t>Standard</a:t>
                      </a:r>
                      <a:endParaRPr lang="en-US" sz="1400">
                        <a:latin typeface="Tahoma"/>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spcBef>
                          <a:spcPts val="0"/>
                        </a:spcBef>
                        <a:spcAft>
                          <a:spcPts val="0"/>
                        </a:spcAft>
                      </a:pPr>
                      <a:r>
                        <a:rPr lang="en-US" sz="1400" dirty="0">
                          <a:latin typeface="Arial"/>
                          <a:ea typeface="Times New Roman"/>
                          <a:cs typeface="Arial"/>
                        </a:rPr>
                        <a:t>Single dose, or repeated dose**</a:t>
                      </a:r>
                      <a:endParaRPr lang="en-US" sz="1400" dirty="0">
                        <a:latin typeface="Tahoma"/>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Routine Medication</a:t>
            </a:r>
          </a:p>
        </p:txBody>
      </p:sp>
      <p:sp>
        <p:nvSpPr>
          <p:cNvPr id="3" name="Content Placeholder 2"/>
          <p:cNvSpPr>
            <a:spLocks noGrp="1"/>
          </p:cNvSpPr>
          <p:nvPr>
            <p:ph sz="quarter" idx="1"/>
          </p:nvPr>
        </p:nvSpPr>
        <p:spPr/>
        <p:txBody>
          <a:bodyPr/>
          <a:lstStyle/>
          <a:p>
            <a:pPr>
              <a:buNone/>
            </a:pPr>
            <a:r>
              <a:rPr lang="en-US" b="1" dirty="0"/>
              <a:t>Antibiotic</a:t>
            </a:r>
            <a:r>
              <a:rPr lang="en-US" dirty="0"/>
              <a:t>: </a:t>
            </a:r>
          </a:p>
          <a:p>
            <a:r>
              <a:rPr lang="en-US" dirty="0" err="1"/>
              <a:t>Amoxicyllin</a:t>
            </a:r>
            <a:r>
              <a:rPr lang="en-US" dirty="0"/>
              <a:t> 80-90 mg/kg/day in two divided doses for seven (7) days is the most appropriate treatment for children with SAM as a routine first line.</a:t>
            </a:r>
          </a:p>
          <a:p>
            <a:endParaRPr lang="en-US" dirty="0"/>
          </a:p>
          <a:p>
            <a:endParaRPr lang="en-US" dirty="0"/>
          </a:p>
          <a:p>
            <a:r>
              <a:rPr lang="en-US" dirty="0"/>
              <a:t> If a child is on co-</a:t>
            </a:r>
            <a:r>
              <a:rPr lang="en-US" dirty="0" err="1"/>
              <a:t>trimoxizale</a:t>
            </a:r>
            <a:r>
              <a:rPr lang="en-US" dirty="0"/>
              <a:t> prophylaxis daily, this should be continued at the same dose, while </a:t>
            </a:r>
            <a:r>
              <a:rPr lang="en-US" dirty="0" err="1"/>
              <a:t>amoxycillin</a:t>
            </a:r>
            <a:r>
              <a:rPr lang="en-US" dirty="0"/>
              <a:t> seven (7) day dose is added.</a:t>
            </a:r>
          </a:p>
          <a:p>
            <a:endParaRPr lang="en-US" dirty="0"/>
          </a:p>
          <a:p>
            <a:endParaRPr lang="en-US" dirty="0"/>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Routine Medication</a:t>
            </a:r>
          </a:p>
        </p:txBody>
      </p:sp>
      <p:sp>
        <p:nvSpPr>
          <p:cNvPr id="3" name="Content Placeholder 2"/>
          <p:cNvSpPr>
            <a:spLocks noGrp="1"/>
          </p:cNvSpPr>
          <p:nvPr>
            <p:ph sz="quarter" idx="1"/>
          </p:nvPr>
        </p:nvSpPr>
        <p:spPr/>
        <p:txBody>
          <a:bodyPr/>
          <a:lstStyle/>
          <a:p>
            <a:pPr>
              <a:buNone/>
            </a:pPr>
            <a:r>
              <a:rPr lang="en-US" b="1" dirty="0" err="1"/>
              <a:t>Antimalarial</a:t>
            </a:r>
            <a:endParaRPr lang="en-US" dirty="0"/>
          </a:p>
          <a:p>
            <a:pPr lvl="0"/>
            <a:r>
              <a:rPr lang="x-none"/>
              <a:t>Refer to Kenya National Guidelines for Malaria Treatment. </a:t>
            </a:r>
            <a:endParaRPr lang="en-US" dirty="0"/>
          </a:p>
          <a:p>
            <a:pPr lvl="0"/>
            <a:r>
              <a:rPr lang="x-none"/>
              <a:t>Test all malnourished patients who are at risk of malaria before commencing treatment. The usual signs and symptoms for malaria may not be present in the malnourished child, therefore in malaria endemic areas all severely malnourished children are tested for malaria. </a:t>
            </a:r>
            <a:endParaRPr lang="en-US" dirty="0"/>
          </a:p>
          <a:p>
            <a:pPr lvl="0"/>
            <a:r>
              <a:rPr lang="x-none"/>
              <a:t>Impregnated bed nets should always be used in malaria endemic regions.</a:t>
            </a:r>
            <a:endParaRPr lang="en-US" dirty="0"/>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Routine Medication</a:t>
            </a:r>
          </a:p>
        </p:txBody>
      </p:sp>
      <p:sp>
        <p:nvSpPr>
          <p:cNvPr id="3" name="Content Placeholder 2"/>
          <p:cNvSpPr>
            <a:spLocks noGrp="1"/>
          </p:cNvSpPr>
          <p:nvPr>
            <p:ph sz="quarter" idx="1"/>
          </p:nvPr>
        </p:nvSpPr>
        <p:spPr/>
        <p:txBody>
          <a:bodyPr/>
          <a:lstStyle/>
          <a:p>
            <a:pPr>
              <a:buNone/>
            </a:pPr>
            <a:r>
              <a:rPr lang="en-US" b="1" dirty="0" err="1"/>
              <a:t>Antihelminthic</a:t>
            </a:r>
            <a:r>
              <a:rPr lang="en-US" b="1" dirty="0"/>
              <a:t> (</a:t>
            </a:r>
            <a:r>
              <a:rPr lang="en-US" b="1" dirty="0" err="1"/>
              <a:t>Deworming</a:t>
            </a:r>
            <a:r>
              <a:rPr lang="en-US" b="1" dirty="0"/>
              <a:t> Treatment)</a:t>
            </a:r>
            <a:endParaRPr lang="en-US" dirty="0"/>
          </a:p>
          <a:p>
            <a:pPr lvl="0"/>
            <a:r>
              <a:rPr lang="en-US" dirty="0"/>
              <a:t>Give a single dose of </a:t>
            </a:r>
            <a:r>
              <a:rPr lang="en-US" dirty="0" err="1"/>
              <a:t>Albendazole</a:t>
            </a:r>
            <a:r>
              <a:rPr lang="en-US" dirty="0"/>
              <a:t> or </a:t>
            </a:r>
            <a:r>
              <a:rPr lang="en-US" dirty="0" err="1"/>
              <a:t>Mebendazole</a:t>
            </a:r>
            <a:r>
              <a:rPr lang="en-US" dirty="0"/>
              <a:t> after seven days of treatment in out-patient therapeutic care. </a:t>
            </a:r>
          </a:p>
          <a:p>
            <a:r>
              <a:rPr lang="en-US" dirty="0"/>
              <a:t>Do not give </a:t>
            </a:r>
            <a:r>
              <a:rPr lang="en-US" dirty="0" err="1"/>
              <a:t>Albendazole</a:t>
            </a:r>
            <a:r>
              <a:rPr lang="en-US" dirty="0"/>
              <a:t> or </a:t>
            </a:r>
            <a:r>
              <a:rPr lang="en-US" dirty="0" err="1"/>
              <a:t>Mebendazole</a:t>
            </a:r>
            <a:r>
              <a:rPr lang="en-US" dirty="0"/>
              <a:t> to children under 1 year of age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Routine Medication</a:t>
            </a:r>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316950450"/>
              </p:ext>
            </p:extLst>
          </p:nvPr>
        </p:nvGraphicFramePr>
        <p:xfrm>
          <a:off x="304799" y="1600198"/>
          <a:ext cx="8381999" cy="3484396"/>
        </p:xfrm>
        <a:graphic>
          <a:graphicData uri="http://schemas.openxmlformats.org/drawingml/2006/table">
            <a:tbl>
              <a:tblPr/>
              <a:tblGrid>
                <a:gridCol w="3325615">
                  <a:extLst>
                    <a:ext uri="{9D8B030D-6E8A-4147-A177-3AD203B41FA5}">
                      <a16:colId xmlns:a16="http://schemas.microsoft.com/office/drawing/2014/main" val="20000"/>
                    </a:ext>
                  </a:extLst>
                </a:gridCol>
                <a:gridCol w="2196217">
                  <a:extLst>
                    <a:ext uri="{9D8B030D-6E8A-4147-A177-3AD203B41FA5}">
                      <a16:colId xmlns:a16="http://schemas.microsoft.com/office/drawing/2014/main" val="20001"/>
                    </a:ext>
                  </a:extLst>
                </a:gridCol>
                <a:gridCol w="663950">
                  <a:extLst>
                    <a:ext uri="{9D8B030D-6E8A-4147-A177-3AD203B41FA5}">
                      <a16:colId xmlns:a16="http://schemas.microsoft.com/office/drawing/2014/main" val="20002"/>
                    </a:ext>
                  </a:extLst>
                </a:gridCol>
                <a:gridCol w="2196217">
                  <a:extLst>
                    <a:ext uri="{9D8B030D-6E8A-4147-A177-3AD203B41FA5}">
                      <a16:colId xmlns:a16="http://schemas.microsoft.com/office/drawing/2014/main" val="20003"/>
                    </a:ext>
                  </a:extLst>
                </a:gridCol>
              </a:tblGrid>
              <a:tr h="1791185">
                <a:tc>
                  <a:txBody>
                    <a:bodyPr/>
                    <a:lstStyle/>
                    <a:p>
                      <a:pPr marL="0" marR="0" indent="824230" algn="l">
                        <a:spcBef>
                          <a:spcPts val="0"/>
                        </a:spcBef>
                        <a:spcAft>
                          <a:spcPts val="0"/>
                        </a:spcAft>
                      </a:pPr>
                      <a:r>
                        <a:rPr lang="en-US" sz="2000" b="1" dirty="0">
                          <a:latin typeface="Arial"/>
                          <a:ea typeface="Times New Roman"/>
                          <a:cs typeface="Arial"/>
                        </a:rPr>
                        <a:t>Age (Weight) of the child</a:t>
                      </a:r>
                      <a:endParaRPr lang="en-US" sz="2000" dirty="0">
                        <a:latin typeface="Tahoma"/>
                        <a:ea typeface="Times New Roman"/>
                        <a:cs typeface="Arial"/>
                      </a:endParaRPr>
                    </a:p>
                  </a:txBody>
                  <a:tcPr marL="18415" marR="18415" marT="8890" marB="889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5DFEC"/>
                    </a:solidFill>
                  </a:tcPr>
                </a:tc>
                <a:tc>
                  <a:txBody>
                    <a:bodyPr/>
                    <a:lstStyle/>
                    <a:p>
                      <a:pPr marL="0" marR="0" algn="just">
                        <a:spcBef>
                          <a:spcPts val="0"/>
                        </a:spcBef>
                        <a:spcAft>
                          <a:spcPts val="0"/>
                        </a:spcAft>
                      </a:pPr>
                      <a:r>
                        <a:rPr lang="en-US" sz="2000" b="1">
                          <a:latin typeface="Arial"/>
                          <a:ea typeface="Times New Roman"/>
                          <a:cs typeface="Arial"/>
                        </a:rPr>
                        <a:t>Albendazole</a:t>
                      </a:r>
                      <a:endParaRPr lang="en-US" sz="2000">
                        <a:latin typeface="Tahoma"/>
                        <a:ea typeface="Times New Roman"/>
                        <a:cs typeface="Arial"/>
                      </a:endParaRPr>
                    </a:p>
                    <a:p>
                      <a:pPr marL="40005" marR="0" indent="-40005" algn="just">
                        <a:spcBef>
                          <a:spcPts val="0"/>
                        </a:spcBef>
                        <a:spcAft>
                          <a:spcPts val="0"/>
                        </a:spcAft>
                      </a:pPr>
                      <a:r>
                        <a:rPr lang="en-US" sz="2000" b="1">
                          <a:latin typeface="Arial"/>
                          <a:ea typeface="Times New Roman"/>
                          <a:cs typeface="Arial"/>
                        </a:rPr>
                        <a:t>One dose on admission to Rehabilitation Phase or OTP</a:t>
                      </a:r>
                      <a:endParaRPr lang="en-US" sz="2000">
                        <a:latin typeface="Tahoma"/>
                        <a:ea typeface="Times New Roman"/>
                        <a:cs typeface="Arial"/>
                      </a:endParaRPr>
                    </a:p>
                  </a:txBody>
                  <a:tcPr marL="18415" marR="18415" marT="8890" marB="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5DFEC"/>
                    </a:solidFill>
                  </a:tcPr>
                </a:tc>
                <a:tc rowSpan="4">
                  <a:txBody>
                    <a:bodyPr/>
                    <a:lstStyle/>
                    <a:p>
                      <a:pPr marL="0" marR="0" indent="824230" algn="just">
                        <a:spcBef>
                          <a:spcPts val="0"/>
                        </a:spcBef>
                        <a:spcAft>
                          <a:spcPts val="0"/>
                        </a:spcAft>
                      </a:pPr>
                      <a:endParaRPr lang="en-US" sz="2000" dirty="0">
                        <a:latin typeface="Tahoma"/>
                        <a:ea typeface="Times New Roman"/>
                        <a:cs typeface="Arial"/>
                      </a:endParaRPr>
                    </a:p>
                    <a:p>
                      <a:pPr marL="0" marR="0" indent="824230" algn="just">
                        <a:spcBef>
                          <a:spcPts val="0"/>
                        </a:spcBef>
                        <a:spcAft>
                          <a:spcPts val="0"/>
                        </a:spcAft>
                      </a:pPr>
                      <a:r>
                        <a:rPr lang="en-US" sz="2000" b="1" dirty="0">
                          <a:latin typeface="Arial"/>
                          <a:ea typeface="Times New Roman"/>
                          <a:cs typeface="Arial"/>
                        </a:rPr>
                        <a:t>OOR</a:t>
                      </a:r>
                      <a:endParaRPr lang="en-US" sz="2000" dirty="0">
                        <a:latin typeface="Tahoma"/>
                        <a:ea typeface="Times New Roman"/>
                        <a:cs typeface="Arial"/>
                      </a:endParaRPr>
                    </a:p>
                  </a:txBody>
                  <a:tcPr marL="18415" marR="18415" marT="8890" marB="88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5DFEC"/>
                    </a:solidFill>
                  </a:tcPr>
                </a:tc>
                <a:tc>
                  <a:txBody>
                    <a:bodyPr/>
                    <a:lstStyle/>
                    <a:p>
                      <a:pPr marL="0" marR="0" indent="824230" algn="just">
                        <a:spcBef>
                          <a:spcPts val="0"/>
                        </a:spcBef>
                        <a:spcAft>
                          <a:spcPts val="0"/>
                        </a:spcAft>
                      </a:pPr>
                      <a:r>
                        <a:rPr lang="en-US" sz="2000" b="1" dirty="0" err="1">
                          <a:latin typeface="Arial"/>
                          <a:ea typeface="Times New Roman"/>
                          <a:cs typeface="Arial"/>
                        </a:rPr>
                        <a:t>Mebendazole</a:t>
                      </a:r>
                      <a:endParaRPr lang="en-US" sz="2000" dirty="0">
                        <a:latin typeface="Tahoma"/>
                        <a:ea typeface="Times New Roman"/>
                        <a:cs typeface="Arial"/>
                      </a:endParaRPr>
                    </a:p>
                    <a:p>
                      <a:pPr marL="99695" marR="0" indent="-99695" algn="just">
                        <a:spcBef>
                          <a:spcPts val="0"/>
                        </a:spcBef>
                        <a:spcAft>
                          <a:spcPts val="0"/>
                        </a:spcAft>
                      </a:pPr>
                      <a:r>
                        <a:rPr lang="en-US" sz="2000" b="1" dirty="0">
                          <a:latin typeface="Arial"/>
                          <a:ea typeface="Times New Roman"/>
                          <a:cs typeface="Arial"/>
                        </a:rPr>
                        <a:t>One dose on admission to Rehabilitation Phase or OTP</a:t>
                      </a:r>
                      <a:endParaRPr lang="en-US" sz="2000" dirty="0">
                        <a:latin typeface="Tahoma"/>
                        <a:ea typeface="Times New Roman"/>
                        <a:cs typeface="Arial"/>
                      </a:endParaRPr>
                    </a:p>
                  </a:txBody>
                  <a:tcPr marL="18415" marR="18415" marT="8890" marB="889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10000"/>
                  </a:ext>
                </a:extLst>
              </a:tr>
              <a:tr h="343322">
                <a:tc>
                  <a:txBody>
                    <a:bodyPr/>
                    <a:lstStyle/>
                    <a:p>
                      <a:pPr marL="0" marR="0" indent="824230" algn="l">
                        <a:spcBef>
                          <a:spcPts val="0"/>
                        </a:spcBef>
                        <a:spcAft>
                          <a:spcPts val="0"/>
                        </a:spcAft>
                      </a:pPr>
                      <a:r>
                        <a:rPr lang="en-US" sz="2000" b="1" dirty="0">
                          <a:latin typeface="Arial"/>
                          <a:ea typeface="Times New Roman"/>
                          <a:cs typeface="Arial"/>
                        </a:rPr>
                        <a:t>&lt; 1 year</a:t>
                      </a:r>
                      <a:endParaRPr lang="en-US" sz="2000" dirty="0">
                        <a:latin typeface="Tahoma"/>
                        <a:ea typeface="Times New Roman"/>
                        <a:cs typeface="Arial"/>
                      </a:endParaRPr>
                    </a:p>
                  </a:txBody>
                  <a:tcPr marL="18415" marR="18415" marT="8890" marB="889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indent="824230" algn="just">
                        <a:spcBef>
                          <a:spcPts val="0"/>
                        </a:spcBef>
                        <a:spcAft>
                          <a:spcPts val="0"/>
                        </a:spcAft>
                      </a:pPr>
                      <a:r>
                        <a:rPr lang="en-US" sz="2000">
                          <a:latin typeface="Arial"/>
                          <a:ea typeface="Times New Roman"/>
                          <a:cs typeface="Arial"/>
                        </a:rPr>
                        <a:t>NO</a:t>
                      </a:r>
                      <a:endParaRPr lang="en-US" sz="2000">
                        <a:latin typeface="Tahoma"/>
                        <a:ea typeface="Times New Roman"/>
                        <a:cs typeface="Arial"/>
                      </a:endParaRPr>
                    </a:p>
                  </a:txBody>
                  <a:tcPr marL="18415" marR="18415" marT="8890" marB="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vMerge="1">
                  <a:txBody>
                    <a:bodyPr/>
                    <a:lstStyle/>
                    <a:p>
                      <a:endParaRPr lang="en-US"/>
                    </a:p>
                  </a:txBody>
                  <a:tcPr/>
                </a:tc>
                <a:tc>
                  <a:txBody>
                    <a:bodyPr/>
                    <a:lstStyle/>
                    <a:p>
                      <a:pPr marL="0" marR="0" indent="824230" algn="just">
                        <a:spcBef>
                          <a:spcPts val="0"/>
                        </a:spcBef>
                        <a:spcAft>
                          <a:spcPts val="0"/>
                        </a:spcAft>
                      </a:pPr>
                      <a:r>
                        <a:rPr lang="en-US" sz="2000" dirty="0">
                          <a:latin typeface="Arial"/>
                          <a:ea typeface="Times New Roman"/>
                          <a:cs typeface="Arial"/>
                        </a:rPr>
                        <a:t>NO</a:t>
                      </a:r>
                      <a:endParaRPr lang="en-US" sz="2000" dirty="0">
                        <a:latin typeface="Tahoma"/>
                        <a:ea typeface="Times New Roman"/>
                        <a:cs typeface="Arial"/>
                      </a:endParaRPr>
                    </a:p>
                  </a:txBody>
                  <a:tcPr marL="18415" marR="18415" marT="8890" marB="889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10001"/>
                  </a:ext>
                </a:extLst>
              </a:tr>
              <a:tr h="647247">
                <a:tc>
                  <a:txBody>
                    <a:bodyPr/>
                    <a:lstStyle/>
                    <a:p>
                      <a:pPr marL="0" marR="0" indent="824230" algn="l">
                        <a:spcBef>
                          <a:spcPts val="0"/>
                        </a:spcBef>
                        <a:spcAft>
                          <a:spcPts val="0"/>
                        </a:spcAft>
                      </a:pPr>
                      <a:r>
                        <a:rPr lang="en-US" sz="2000" b="1" dirty="0">
                          <a:latin typeface="Arial"/>
                          <a:ea typeface="Times New Roman"/>
                          <a:cs typeface="Arial"/>
                        </a:rPr>
                        <a:t>1-2 years (or &lt; 10 kg)</a:t>
                      </a:r>
                      <a:endParaRPr lang="en-US" sz="2000" dirty="0">
                        <a:latin typeface="Tahoma"/>
                        <a:ea typeface="Times New Roman"/>
                        <a:cs typeface="Arial"/>
                      </a:endParaRPr>
                    </a:p>
                  </a:txBody>
                  <a:tcPr marL="18415" marR="18415" marT="8890" marB="889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indent="824230" algn="l">
                        <a:spcBef>
                          <a:spcPts val="0"/>
                        </a:spcBef>
                        <a:spcAft>
                          <a:spcPts val="0"/>
                        </a:spcAft>
                      </a:pPr>
                      <a:r>
                        <a:rPr lang="en-US" sz="2000">
                          <a:latin typeface="Arial"/>
                          <a:ea typeface="Times New Roman"/>
                          <a:cs typeface="Arial"/>
                        </a:rPr>
                        <a:t>200 mg or ½ Tablet</a:t>
                      </a:r>
                      <a:endParaRPr lang="en-US" sz="2000">
                        <a:latin typeface="Tahoma"/>
                        <a:ea typeface="Times New Roman"/>
                        <a:cs typeface="Arial"/>
                      </a:endParaRPr>
                    </a:p>
                  </a:txBody>
                  <a:tcPr marL="18415" marR="18415" marT="8890" marB="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vMerge="1">
                  <a:txBody>
                    <a:bodyPr/>
                    <a:lstStyle/>
                    <a:p>
                      <a:endParaRPr lang="en-US"/>
                    </a:p>
                  </a:txBody>
                  <a:tcPr/>
                </a:tc>
                <a:tc>
                  <a:txBody>
                    <a:bodyPr/>
                    <a:lstStyle/>
                    <a:p>
                      <a:pPr marL="0" marR="0" indent="824230" algn="just">
                        <a:spcBef>
                          <a:spcPts val="0"/>
                        </a:spcBef>
                        <a:spcAft>
                          <a:spcPts val="0"/>
                        </a:spcAft>
                      </a:pPr>
                      <a:r>
                        <a:rPr lang="en-US" sz="2000" dirty="0">
                          <a:latin typeface="Arial"/>
                          <a:ea typeface="Times New Roman"/>
                          <a:cs typeface="Arial"/>
                        </a:rPr>
                        <a:t>250 mg or ½ Tablet</a:t>
                      </a:r>
                      <a:endParaRPr lang="en-US" sz="2000" dirty="0">
                        <a:latin typeface="Tahoma"/>
                        <a:ea typeface="Times New Roman"/>
                        <a:cs typeface="Arial"/>
                      </a:endParaRPr>
                    </a:p>
                  </a:txBody>
                  <a:tcPr marL="18415" marR="18415" marT="8890" marB="889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10002"/>
                  </a:ext>
                </a:extLst>
              </a:tr>
              <a:tr h="647247">
                <a:tc>
                  <a:txBody>
                    <a:bodyPr/>
                    <a:lstStyle/>
                    <a:p>
                      <a:pPr marL="0" marR="0" indent="824230" algn="l">
                        <a:spcBef>
                          <a:spcPts val="0"/>
                        </a:spcBef>
                        <a:spcAft>
                          <a:spcPts val="0"/>
                        </a:spcAft>
                      </a:pPr>
                      <a:r>
                        <a:rPr lang="en-US" sz="2000" b="1" dirty="0">
                          <a:latin typeface="Arial"/>
                          <a:ea typeface="Times New Roman"/>
                          <a:cs typeface="Arial"/>
                        </a:rPr>
                        <a:t>≥ 2 years (or ≥10 kg)</a:t>
                      </a:r>
                      <a:endParaRPr lang="en-US" sz="2000" dirty="0">
                        <a:latin typeface="Tahoma"/>
                        <a:ea typeface="Times New Roman"/>
                        <a:cs typeface="Arial"/>
                      </a:endParaRPr>
                    </a:p>
                  </a:txBody>
                  <a:tcPr marL="18415" marR="18415" marT="8890" marB="889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indent="824230" algn="l">
                        <a:spcBef>
                          <a:spcPts val="0"/>
                        </a:spcBef>
                        <a:spcAft>
                          <a:spcPts val="0"/>
                        </a:spcAft>
                      </a:pPr>
                      <a:r>
                        <a:rPr lang="en-US" sz="2000" dirty="0">
                          <a:latin typeface="Arial"/>
                          <a:ea typeface="Times New Roman"/>
                          <a:cs typeface="Arial"/>
                        </a:rPr>
                        <a:t>400 mg or 1 Tablet</a:t>
                      </a:r>
                      <a:endParaRPr lang="en-US" sz="2000" dirty="0">
                        <a:latin typeface="Tahoma"/>
                        <a:ea typeface="Times New Roman"/>
                        <a:cs typeface="Arial"/>
                      </a:endParaRPr>
                    </a:p>
                  </a:txBody>
                  <a:tcPr marL="18415" marR="18415" marT="8890" marB="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vMerge="1">
                  <a:txBody>
                    <a:bodyPr/>
                    <a:lstStyle/>
                    <a:p>
                      <a:endParaRPr lang="en-US"/>
                    </a:p>
                  </a:txBody>
                  <a:tcPr/>
                </a:tc>
                <a:tc>
                  <a:txBody>
                    <a:bodyPr/>
                    <a:lstStyle/>
                    <a:p>
                      <a:pPr marL="0" marR="0" indent="824230" algn="just">
                        <a:spcBef>
                          <a:spcPts val="0"/>
                        </a:spcBef>
                        <a:spcAft>
                          <a:spcPts val="0"/>
                        </a:spcAft>
                      </a:pPr>
                      <a:r>
                        <a:rPr lang="en-US" sz="2000" dirty="0">
                          <a:latin typeface="Arial"/>
                          <a:ea typeface="Times New Roman"/>
                          <a:cs typeface="Arial"/>
                        </a:rPr>
                        <a:t>500 mg or 1 Tablet</a:t>
                      </a:r>
                      <a:endParaRPr lang="en-US" sz="2000" dirty="0">
                        <a:latin typeface="Tahoma"/>
                        <a:ea typeface="Times New Roman"/>
                        <a:cs typeface="Arial"/>
                      </a:endParaRPr>
                    </a:p>
                  </a:txBody>
                  <a:tcPr marL="18415" marR="18415" marT="8890" marB="889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Routine Medication</a:t>
            </a:r>
          </a:p>
        </p:txBody>
      </p:sp>
      <p:sp>
        <p:nvSpPr>
          <p:cNvPr id="6" name="Content Placeholder 5"/>
          <p:cNvSpPr>
            <a:spLocks noGrp="1"/>
          </p:cNvSpPr>
          <p:nvPr>
            <p:ph sz="quarter" idx="1"/>
          </p:nvPr>
        </p:nvSpPr>
        <p:spPr/>
        <p:txBody>
          <a:bodyPr/>
          <a:lstStyle/>
          <a:p>
            <a:pPr>
              <a:buNone/>
            </a:pPr>
            <a:r>
              <a:rPr lang="en-US" b="1" dirty="0"/>
              <a:t>Measles Vaccination</a:t>
            </a:r>
            <a:endParaRPr lang="en-US" dirty="0"/>
          </a:p>
          <a:p>
            <a:pPr lvl="0"/>
            <a:r>
              <a:rPr lang="x-none"/>
              <a:t>Give to all children from 9 months who do not have a vaccination card on their fourth visit after admission. </a:t>
            </a:r>
            <a:endParaRPr lang="en-US" dirty="0"/>
          </a:p>
          <a:p>
            <a:pPr lvl="0"/>
            <a:r>
              <a:rPr lang="x-none"/>
              <a:t>Give a second dose to those that have been given measles vaccine as in-patients when severely malnourished.</a:t>
            </a:r>
            <a:endParaRPr lang="en-US" dirty="0"/>
          </a:p>
          <a:p>
            <a:pPr lvl="0"/>
            <a:r>
              <a:rPr lang="x-none"/>
              <a:t>Do not give on admission to patients directly admitted to OTP as they are unlikely to be incubating measles and will not be exposed to nosocomial infection.</a:t>
            </a:r>
            <a:endParaRPr lang="en-US" dirty="0"/>
          </a:p>
          <a:p>
            <a:endParaRPr lang="en-US" dirty="0"/>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Routine Medication</a:t>
            </a:r>
          </a:p>
        </p:txBody>
      </p:sp>
      <p:sp>
        <p:nvSpPr>
          <p:cNvPr id="6" name="Content Placeholder 5"/>
          <p:cNvSpPr>
            <a:spLocks noGrp="1"/>
          </p:cNvSpPr>
          <p:nvPr>
            <p:ph sz="quarter" idx="1"/>
          </p:nvPr>
        </p:nvSpPr>
        <p:spPr>
          <a:xfrm>
            <a:off x="457200" y="1600200"/>
            <a:ext cx="7696200" cy="4873752"/>
          </a:xfrm>
        </p:spPr>
        <p:txBody>
          <a:bodyPr/>
          <a:lstStyle/>
          <a:p>
            <a:pPr>
              <a:buNone/>
            </a:pPr>
            <a:r>
              <a:rPr lang="x-none" b="1"/>
              <a:t>Vitamin A</a:t>
            </a:r>
            <a:endParaRPr lang="en-US" dirty="0"/>
          </a:p>
          <a:p>
            <a:pPr lvl="0"/>
            <a:r>
              <a:rPr lang="x-none"/>
              <a:t>Do not give routinely on admission or on discharge from out-patient therapeutic programme. </a:t>
            </a:r>
            <a:endParaRPr lang="en-US" dirty="0"/>
          </a:p>
          <a:p>
            <a:pPr lvl="0">
              <a:buNone/>
            </a:pPr>
            <a:endParaRPr lang="en-US" dirty="0"/>
          </a:p>
          <a:p>
            <a:pPr lvl="0"/>
            <a:r>
              <a:rPr lang="x-none"/>
              <a:t>Do not keep any child with clinical signs of vitamin A deficiency as an out-patient. </a:t>
            </a:r>
            <a:endParaRPr lang="en-US" dirty="0"/>
          </a:p>
          <a:p>
            <a:pPr lvl="0">
              <a:buNone/>
            </a:pPr>
            <a:endParaRPr lang="en-US" dirty="0"/>
          </a:p>
          <a:p>
            <a:pPr lvl="0"/>
            <a:r>
              <a:rPr lang="en-US" dirty="0"/>
              <a:t>If a child had recent measles (now or in past 3 months), give one dose of vitamin A. </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Routine Medication</a:t>
            </a:r>
          </a:p>
        </p:txBody>
      </p:sp>
      <p:sp>
        <p:nvSpPr>
          <p:cNvPr id="6" name="Content Placeholder 5"/>
          <p:cNvSpPr>
            <a:spLocks noGrp="1"/>
          </p:cNvSpPr>
          <p:nvPr>
            <p:ph sz="quarter" idx="1"/>
          </p:nvPr>
        </p:nvSpPr>
        <p:spPr>
          <a:xfrm>
            <a:off x="457200" y="1600200"/>
            <a:ext cx="7696200" cy="4873752"/>
          </a:xfrm>
        </p:spPr>
        <p:txBody>
          <a:bodyPr/>
          <a:lstStyle/>
          <a:p>
            <a:pPr>
              <a:buNone/>
            </a:pPr>
            <a:r>
              <a:rPr lang="en-US" b="1" dirty="0"/>
              <a:t>Iron and Folic Acid Supplementation</a:t>
            </a:r>
            <a:endParaRPr lang="en-US" dirty="0"/>
          </a:p>
          <a:p>
            <a:r>
              <a:rPr lang="en-US" dirty="0"/>
              <a:t>Not given for children with SAM on RUTF that comply with WHO specifications, as RUTF contains sufficient iron (i.e., 2 mg/20 g or 100 kcal) and folic acid (0.42 mg/20g or 100 kcal).</a:t>
            </a:r>
          </a:p>
          <a:p>
            <a:endParaRPr lang="en-US" dirty="0"/>
          </a:p>
          <a:p>
            <a:r>
              <a:rPr lang="en-US" b="1" dirty="0"/>
              <a:t>If moderate or severe anemia is identified, </a:t>
            </a:r>
            <a:r>
              <a:rPr lang="en-US" dirty="0"/>
              <a:t>treat according to treatment protocol for medical complication in SAM</a:t>
            </a:r>
          </a:p>
          <a:p>
            <a:endParaRPr lang="en-US" dirty="0"/>
          </a:p>
          <a:p>
            <a:r>
              <a:rPr lang="en-GB" dirty="0"/>
              <a:t>should never be provided together with a malaria treatment. Malaria should be treated first</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7467600" cy="715962"/>
          </a:xfrm>
        </p:spPr>
        <p:txBody>
          <a:bodyPr/>
          <a:lstStyle/>
          <a:p>
            <a:pPr eaLnBrk="1" fontAlgn="auto" hangingPunct="1">
              <a:spcAft>
                <a:spcPts val="0"/>
              </a:spcAft>
              <a:defRPr/>
            </a:pPr>
            <a:r>
              <a:rPr lang="en-US" dirty="0"/>
              <a:t>Learning Objectives</a:t>
            </a:r>
          </a:p>
        </p:txBody>
      </p:sp>
      <p:sp>
        <p:nvSpPr>
          <p:cNvPr id="3076" name="Rectangle 3"/>
          <p:cNvSpPr>
            <a:spLocks noGrp="1" noChangeArrowheads="1"/>
          </p:cNvSpPr>
          <p:nvPr>
            <p:ph sz="quarter" idx="1"/>
          </p:nvPr>
        </p:nvSpPr>
        <p:spPr>
          <a:xfrm>
            <a:off x="228600" y="1219200"/>
            <a:ext cx="8610600" cy="5254625"/>
          </a:xfrm>
        </p:spPr>
        <p:txBody>
          <a:bodyPr/>
          <a:lstStyle/>
          <a:p>
            <a:pPr eaLnBrk="1" hangingPunct="1">
              <a:buFont typeface="Wingdings" pitchFamily="2" charset="2"/>
              <a:buNone/>
            </a:pPr>
            <a:r>
              <a:rPr lang="en-US" sz="2100"/>
              <a:t>By the end of this session, participants should be able to:</a:t>
            </a:r>
          </a:p>
          <a:p>
            <a:pPr eaLnBrk="1" hangingPunct="1">
              <a:buFont typeface="Wingdings" pitchFamily="2" charset="2"/>
              <a:buNone/>
            </a:pPr>
            <a:endParaRPr lang="en-US" sz="2100"/>
          </a:p>
          <a:p>
            <a:pPr eaLnBrk="1" hangingPunct="1"/>
            <a:r>
              <a:rPr lang="en-US" sz="2100"/>
              <a:t>Know the admission and discharge  procedures </a:t>
            </a:r>
          </a:p>
          <a:p>
            <a:pPr eaLnBrk="1" hangingPunct="1">
              <a:buFont typeface="Wingdings" pitchFamily="2" charset="2"/>
              <a:buNone/>
            </a:pPr>
            <a:endParaRPr lang="en-GB" sz="2100"/>
          </a:p>
          <a:p>
            <a:pPr eaLnBrk="1" hangingPunct="1"/>
            <a:r>
              <a:rPr lang="en-US" sz="2100"/>
              <a:t>Understand  management and treatment procedures </a:t>
            </a:r>
          </a:p>
          <a:p>
            <a:pPr eaLnBrk="1" hangingPunct="1">
              <a:buFont typeface="Wingdings" pitchFamily="2" charset="2"/>
              <a:buNone/>
            </a:pPr>
            <a:endParaRPr lang="en-GB" sz="2100"/>
          </a:p>
          <a:p>
            <a:pPr eaLnBrk="1" hangingPunct="1"/>
            <a:r>
              <a:rPr lang="en-US" sz="2100"/>
              <a:t>Understand  the role of health providers in outpatient therapeutic care</a:t>
            </a:r>
          </a:p>
          <a:p>
            <a:pPr eaLnBrk="1" hangingPunct="1">
              <a:buFont typeface="Wingdings" pitchFamily="2" charset="2"/>
              <a:buNone/>
            </a:pPr>
            <a:endParaRPr lang="en-GB" sz="2100"/>
          </a:p>
          <a:p>
            <a:pPr eaLnBrk="1" hangingPunct="1"/>
            <a:r>
              <a:rPr lang="en-US" sz="2100"/>
              <a:t>Understand principles and procedures for home follow-up of patients</a:t>
            </a:r>
          </a:p>
        </p:txBody>
      </p:sp>
      <p:graphicFrame>
        <p:nvGraphicFramePr>
          <p:cNvPr id="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31750"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Routine Medication</a:t>
            </a:r>
          </a:p>
        </p:txBody>
      </p:sp>
      <p:sp>
        <p:nvSpPr>
          <p:cNvPr id="6" name="Content Placeholder 5"/>
          <p:cNvSpPr>
            <a:spLocks noGrp="1"/>
          </p:cNvSpPr>
          <p:nvPr>
            <p:ph sz="quarter" idx="1"/>
          </p:nvPr>
        </p:nvSpPr>
        <p:spPr>
          <a:xfrm>
            <a:off x="457200" y="1600200"/>
            <a:ext cx="7696200" cy="4873752"/>
          </a:xfrm>
        </p:spPr>
        <p:txBody>
          <a:bodyPr/>
          <a:lstStyle/>
          <a:p>
            <a:pPr>
              <a:buNone/>
            </a:pPr>
            <a:r>
              <a:rPr lang="en-US" b="1" dirty="0"/>
              <a:t>Other Nutrients</a:t>
            </a:r>
            <a:endParaRPr lang="en-US" dirty="0"/>
          </a:p>
          <a:p>
            <a:r>
              <a:rPr lang="en-US" dirty="0"/>
              <a:t>RUTF contains the micronutrients required to treat the malnourished child provided that the caretaker gives sufficient amounts of therapeutic food to the child</a:t>
            </a:r>
          </a:p>
          <a:p>
            <a:pPr>
              <a:buNone/>
            </a:pPr>
            <a:endParaRPr lang="en-US" dirty="0"/>
          </a:p>
          <a:p>
            <a:r>
              <a:rPr lang="en-US" dirty="0"/>
              <a:t>Additional potassium, magnesium or zinc </a:t>
            </a:r>
            <a:r>
              <a:rPr lang="en-US" b="1" dirty="0"/>
              <a:t>is not administered. </a:t>
            </a:r>
            <a:r>
              <a:rPr lang="en-US" dirty="0"/>
              <a:t>A “double dose”---one coming from the diet and the other prescribed---is potentially toxic.</a:t>
            </a:r>
          </a:p>
          <a:p>
            <a:pPr>
              <a:buNone/>
            </a:pPr>
            <a:endParaRPr lang="en-US" dirty="0"/>
          </a:p>
          <a:p>
            <a:r>
              <a:rPr lang="en-US" dirty="0"/>
              <a:t>It is not advisable to give additional zinc </a:t>
            </a:r>
          </a:p>
          <a:p>
            <a:pPr>
              <a:buNone/>
            </a:pP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Routine Medication</a:t>
            </a:r>
          </a:p>
        </p:txBody>
      </p:sp>
      <p:sp>
        <p:nvSpPr>
          <p:cNvPr id="6" name="Content Placeholder 5"/>
          <p:cNvSpPr>
            <a:spLocks noGrp="1"/>
          </p:cNvSpPr>
          <p:nvPr>
            <p:ph sz="quarter" idx="1"/>
          </p:nvPr>
        </p:nvSpPr>
        <p:spPr>
          <a:xfrm>
            <a:off x="457200" y="1600200"/>
            <a:ext cx="7696200" cy="4873752"/>
          </a:xfrm>
        </p:spPr>
        <p:txBody>
          <a:bodyPr/>
          <a:lstStyle/>
          <a:p>
            <a:r>
              <a:rPr lang="en-US" b="1" dirty="0"/>
              <a:t>Fever – </a:t>
            </a:r>
            <a:r>
              <a:rPr lang="en-US" dirty="0"/>
              <a:t>If a child with SAM has high or persistent fever (body temperature greater than 39.5° C), antipyretics should be given. </a:t>
            </a:r>
            <a:r>
              <a:rPr lang="en-US" dirty="0" err="1"/>
              <a:t>Paracetamol</a:t>
            </a:r>
            <a:r>
              <a:rPr lang="en-US" dirty="0"/>
              <a:t> should only be used in children with SAM when high fever is causing distress to the child.</a:t>
            </a:r>
          </a:p>
          <a:p>
            <a:r>
              <a:rPr lang="en-US" b="1" dirty="0"/>
              <a:t>Dehydration – DO NOT GIVE IV FLUIDS</a:t>
            </a:r>
            <a:r>
              <a:rPr lang="en-US" dirty="0"/>
              <a:t> in out-patient therapeutic care.  For severe dehydration, refer to in-patient therapeutic care and follow the protocols detailed in </a:t>
            </a:r>
            <a:r>
              <a:rPr lang="en-US" b="1" dirty="0"/>
              <a:t>Treatment Protocols for Medical Complications in Severely Malnourished Children.</a:t>
            </a:r>
            <a:endParaRPr lang="en-US" dirty="0"/>
          </a:p>
          <a:p>
            <a:pPr>
              <a:buNone/>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Surveillance</a:t>
            </a:r>
          </a:p>
        </p:txBody>
      </p:sp>
      <p:graphicFrame>
        <p:nvGraphicFramePr>
          <p:cNvPr id="5" name="Table Placeholder 4"/>
          <p:cNvGraphicFramePr>
            <a:graphicFrameLocks noGrp="1"/>
          </p:cNvGraphicFramePr>
          <p:nvPr>
            <p:ph type="tbl" idx="1"/>
          </p:nvPr>
        </p:nvGraphicFramePr>
        <p:xfrm>
          <a:off x="533400" y="1447799"/>
          <a:ext cx="7620000" cy="5039360"/>
        </p:xfrm>
        <a:graphic>
          <a:graphicData uri="http://schemas.openxmlformats.org/drawingml/2006/table">
            <a:tbl>
              <a:tblPr/>
              <a:tblGrid>
                <a:gridCol w="6082332">
                  <a:extLst>
                    <a:ext uri="{9D8B030D-6E8A-4147-A177-3AD203B41FA5}">
                      <a16:colId xmlns:a16="http://schemas.microsoft.com/office/drawing/2014/main" val="20000"/>
                    </a:ext>
                  </a:extLst>
                </a:gridCol>
                <a:gridCol w="1537668">
                  <a:extLst>
                    <a:ext uri="{9D8B030D-6E8A-4147-A177-3AD203B41FA5}">
                      <a16:colId xmlns:a16="http://schemas.microsoft.com/office/drawing/2014/main" val="20001"/>
                    </a:ext>
                  </a:extLst>
                </a:gridCol>
              </a:tblGrid>
              <a:tr h="309880">
                <a:tc>
                  <a:txBody>
                    <a:bodyPr/>
                    <a:lstStyle/>
                    <a:p>
                      <a:pPr marL="0" marR="0" algn="just">
                        <a:spcBef>
                          <a:spcPts val="0"/>
                        </a:spcBef>
                        <a:spcAft>
                          <a:spcPts val="0"/>
                        </a:spcAft>
                      </a:pPr>
                      <a:r>
                        <a:rPr lang="en-US" sz="1200" b="1">
                          <a:solidFill>
                            <a:srgbClr val="000000"/>
                          </a:solidFill>
                          <a:latin typeface="Arial"/>
                          <a:ea typeface="Times New Roman"/>
                          <a:cs typeface="Arial"/>
                        </a:rPr>
                        <a:t>Surveillance Tasks</a:t>
                      </a:r>
                      <a:endParaRPr lang="en-US" sz="1200">
                        <a:latin typeface="Tahoma"/>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just">
                        <a:spcBef>
                          <a:spcPts val="0"/>
                        </a:spcBef>
                        <a:spcAft>
                          <a:spcPts val="0"/>
                        </a:spcAft>
                      </a:pPr>
                      <a:r>
                        <a:rPr lang="en-US" sz="1200" b="1" dirty="0">
                          <a:solidFill>
                            <a:srgbClr val="000000"/>
                          </a:solidFill>
                          <a:latin typeface="Arial"/>
                          <a:ea typeface="Times New Roman"/>
                          <a:cs typeface="Arial"/>
                        </a:rPr>
                        <a:t>Frequency</a:t>
                      </a:r>
                      <a:endParaRPr lang="en-US" sz="1200" dirty="0">
                        <a:latin typeface="Tahoma"/>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extLst>
                  <a:ext uri="{0D108BD9-81ED-4DB2-BD59-A6C34878D82A}">
                    <a16:rowId xmlns:a16="http://schemas.microsoft.com/office/drawing/2014/main" val="10000"/>
                  </a:ext>
                </a:extLst>
              </a:tr>
              <a:tr h="309880">
                <a:tc>
                  <a:txBody>
                    <a:bodyPr/>
                    <a:lstStyle/>
                    <a:p>
                      <a:pPr marL="0" marR="0" algn="just">
                        <a:spcBef>
                          <a:spcPts val="0"/>
                        </a:spcBef>
                        <a:spcAft>
                          <a:spcPts val="0"/>
                        </a:spcAft>
                      </a:pPr>
                      <a:endParaRPr lang="en-US" sz="1200" b="1" dirty="0">
                        <a:solidFill>
                          <a:srgbClr val="000000"/>
                        </a:solidFill>
                        <a:latin typeface="Arial"/>
                        <a:ea typeface="Times New Roman"/>
                        <a:cs typeface="Arial"/>
                      </a:endParaRPr>
                    </a:p>
                    <a:p>
                      <a:pPr marL="0" marR="0" algn="just">
                        <a:spcBef>
                          <a:spcPts val="0"/>
                        </a:spcBef>
                        <a:spcAft>
                          <a:spcPts val="0"/>
                        </a:spcAft>
                      </a:pPr>
                      <a:r>
                        <a:rPr lang="en-US" sz="1200" b="1" dirty="0">
                          <a:solidFill>
                            <a:srgbClr val="000000"/>
                          </a:solidFill>
                          <a:latin typeface="Arial"/>
                          <a:ea typeface="Times New Roman"/>
                          <a:cs typeface="Arial"/>
                        </a:rPr>
                        <a:t>Child and Caretaker attend health facility </a:t>
                      </a:r>
                      <a:endParaRPr lang="en-US" sz="1200" dirty="0">
                        <a:latin typeface="Tahoma"/>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a:noFill/>
                    </a:lnB>
                    <a:solidFill>
                      <a:srgbClr val="FDE4D0"/>
                    </a:solidFill>
                  </a:tcPr>
                </a:tc>
                <a:tc>
                  <a:txBody>
                    <a:bodyPr/>
                    <a:lstStyle/>
                    <a:p>
                      <a:pPr marL="0" marR="0" algn="just">
                        <a:spcBef>
                          <a:spcPts val="0"/>
                        </a:spcBef>
                        <a:spcAft>
                          <a:spcPts val="0"/>
                        </a:spcAft>
                      </a:pPr>
                      <a:endParaRPr lang="en-US" sz="1200" dirty="0">
                        <a:solidFill>
                          <a:srgbClr val="000000"/>
                        </a:solidFill>
                        <a:latin typeface="Arial"/>
                        <a:ea typeface="Times New Roman"/>
                        <a:cs typeface="Arial"/>
                      </a:endParaRPr>
                    </a:p>
                    <a:p>
                      <a:pPr marL="0" marR="0" algn="just">
                        <a:spcBef>
                          <a:spcPts val="0"/>
                        </a:spcBef>
                        <a:spcAft>
                          <a:spcPts val="0"/>
                        </a:spcAft>
                      </a:pPr>
                      <a:r>
                        <a:rPr lang="en-US" sz="1200" dirty="0">
                          <a:solidFill>
                            <a:srgbClr val="000000"/>
                          </a:solidFill>
                          <a:latin typeface="Arial"/>
                          <a:ea typeface="Times New Roman"/>
                          <a:cs typeface="Arial"/>
                        </a:rPr>
                        <a:t>Weekly</a:t>
                      </a:r>
                      <a:endParaRPr lang="en-US" sz="1200" dirty="0">
                        <a:latin typeface="Tahoma"/>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a:noFill/>
                    </a:lnB>
                    <a:solidFill>
                      <a:srgbClr val="FDE4D0"/>
                    </a:solidFill>
                  </a:tcPr>
                </a:tc>
                <a:extLst>
                  <a:ext uri="{0D108BD9-81ED-4DB2-BD59-A6C34878D82A}">
                    <a16:rowId xmlns:a16="http://schemas.microsoft.com/office/drawing/2014/main" val="10001"/>
                  </a:ext>
                </a:extLst>
              </a:tr>
              <a:tr h="309880">
                <a:tc>
                  <a:txBody>
                    <a:bodyPr/>
                    <a:lstStyle/>
                    <a:p>
                      <a:pPr marL="0" marR="0" algn="just">
                        <a:spcBef>
                          <a:spcPts val="0"/>
                        </a:spcBef>
                        <a:spcAft>
                          <a:spcPts val="0"/>
                        </a:spcAft>
                      </a:pPr>
                      <a:endParaRPr lang="en-US" sz="1200" b="1" dirty="0">
                        <a:solidFill>
                          <a:srgbClr val="000000"/>
                        </a:solidFill>
                        <a:latin typeface="Arial"/>
                        <a:ea typeface="Times New Roman"/>
                        <a:cs typeface="Arial"/>
                      </a:endParaRPr>
                    </a:p>
                    <a:p>
                      <a:pPr marL="0" marR="0" algn="just">
                        <a:spcBef>
                          <a:spcPts val="0"/>
                        </a:spcBef>
                        <a:spcAft>
                          <a:spcPts val="0"/>
                        </a:spcAft>
                      </a:pPr>
                      <a:r>
                        <a:rPr lang="en-US" sz="1200" b="1" dirty="0">
                          <a:solidFill>
                            <a:srgbClr val="000000"/>
                          </a:solidFill>
                          <a:latin typeface="Arial"/>
                          <a:ea typeface="Times New Roman"/>
                          <a:cs typeface="Arial"/>
                        </a:rPr>
                        <a:t>Health worker checks MUAC and weight</a:t>
                      </a:r>
                      <a:endParaRPr lang="en-US" sz="1200" dirty="0">
                        <a:latin typeface="Tahoma"/>
                        <a:ea typeface="Times New Roman"/>
                        <a:cs typeface="Arial"/>
                      </a:endParaRPr>
                    </a:p>
                  </a:txBody>
                  <a:tcPr marL="68580" marR="68580" marT="0" marB="0">
                    <a:lnL>
                      <a:noFill/>
                    </a:lnL>
                    <a:lnR>
                      <a:noFill/>
                    </a:lnR>
                    <a:lnT>
                      <a:noFill/>
                    </a:lnT>
                    <a:lnB>
                      <a:noFill/>
                    </a:lnB>
                  </a:tcPr>
                </a:tc>
                <a:tc>
                  <a:txBody>
                    <a:bodyPr/>
                    <a:lstStyle/>
                    <a:p>
                      <a:pPr marL="0" marR="0" algn="just">
                        <a:spcBef>
                          <a:spcPts val="0"/>
                        </a:spcBef>
                        <a:spcAft>
                          <a:spcPts val="0"/>
                        </a:spcAft>
                      </a:pPr>
                      <a:endParaRPr lang="en-US" sz="1200" dirty="0">
                        <a:solidFill>
                          <a:srgbClr val="000000"/>
                        </a:solidFill>
                        <a:latin typeface="Arial"/>
                        <a:ea typeface="Times New Roman"/>
                        <a:cs typeface="Arial"/>
                      </a:endParaRPr>
                    </a:p>
                    <a:p>
                      <a:pPr marL="0" marR="0" algn="just">
                        <a:spcBef>
                          <a:spcPts val="0"/>
                        </a:spcBef>
                        <a:spcAft>
                          <a:spcPts val="0"/>
                        </a:spcAft>
                      </a:pPr>
                      <a:r>
                        <a:rPr lang="en-US" sz="1200" dirty="0">
                          <a:solidFill>
                            <a:srgbClr val="000000"/>
                          </a:solidFill>
                          <a:latin typeface="Arial"/>
                          <a:ea typeface="Times New Roman"/>
                          <a:cs typeface="Arial"/>
                        </a:rPr>
                        <a:t>Weekly</a:t>
                      </a:r>
                      <a:endParaRPr lang="en-US" sz="1200" dirty="0">
                        <a:latin typeface="Tahoma"/>
                        <a:ea typeface="Times New Roman"/>
                        <a:cs typeface="Arial"/>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619760">
                <a:tc>
                  <a:txBody>
                    <a:bodyPr/>
                    <a:lstStyle/>
                    <a:p>
                      <a:pPr marL="0" marR="0" algn="just">
                        <a:spcBef>
                          <a:spcPts val="0"/>
                        </a:spcBef>
                        <a:spcAft>
                          <a:spcPts val="0"/>
                        </a:spcAft>
                      </a:pPr>
                      <a:endParaRPr lang="en-US" sz="1200" b="1" dirty="0">
                        <a:solidFill>
                          <a:srgbClr val="000000"/>
                        </a:solidFill>
                        <a:latin typeface="Arial"/>
                        <a:ea typeface="Times New Roman"/>
                        <a:cs typeface="Arial"/>
                      </a:endParaRPr>
                    </a:p>
                    <a:p>
                      <a:pPr marL="0" marR="0" algn="just">
                        <a:spcBef>
                          <a:spcPts val="0"/>
                        </a:spcBef>
                        <a:spcAft>
                          <a:spcPts val="0"/>
                        </a:spcAft>
                      </a:pPr>
                      <a:r>
                        <a:rPr lang="en-US" sz="1200" b="1" dirty="0">
                          <a:solidFill>
                            <a:srgbClr val="000000"/>
                          </a:solidFill>
                          <a:latin typeface="Arial"/>
                          <a:ea typeface="Times New Roman"/>
                          <a:cs typeface="Arial"/>
                        </a:rPr>
                        <a:t>Health worker assesses and records the presence and degree of edema</a:t>
                      </a:r>
                      <a:endParaRPr lang="en-US" sz="1200" dirty="0">
                        <a:latin typeface="Tahoma"/>
                        <a:ea typeface="Times New Roman"/>
                        <a:cs typeface="Arial"/>
                      </a:endParaRPr>
                    </a:p>
                  </a:txBody>
                  <a:tcPr marL="68580" marR="68580" marT="0" marB="0">
                    <a:lnL>
                      <a:noFill/>
                    </a:lnL>
                    <a:lnR>
                      <a:noFill/>
                    </a:lnR>
                    <a:lnT>
                      <a:noFill/>
                    </a:lnT>
                    <a:lnB>
                      <a:noFill/>
                    </a:lnB>
                    <a:solidFill>
                      <a:srgbClr val="FDE4D0"/>
                    </a:solidFill>
                  </a:tcPr>
                </a:tc>
                <a:tc>
                  <a:txBody>
                    <a:bodyPr/>
                    <a:lstStyle/>
                    <a:p>
                      <a:pPr marL="0" marR="0" algn="just">
                        <a:spcBef>
                          <a:spcPts val="0"/>
                        </a:spcBef>
                        <a:spcAft>
                          <a:spcPts val="0"/>
                        </a:spcAft>
                      </a:pPr>
                      <a:endParaRPr lang="en-US" sz="1200" dirty="0">
                        <a:solidFill>
                          <a:srgbClr val="000000"/>
                        </a:solidFill>
                        <a:latin typeface="Arial"/>
                        <a:ea typeface="Times New Roman"/>
                        <a:cs typeface="Arial"/>
                      </a:endParaRPr>
                    </a:p>
                    <a:p>
                      <a:pPr marL="0" marR="0" algn="just">
                        <a:spcBef>
                          <a:spcPts val="0"/>
                        </a:spcBef>
                        <a:spcAft>
                          <a:spcPts val="0"/>
                        </a:spcAft>
                      </a:pPr>
                      <a:r>
                        <a:rPr lang="en-US" sz="1200" dirty="0">
                          <a:solidFill>
                            <a:srgbClr val="000000"/>
                          </a:solidFill>
                          <a:latin typeface="Arial"/>
                          <a:ea typeface="Times New Roman"/>
                          <a:cs typeface="Arial"/>
                        </a:rPr>
                        <a:t>Weekly</a:t>
                      </a:r>
                      <a:endParaRPr lang="en-US" sz="1200" dirty="0">
                        <a:latin typeface="Tahoma"/>
                        <a:ea typeface="Times New Roman"/>
                        <a:cs typeface="Arial"/>
                      </a:endParaRPr>
                    </a:p>
                  </a:txBody>
                  <a:tcPr marL="68580" marR="68580" marT="0" marB="0">
                    <a:lnL>
                      <a:noFill/>
                    </a:lnL>
                    <a:lnR>
                      <a:noFill/>
                    </a:lnR>
                    <a:lnT>
                      <a:noFill/>
                    </a:lnT>
                    <a:lnB>
                      <a:noFill/>
                    </a:lnB>
                    <a:solidFill>
                      <a:srgbClr val="FDE4D0"/>
                    </a:solidFill>
                  </a:tcPr>
                </a:tc>
                <a:extLst>
                  <a:ext uri="{0D108BD9-81ED-4DB2-BD59-A6C34878D82A}">
                    <a16:rowId xmlns:a16="http://schemas.microsoft.com/office/drawing/2014/main" val="10003"/>
                  </a:ext>
                </a:extLst>
              </a:tr>
              <a:tr h="309880">
                <a:tc>
                  <a:txBody>
                    <a:bodyPr/>
                    <a:lstStyle/>
                    <a:p>
                      <a:pPr marL="0" marR="0" algn="just">
                        <a:spcBef>
                          <a:spcPts val="0"/>
                        </a:spcBef>
                        <a:spcAft>
                          <a:spcPts val="0"/>
                        </a:spcAft>
                      </a:pPr>
                      <a:endParaRPr lang="en-US" sz="1200" b="1" dirty="0">
                        <a:solidFill>
                          <a:srgbClr val="000000"/>
                        </a:solidFill>
                        <a:latin typeface="Arial"/>
                        <a:ea typeface="Times New Roman"/>
                        <a:cs typeface="Arial"/>
                      </a:endParaRPr>
                    </a:p>
                    <a:p>
                      <a:pPr marL="0" marR="0" algn="just">
                        <a:spcBef>
                          <a:spcPts val="0"/>
                        </a:spcBef>
                        <a:spcAft>
                          <a:spcPts val="0"/>
                        </a:spcAft>
                      </a:pPr>
                      <a:r>
                        <a:rPr lang="en-US" sz="1200" b="1" dirty="0">
                          <a:solidFill>
                            <a:srgbClr val="000000"/>
                          </a:solidFill>
                          <a:latin typeface="Arial"/>
                          <a:ea typeface="Times New Roman"/>
                          <a:cs typeface="Arial"/>
                        </a:rPr>
                        <a:t>Health worker checks vital signs: temperature, respiration rate </a:t>
                      </a:r>
                      <a:endParaRPr lang="en-US" sz="1200" dirty="0">
                        <a:latin typeface="Tahoma"/>
                        <a:ea typeface="Times New Roman"/>
                        <a:cs typeface="Arial"/>
                      </a:endParaRPr>
                    </a:p>
                  </a:txBody>
                  <a:tcPr marL="68580" marR="68580" marT="0" marB="0">
                    <a:lnL>
                      <a:noFill/>
                    </a:lnL>
                    <a:lnR>
                      <a:noFill/>
                    </a:lnR>
                    <a:lnT>
                      <a:noFill/>
                    </a:lnT>
                    <a:lnB>
                      <a:noFill/>
                    </a:lnB>
                  </a:tcPr>
                </a:tc>
                <a:tc>
                  <a:txBody>
                    <a:bodyPr/>
                    <a:lstStyle/>
                    <a:p>
                      <a:pPr marL="0" marR="0" algn="just">
                        <a:spcBef>
                          <a:spcPts val="0"/>
                        </a:spcBef>
                        <a:spcAft>
                          <a:spcPts val="0"/>
                        </a:spcAft>
                      </a:pPr>
                      <a:endParaRPr lang="en-US" sz="1200" dirty="0">
                        <a:solidFill>
                          <a:srgbClr val="000000"/>
                        </a:solidFill>
                        <a:latin typeface="Arial"/>
                        <a:ea typeface="Times New Roman"/>
                        <a:cs typeface="Arial"/>
                      </a:endParaRPr>
                    </a:p>
                    <a:p>
                      <a:pPr marL="0" marR="0" algn="just">
                        <a:spcBef>
                          <a:spcPts val="0"/>
                        </a:spcBef>
                        <a:spcAft>
                          <a:spcPts val="0"/>
                        </a:spcAft>
                      </a:pPr>
                      <a:r>
                        <a:rPr lang="en-US" sz="1200" dirty="0">
                          <a:solidFill>
                            <a:srgbClr val="000000"/>
                          </a:solidFill>
                          <a:latin typeface="Arial"/>
                          <a:ea typeface="Times New Roman"/>
                          <a:cs typeface="Arial"/>
                        </a:rPr>
                        <a:t>Weekly </a:t>
                      </a:r>
                      <a:endParaRPr lang="en-US" sz="1200" dirty="0">
                        <a:latin typeface="Tahoma"/>
                        <a:ea typeface="Times New Roman"/>
                        <a:cs typeface="Arial"/>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r h="619760">
                <a:tc>
                  <a:txBody>
                    <a:bodyPr/>
                    <a:lstStyle/>
                    <a:p>
                      <a:pPr marL="0" marR="0" algn="just">
                        <a:spcBef>
                          <a:spcPts val="0"/>
                        </a:spcBef>
                        <a:spcAft>
                          <a:spcPts val="0"/>
                        </a:spcAft>
                      </a:pPr>
                      <a:endParaRPr lang="en-US" sz="1200" b="1" dirty="0">
                        <a:solidFill>
                          <a:srgbClr val="000000"/>
                        </a:solidFill>
                        <a:latin typeface="Arial"/>
                        <a:ea typeface="Times New Roman"/>
                        <a:cs typeface="Arial"/>
                      </a:endParaRPr>
                    </a:p>
                    <a:p>
                      <a:pPr marL="0" marR="0" algn="just">
                        <a:spcBef>
                          <a:spcPts val="0"/>
                        </a:spcBef>
                        <a:spcAft>
                          <a:spcPts val="0"/>
                        </a:spcAft>
                      </a:pPr>
                      <a:r>
                        <a:rPr lang="en-US" sz="1200" b="1" dirty="0">
                          <a:solidFill>
                            <a:srgbClr val="000000"/>
                          </a:solidFill>
                          <a:latin typeface="Arial"/>
                          <a:ea typeface="Times New Roman"/>
                          <a:cs typeface="Arial"/>
                        </a:rPr>
                        <a:t>Health worker completes a medical assessment including medical history (of the past week) plus physical examination  </a:t>
                      </a:r>
                      <a:endParaRPr lang="en-US" sz="1200" dirty="0">
                        <a:latin typeface="Tahoma"/>
                        <a:ea typeface="Times New Roman"/>
                        <a:cs typeface="Arial"/>
                      </a:endParaRPr>
                    </a:p>
                  </a:txBody>
                  <a:tcPr marL="68580" marR="68580" marT="0" marB="0">
                    <a:lnL>
                      <a:noFill/>
                    </a:lnL>
                    <a:lnR>
                      <a:noFill/>
                    </a:lnR>
                    <a:lnT>
                      <a:noFill/>
                    </a:lnT>
                    <a:lnB>
                      <a:noFill/>
                    </a:lnB>
                    <a:solidFill>
                      <a:srgbClr val="FDE4D0"/>
                    </a:solidFill>
                  </a:tcPr>
                </a:tc>
                <a:tc>
                  <a:txBody>
                    <a:bodyPr/>
                    <a:lstStyle/>
                    <a:p>
                      <a:pPr marL="0" marR="0" algn="just">
                        <a:spcBef>
                          <a:spcPts val="0"/>
                        </a:spcBef>
                        <a:spcAft>
                          <a:spcPts val="0"/>
                        </a:spcAft>
                      </a:pPr>
                      <a:endParaRPr lang="en-US" sz="1200" dirty="0">
                        <a:solidFill>
                          <a:srgbClr val="000000"/>
                        </a:solidFill>
                        <a:latin typeface="Arial"/>
                        <a:ea typeface="Times New Roman"/>
                        <a:cs typeface="Arial"/>
                      </a:endParaRPr>
                    </a:p>
                    <a:p>
                      <a:pPr marL="0" marR="0" algn="just">
                        <a:spcBef>
                          <a:spcPts val="0"/>
                        </a:spcBef>
                        <a:spcAft>
                          <a:spcPts val="0"/>
                        </a:spcAft>
                      </a:pPr>
                      <a:r>
                        <a:rPr lang="en-US" sz="1200" dirty="0">
                          <a:solidFill>
                            <a:srgbClr val="000000"/>
                          </a:solidFill>
                          <a:latin typeface="Arial"/>
                          <a:ea typeface="Times New Roman"/>
                          <a:cs typeface="Arial"/>
                        </a:rPr>
                        <a:t>Weekly</a:t>
                      </a:r>
                      <a:endParaRPr lang="en-US" sz="1200" dirty="0">
                        <a:latin typeface="Tahoma"/>
                        <a:ea typeface="Times New Roman"/>
                        <a:cs typeface="Arial"/>
                      </a:endParaRPr>
                    </a:p>
                  </a:txBody>
                  <a:tcPr marL="68580" marR="68580" marT="0" marB="0">
                    <a:lnL>
                      <a:noFill/>
                    </a:lnL>
                    <a:lnR>
                      <a:noFill/>
                    </a:lnR>
                    <a:lnT>
                      <a:noFill/>
                    </a:lnT>
                    <a:lnB>
                      <a:noFill/>
                    </a:lnB>
                    <a:solidFill>
                      <a:srgbClr val="FDE4D0"/>
                    </a:solidFill>
                  </a:tcPr>
                </a:tc>
                <a:extLst>
                  <a:ext uri="{0D108BD9-81ED-4DB2-BD59-A6C34878D82A}">
                    <a16:rowId xmlns:a16="http://schemas.microsoft.com/office/drawing/2014/main" val="10005"/>
                  </a:ext>
                </a:extLst>
              </a:tr>
              <a:tr h="309880">
                <a:tc>
                  <a:txBody>
                    <a:bodyPr/>
                    <a:lstStyle/>
                    <a:p>
                      <a:pPr marL="0" marR="0" algn="just">
                        <a:spcBef>
                          <a:spcPts val="0"/>
                        </a:spcBef>
                        <a:spcAft>
                          <a:spcPts val="0"/>
                        </a:spcAft>
                      </a:pPr>
                      <a:endParaRPr lang="en-US" sz="1200" b="1" dirty="0">
                        <a:solidFill>
                          <a:srgbClr val="000000"/>
                        </a:solidFill>
                        <a:latin typeface="Arial"/>
                        <a:ea typeface="Times New Roman"/>
                        <a:cs typeface="Arial"/>
                      </a:endParaRPr>
                    </a:p>
                    <a:p>
                      <a:pPr marL="0" marR="0" algn="just">
                        <a:spcBef>
                          <a:spcPts val="0"/>
                        </a:spcBef>
                        <a:spcAft>
                          <a:spcPts val="0"/>
                        </a:spcAft>
                      </a:pPr>
                      <a:r>
                        <a:rPr lang="en-US" sz="1200" b="1" dirty="0">
                          <a:solidFill>
                            <a:srgbClr val="000000"/>
                          </a:solidFill>
                          <a:latin typeface="Arial"/>
                          <a:ea typeface="Times New Roman"/>
                          <a:cs typeface="Arial"/>
                        </a:rPr>
                        <a:t>Health worker conducts appetite test</a:t>
                      </a:r>
                      <a:endParaRPr lang="en-US" sz="1200" dirty="0">
                        <a:latin typeface="Tahoma"/>
                        <a:ea typeface="Times New Roman"/>
                        <a:cs typeface="Arial"/>
                      </a:endParaRPr>
                    </a:p>
                  </a:txBody>
                  <a:tcPr marL="68580" marR="68580" marT="0" marB="0">
                    <a:lnL>
                      <a:noFill/>
                    </a:lnL>
                    <a:lnR>
                      <a:noFill/>
                    </a:lnR>
                    <a:lnT>
                      <a:noFill/>
                    </a:lnT>
                    <a:lnB>
                      <a:noFill/>
                    </a:lnB>
                  </a:tcPr>
                </a:tc>
                <a:tc>
                  <a:txBody>
                    <a:bodyPr/>
                    <a:lstStyle/>
                    <a:p>
                      <a:pPr marL="0" marR="0" algn="just">
                        <a:spcBef>
                          <a:spcPts val="0"/>
                        </a:spcBef>
                        <a:spcAft>
                          <a:spcPts val="0"/>
                        </a:spcAft>
                      </a:pPr>
                      <a:endParaRPr lang="en-US" sz="1200" dirty="0">
                        <a:solidFill>
                          <a:srgbClr val="000000"/>
                        </a:solidFill>
                        <a:latin typeface="Arial"/>
                        <a:ea typeface="Times New Roman"/>
                        <a:cs typeface="Arial"/>
                      </a:endParaRPr>
                    </a:p>
                    <a:p>
                      <a:pPr marL="0" marR="0" algn="just">
                        <a:spcBef>
                          <a:spcPts val="0"/>
                        </a:spcBef>
                        <a:spcAft>
                          <a:spcPts val="0"/>
                        </a:spcAft>
                      </a:pPr>
                      <a:r>
                        <a:rPr lang="en-US" sz="1200" dirty="0">
                          <a:solidFill>
                            <a:srgbClr val="000000"/>
                          </a:solidFill>
                          <a:latin typeface="Arial"/>
                          <a:ea typeface="Times New Roman"/>
                          <a:cs typeface="Arial"/>
                        </a:rPr>
                        <a:t>Weekly</a:t>
                      </a:r>
                      <a:endParaRPr lang="en-US" sz="1200" dirty="0">
                        <a:latin typeface="Tahoma"/>
                        <a:ea typeface="Times New Roman"/>
                        <a:cs typeface="Arial"/>
                      </a:endParaRPr>
                    </a:p>
                  </a:txBody>
                  <a:tcPr marL="68580" marR="68580" marT="0" marB="0">
                    <a:lnL>
                      <a:noFill/>
                    </a:lnL>
                    <a:lnR>
                      <a:noFill/>
                    </a:lnR>
                    <a:lnT>
                      <a:noFill/>
                    </a:lnT>
                    <a:lnB>
                      <a:noFill/>
                    </a:lnB>
                  </a:tcPr>
                </a:tc>
                <a:extLst>
                  <a:ext uri="{0D108BD9-81ED-4DB2-BD59-A6C34878D82A}">
                    <a16:rowId xmlns:a16="http://schemas.microsoft.com/office/drawing/2014/main" val="10006"/>
                  </a:ext>
                </a:extLst>
              </a:tr>
              <a:tr h="309880">
                <a:tc>
                  <a:txBody>
                    <a:bodyPr/>
                    <a:lstStyle/>
                    <a:p>
                      <a:pPr marL="0" marR="0" algn="just">
                        <a:spcBef>
                          <a:spcPts val="0"/>
                        </a:spcBef>
                        <a:spcAft>
                          <a:spcPts val="0"/>
                        </a:spcAft>
                      </a:pPr>
                      <a:endParaRPr lang="en-US" sz="1200" b="1" dirty="0">
                        <a:solidFill>
                          <a:srgbClr val="000000"/>
                        </a:solidFill>
                        <a:latin typeface="Arial"/>
                        <a:ea typeface="Times New Roman"/>
                        <a:cs typeface="Arial"/>
                      </a:endParaRPr>
                    </a:p>
                    <a:p>
                      <a:pPr marL="0" marR="0" algn="just">
                        <a:spcBef>
                          <a:spcPts val="0"/>
                        </a:spcBef>
                        <a:spcAft>
                          <a:spcPts val="0"/>
                        </a:spcAft>
                      </a:pPr>
                      <a:r>
                        <a:rPr lang="en-US" sz="1200" b="1" dirty="0">
                          <a:solidFill>
                            <a:srgbClr val="000000"/>
                          </a:solidFill>
                          <a:latin typeface="Arial"/>
                          <a:ea typeface="Times New Roman"/>
                          <a:cs typeface="Arial"/>
                        </a:rPr>
                        <a:t>Health worker gives routine drugs</a:t>
                      </a:r>
                      <a:endParaRPr lang="en-US" sz="1200" dirty="0">
                        <a:latin typeface="Tahoma"/>
                        <a:ea typeface="Times New Roman"/>
                        <a:cs typeface="Arial"/>
                      </a:endParaRPr>
                    </a:p>
                  </a:txBody>
                  <a:tcPr marL="68580" marR="68580" marT="0" marB="0">
                    <a:lnL>
                      <a:noFill/>
                    </a:lnL>
                    <a:lnR>
                      <a:noFill/>
                    </a:lnR>
                    <a:lnT>
                      <a:noFill/>
                    </a:lnT>
                    <a:lnB>
                      <a:noFill/>
                    </a:lnB>
                    <a:solidFill>
                      <a:srgbClr val="FDE4D0"/>
                    </a:solidFill>
                  </a:tcPr>
                </a:tc>
                <a:tc>
                  <a:txBody>
                    <a:bodyPr/>
                    <a:lstStyle/>
                    <a:p>
                      <a:pPr marL="0" marR="0" algn="just">
                        <a:spcBef>
                          <a:spcPts val="0"/>
                        </a:spcBef>
                        <a:spcAft>
                          <a:spcPts val="0"/>
                        </a:spcAft>
                      </a:pPr>
                      <a:endParaRPr lang="en-US" sz="1200" dirty="0">
                        <a:solidFill>
                          <a:srgbClr val="000000"/>
                        </a:solidFill>
                        <a:latin typeface="Arial"/>
                        <a:ea typeface="Times New Roman"/>
                        <a:cs typeface="Arial"/>
                      </a:endParaRPr>
                    </a:p>
                    <a:p>
                      <a:pPr marL="0" marR="0" algn="just">
                        <a:spcBef>
                          <a:spcPts val="0"/>
                        </a:spcBef>
                        <a:spcAft>
                          <a:spcPts val="0"/>
                        </a:spcAft>
                      </a:pPr>
                      <a:r>
                        <a:rPr lang="en-US" sz="1200" dirty="0">
                          <a:solidFill>
                            <a:srgbClr val="000000"/>
                          </a:solidFill>
                          <a:latin typeface="Arial"/>
                          <a:ea typeface="Times New Roman"/>
                          <a:cs typeface="Arial"/>
                        </a:rPr>
                        <a:t>Weekly</a:t>
                      </a:r>
                      <a:endParaRPr lang="en-US" sz="1200" dirty="0">
                        <a:latin typeface="Tahoma"/>
                        <a:ea typeface="Times New Roman"/>
                        <a:cs typeface="Arial"/>
                      </a:endParaRPr>
                    </a:p>
                  </a:txBody>
                  <a:tcPr marL="68580" marR="68580" marT="0" marB="0">
                    <a:lnL>
                      <a:noFill/>
                    </a:lnL>
                    <a:lnR>
                      <a:noFill/>
                    </a:lnR>
                    <a:lnT>
                      <a:noFill/>
                    </a:lnT>
                    <a:lnB>
                      <a:noFill/>
                    </a:lnB>
                    <a:solidFill>
                      <a:srgbClr val="FDE4D0"/>
                    </a:solidFill>
                  </a:tcPr>
                </a:tc>
                <a:extLst>
                  <a:ext uri="{0D108BD9-81ED-4DB2-BD59-A6C34878D82A}">
                    <a16:rowId xmlns:a16="http://schemas.microsoft.com/office/drawing/2014/main" val="10007"/>
                  </a:ext>
                </a:extLst>
              </a:tr>
              <a:tr h="309880">
                <a:tc>
                  <a:txBody>
                    <a:bodyPr/>
                    <a:lstStyle/>
                    <a:p>
                      <a:pPr marL="0" marR="0" algn="just">
                        <a:spcBef>
                          <a:spcPts val="0"/>
                        </a:spcBef>
                        <a:spcAft>
                          <a:spcPts val="0"/>
                        </a:spcAft>
                      </a:pPr>
                      <a:endParaRPr lang="en-US" sz="1200" b="1" dirty="0">
                        <a:solidFill>
                          <a:srgbClr val="000000"/>
                        </a:solidFill>
                        <a:latin typeface="Arial"/>
                        <a:ea typeface="Times New Roman"/>
                        <a:cs typeface="Arial"/>
                      </a:endParaRPr>
                    </a:p>
                    <a:p>
                      <a:pPr marL="0" marR="0" algn="just">
                        <a:spcBef>
                          <a:spcPts val="0"/>
                        </a:spcBef>
                        <a:spcAft>
                          <a:spcPts val="0"/>
                        </a:spcAft>
                      </a:pPr>
                      <a:r>
                        <a:rPr lang="en-US" sz="1200" b="1" dirty="0">
                          <a:solidFill>
                            <a:srgbClr val="000000"/>
                          </a:solidFill>
                          <a:latin typeface="Arial"/>
                          <a:ea typeface="Times New Roman"/>
                          <a:cs typeface="Arial"/>
                        </a:rPr>
                        <a:t>Child and Caretaker receives replacement of RUTF</a:t>
                      </a:r>
                      <a:endParaRPr lang="en-US" sz="1200" dirty="0">
                        <a:latin typeface="Tahoma"/>
                        <a:ea typeface="Times New Roman"/>
                        <a:cs typeface="Arial"/>
                      </a:endParaRPr>
                    </a:p>
                  </a:txBody>
                  <a:tcPr marL="68580" marR="68580" marT="0" marB="0">
                    <a:lnL>
                      <a:noFill/>
                    </a:lnL>
                    <a:lnR>
                      <a:noFill/>
                    </a:lnR>
                    <a:lnT>
                      <a:noFill/>
                    </a:lnT>
                    <a:lnB>
                      <a:noFill/>
                    </a:lnB>
                  </a:tcPr>
                </a:tc>
                <a:tc>
                  <a:txBody>
                    <a:bodyPr/>
                    <a:lstStyle/>
                    <a:p>
                      <a:pPr marL="0" marR="0" algn="just">
                        <a:spcBef>
                          <a:spcPts val="0"/>
                        </a:spcBef>
                        <a:spcAft>
                          <a:spcPts val="0"/>
                        </a:spcAft>
                      </a:pPr>
                      <a:endParaRPr lang="en-US" sz="1200" dirty="0">
                        <a:solidFill>
                          <a:srgbClr val="000000"/>
                        </a:solidFill>
                        <a:latin typeface="Arial"/>
                        <a:ea typeface="Times New Roman"/>
                        <a:cs typeface="Arial"/>
                      </a:endParaRPr>
                    </a:p>
                    <a:p>
                      <a:pPr marL="0" marR="0" algn="just">
                        <a:spcBef>
                          <a:spcPts val="0"/>
                        </a:spcBef>
                        <a:spcAft>
                          <a:spcPts val="0"/>
                        </a:spcAft>
                      </a:pPr>
                      <a:r>
                        <a:rPr lang="en-US" sz="1200" dirty="0">
                          <a:solidFill>
                            <a:srgbClr val="000000"/>
                          </a:solidFill>
                          <a:latin typeface="Arial"/>
                          <a:ea typeface="Times New Roman"/>
                          <a:cs typeface="Arial"/>
                        </a:rPr>
                        <a:t>Weekly</a:t>
                      </a:r>
                      <a:endParaRPr lang="en-US" sz="1200" dirty="0">
                        <a:latin typeface="Tahoma"/>
                        <a:ea typeface="Times New Roman"/>
                        <a:cs typeface="Arial"/>
                      </a:endParaRPr>
                    </a:p>
                  </a:txBody>
                  <a:tcPr marL="68580" marR="68580" marT="0" marB="0">
                    <a:lnL>
                      <a:noFill/>
                    </a:lnL>
                    <a:lnR>
                      <a:noFill/>
                    </a:lnR>
                    <a:lnT>
                      <a:noFill/>
                    </a:lnT>
                    <a:lnB>
                      <a:noFill/>
                    </a:lnB>
                  </a:tcPr>
                </a:tc>
                <a:extLst>
                  <a:ext uri="{0D108BD9-81ED-4DB2-BD59-A6C34878D82A}">
                    <a16:rowId xmlns:a16="http://schemas.microsoft.com/office/drawing/2014/main" val="10008"/>
                  </a:ext>
                </a:extLst>
              </a:tr>
              <a:tr h="309880">
                <a:tc>
                  <a:txBody>
                    <a:bodyPr/>
                    <a:lstStyle/>
                    <a:p>
                      <a:pPr marL="0" marR="0" algn="just">
                        <a:spcBef>
                          <a:spcPts val="0"/>
                        </a:spcBef>
                        <a:spcAft>
                          <a:spcPts val="0"/>
                        </a:spcAft>
                      </a:pPr>
                      <a:endParaRPr lang="en-US" sz="1200" b="1" dirty="0">
                        <a:solidFill>
                          <a:srgbClr val="000000"/>
                        </a:solidFill>
                        <a:latin typeface="Arial"/>
                        <a:ea typeface="Times New Roman"/>
                        <a:cs typeface="Arial"/>
                      </a:endParaRPr>
                    </a:p>
                    <a:p>
                      <a:pPr marL="0" marR="0" algn="just">
                        <a:spcBef>
                          <a:spcPts val="0"/>
                        </a:spcBef>
                        <a:spcAft>
                          <a:spcPts val="0"/>
                        </a:spcAft>
                      </a:pPr>
                      <a:r>
                        <a:rPr lang="en-US" sz="1200" b="1" dirty="0">
                          <a:solidFill>
                            <a:srgbClr val="000000"/>
                          </a:solidFill>
                          <a:latin typeface="Arial"/>
                          <a:ea typeface="Times New Roman"/>
                          <a:cs typeface="Arial"/>
                        </a:rPr>
                        <a:t>Health worker checks height/length</a:t>
                      </a:r>
                      <a:endParaRPr lang="en-US" sz="1200" dirty="0">
                        <a:latin typeface="Tahoma"/>
                        <a:ea typeface="Times New Roman"/>
                        <a:cs typeface="Arial"/>
                      </a:endParaRPr>
                    </a:p>
                  </a:txBody>
                  <a:tcPr marL="68580" marR="68580" marT="0" marB="0">
                    <a:lnL>
                      <a:noFill/>
                    </a:lnL>
                    <a:lnR>
                      <a:noFill/>
                    </a:lnR>
                    <a:lnT>
                      <a:noFill/>
                    </a:lnT>
                    <a:lnB>
                      <a:noFill/>
                    </a:lnB>
                    <a:solidFill>
                      <a:srgbClr val="FDE4D0"/>
                    </a:solidFill>
                  </a:tcPr>
                </a:tc>
                <a:tc>
                  <a:txBody>
                    <a:bodyPr/>
                    <a:lstStyle/>
                    <a:p>
                      <a:pPr marL="0" marR="0" algn="just">
                        <a:spcBef>
                          <a:spcPts val="0"/>
                        </a:spcBef>
                        <a:spcAft>
                          <a:spcPts val="0"/>
                        </a:spcAft>
                      </a:pPr>
                      <a:endParaRPr lang="en-US" sz="1200" dirty="0">
                        <a:solidFill>
                          <a:srgbClr val="000000"/>
                        </a:solidFill>
                        <a:latin typeface="Arial"/>
                        <a:ea typeface="Times New Roman"/>
                        <a:cs typeface="Arial"/>
                      </a:endParaRPr>
                    </a:p>
                    <a:p>
                      <a:pPr marL="0" marR="0" algn="just">
                        <a:spcBef>
                          <a:spcPts val="0"/>
                        </a:spcBef>
                        <a:spcAft>
                          <a:spcPts val="0"/>
                        </a:spcAft>
                      </a:pPr>
                      <a:r>
                        <a:rPr lang="en-US" sz="1200" dirty="0">
                          <a:solidFill>
                            <a:srgbClr val="000000"/>
                          </a:solidFill>
                          <a:latin typeface="Arial"/>
                          <a:ea typeface="Times New Roman"/>
                          <a:cs typeface="Arial"/>
                        </a:rPr>
                        <a:t>Monthly</a:t>
                      </a:r>
                      <a:endParaRPr lang="en-US" sz="1200" dirty="0">
                        <a:latin typeface="Tahoma"/>
                        <a:ea typeface="Times New Roman"/>
                        <a:cs typeface="Arial"/>
                      </a:endParaRPr>
                    </a:p>
                  </a:txBody>
                  <a:tcPr marL="68580" marR="68580" marT="0" marB="0">
                    <a:lnL>
                      <a:noFill/>
                    </a:lnL>
                    <a:lnR>
                      <a:noFill/>
                    </a:lnR>
                    <a:lnT>
                      <a:noFill/>
                    </a:lnT>
                    <a:lnB>
                      <a:noFill/>
                    </a:lnB>
                    <a:solidFill>
                      <a:srgbClr val="FDE4D0"/>
                    </a:solidFill>
                  </a:tcPr>
                </a:tc>
                <a:extLst>
                  <a:ext uri="{0D108BD9-81ED-4DB2-BD59-A6C34878D82A}">
                    <a16:rowId xmlns:a16="http://schemas.microsoft.com/office/drawing/2014/main" val="10009"/>
                  </a:ext>
                </a:extLst>
              </a:tr>
              <a:tr h="929640">
                <a:tc>
                  <a:txBody>
                    <a:bodyPr/>
                    <a:lstStyle/>
                    <a:p>
                      <a:pPr marL="0" marR="0" algn="just">
                        <a:spcBef>
                          <a:spcPts val="0"/>
                        </a:spcBef>
                        <a:spcAft>
                          <a:spcPts val="0"/>
                        </a:spcAft>
                      </a:pPr>
                      <a:endParaRPr lang="en-US" sz="1200" b="1" dirty="0">
                        <a:solidFill>
                          <a:srgbClr val="000000"/>
                        </a:solidFill>
                        <a:latin typeface="Arial"/>
                        <a:ea typeface="Times New Roman"/>
                        <a:cs typeface="Arial"/>
                      </a:endParaRPr>
                    </a:p>
                    <a:p>
                      <a:pPr marL="0" marR="0" algn="just">
                        <a:spcBef>
                          <a:spcPts val="0"/>
                        </a:spcBef>
                        <a:spcAft>
                          <a:spcPts val="0"/>
                        </a:spcAft>
                      </a:pPr>
                      <a:r>
                        <a:rPr lang="en-US" sz="1200" b="1" dirty="0">
                          <a:solidFill>
                            <a:srgbClr val="000000"/>
                          </a:solidFill>
                          <a:latin typeface="Arial"/>
                          <a:ea typeface="Times New Roman"/>
                          <a:cs typeface="Arial"/>
                        </a:rPr>
                        <a:t>Health worker fills in OTP follow up card with all of the above collected information and decides if further action is needed accordingly.</a:t>
                      </a:r>
                      <a:endParaRPr lang="en-US" sz="1200" dirty="0">
                        <a:latin typeface="Tahoma"/>
                        <a:ea typeface="Times New Roman"/>
                        <a:cs typeface="Arial"/>
                      </a:endParaRPr>
                    </a:p>
                  </a:txBody>
                  <a:tcPr marL="68580" marR="68580" marT="0" marB="0">
                    <a:lnL>
                      <a:noFill/>
                    </a:lnL>
                    <a:lnR>
                      <a:noFill/>
                    </a:lnR>
                    <a:lnT>
                      <a:noFill/>
                    </a:lnT>
                    <a:lnB w="12700" cap="flat" cmpd="sng" algn="ctr">
                      <a:solidFill>
                        <a:srgbClr val="F79646"/>
                      </a:solidFill>
                      <a:prstDash val="solid"/>
                      <a:round/>
                      <a:headEnd type="none" w="med" len="med"/>
                      <a:tailEnd type="none" w="med" len="med"/>
                    </a:lnB>
                  </a:tcPr>
                </a:tc>
                <a:tc>
                  <a:txBody>
                    <a:bodyPr/>
                    <a:lstStyle/>
                    <a:p>
                      <a:pPr marL="0" marR="0" algn="just">
                        <a:spcBef>
                          <a:spcPts val="0"/>
                        </a:spcBef>
                        <a:spcAft>
                          <a:spcPts val="0"/>
                        </a:spcAft>
                      </a:pPr>
                      <a:endParaRPr lang="en-US" sz="1200" dirty="0">
                        <a:solidFill>
                          <a:srgbClr val="000000"/>
                        </a:solidFill>
                        <a:latin typeface="Arial"/>
                        <a:ea typeface="Times New Roman"/>
                        <a:cs typeface="Arial"/>
                      </a:endParaRPr>
                    </a:p>
                    <a:p>
                      <a:pPr marL="0" marR="0" algn="just">
                        <a:spcBef>
                          <a:spcPts val="0"/>
                        </a:spcBef>
                        <a:spcAft>
                          <a:spcPts val="0"/>
                        </a:spcAft>
                      </a:pPr>
                      <a:r>
                        <a:rPr lang="en-US" sz="1200" dirty="0">
                          <a:solidFill>
                            <a:srgbClr val="000000"/>
                          </a:solidFill>
                          <a:latin typeface="Arial"/>
                          <a:ea typeface="Times New Roman"/>
                          <a:cs typeface="Arial"/>
                        </a:rPr>
                        <a:t>Weekly</a:t>
                      </a:r>
                      <a:endParaRPr lang="en-US" sz="1200" dirty="0">
                        <a:latin typeface="Tahoma"/>
                        <a:ea typeface="Times New Roman"/>
                        <a:cs typeface="Arial"/>
                      </a:endParaRPr>
                    </a:p>
                  </a:txBody>
                  <a:tcPr marL="68580" marR="68580" marT="0" marB="0">
                    <a:lnL>
                      <a:noFill/>
                    </a:lnL>
                    <a:lnR>
                      <a:noFill/>
                    </a:lnR>
                    <a:lnT>
                      <a:noFill/>
                    </a:lnT>
                    <a:lnB w="12700" cap="flat" cmpd="sng" algn="ctr">
                      <a:solidFill>
                        <a:srgbClr val="F79646"/>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Home Care for the Child with SAM</a:t>
            </a:r>
          </a:p>
        </p:txBody>
      </p:sp>
      <p:sp>
        <p:nvSpPr>
          <p:cNvPr id="6" name="Content Placeholder 5"/>
          <p:cNvSpPr>
            <a:spLocks noGrp="1"/>
          </p:cNvSpPr>
          <p:nvPr>
            <p:ph sz="quarter" idx="1"/>
          </p:nvPr>
        </p:nvSpPr>
        <p:spPr/>
        <p:txBody>
          <a:bodyPr/>
          <a:lstStyle/>
          <a:p>
            <a:pPr>
              <a:buNone/>
            </a:pPr>
            <a:r>
              <a:rPr lang="en-US" b="1" dirty="0"/>
              <a:t>Role of Caregiver</a:t>
            </a:r>
          </a:p>
          <a:p>
            <a:pPr>
              <a:buNone/>
            </a:pPr>
            <a:endParaRPr lang="en-US" b="1" dirty="0"/>
          </a:p>
          <a:p>
            <a:r>
              <a:rPr lang="en-US" dirty="0"/>
              <a:t>The health worker and CHW empower caregiver to play role in helping rehabilitate the child by ensuring that key messages are given to the individual or caretaker before leaving the health facility after admission to the out-patient therapeutic care </a:t>
            </a:r>
            <a:r>
              <a:rPr lang="en-US" dirty="0" err="1"/>
              <a:t>programme</a:t>
            </a:r>
            <a:r>
              <a:rPr lang="en-US" dirty="0"/>
              <a:t> (OTP). </a:t>
            </a:r>
          </a:p>
          <a:p>
            <a:endParaRPr lang="en-US" b="1" dirty="0"/>
          </a:p>
          <a:p>
            <a:endParaRPr lang="en-US" b="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title" idx="4294967295"/>
          </p:nvPr>
        </p:nvSpPr>
        <p:spPr bwMode="auto">
          <a:xfrm>
            <a:off x="152400" y="274638"/>
            <a:ext cx="7772400" cy="715962"/>
          </a:xfrm>
        </p:spPr>
        <p:txBody>
          <a:bodyPr wrap="square" lIns="91440" tIns="45720" rIns="91440" bIns="45720" numCol="1" anchorCtr="0" compatLnSpc="1">
            <a:prstTxWarp prst="textNoShape">
              <a:avLst/>
            </a:prstTxWarp>
          </a:bodyPr>
          <a:lstStyle/>
          <a:p>
            <a:pPr>
              <a:defRPr/>
            </a:pPr>
            <a:r>
              <a:rPr lang="en-US" b="1" cap="none" dirty="0"/>
              <a:t> </a:t>
            </a:r>
            <a:r>
              <a:rPr lang="en-US" b="1" cap="none" dirty="0">
                <a:solidFill>
                  <a:schemeClr val="accent6"/>
                </a:solidFill>
              </a:rPr>
              <a:t>Key messages for caregivers in OTP</a:t>
            </a:r>
          </a:p>
        </p:txBody>
      </p:sp>
      <p:sp>
        <p:nvSpPr>
          <p:cNvPr id="14340" name="Rectangle 3"/>
          <p:cNvSpPr>
            <a:spLocks noGrp="1"/>
          </p:cNvSpPr>
          <p:nvPr>
            <p:ph sz="quarter" idx="4294967295"/>
          </p:nvPr>
        </p:nvSpPr>
        <p:spPr>
          <a:xfrm>
            <a:off x="381000" y="1295400"/>
            <a:ext cx="8305800" cy="4873625"/>
          </a:xfrm>
        </p:spPr>
        <p:txBody>
          <a:bodyPr/>
          <a:lstStyle/>
          <a:p>
            <a:r>
              <a:rPr lang="en-US" sz="2100"/>
              <a:t>Inform the caregiver:</a:t>
            </a:r>
            <a:endParaRPr lang="en-GB" sz="2100"/>
          </a:p>
          <a:p>
            <a:pPr lvl="1"/>
            <a:r>
              <a:rPr lang="en-US"/>
              <a:t>How much RUTF to give daily – depending on weight of the child. </a:t>
            </a:r>
            <a:endParaRPr lang="en-GB"/>
          </a:p>
          <a:p>
            <a:pPr lvl="1"/>
            <a:r>
              <a:rPr lang="en-US"/>
              <a:t>RUTF is already pre-cooked so does not require cooking/ preparation. </a:t>
            </a:r>
            <a:endParaRPr lang="en-GB"/>
          </a:p>
          <a:p>
            <a:pPr lvl="1"/>
            <a:r>
              <a:rPr lang="en-IE"/>
              <a:t>Sick children often do not like to eat. Give small regular meals of RUTF and encourage the child to eat often  throughout the day (if possible 8 meals/ day).</a:t>
            </a:r>
            <a:endParaRPr lang="en-US"/>
          </a:p>
          <a:p>
            <a:pPr lvl="1"/>
            <a:r>
              <a:rPr lang="en-IE"/>
              <a:t>For young children, continue to put the child to the breast regularly.</a:t>
            </a:r>
          </a:p>
          <a:p>
            <a:pPr lvl="1"/>
            <a:r>
              <a:rPr lang="en-GB"/>
              <a:t>Children with diarrhoea should continue to feed and drink plenty of water.</a:t>
            </a:r>
          </a:p>
          <a:p>
            <a:pPr lvl="1"/>
            <a:r>
              <a:rPr lang="en-IE"/>
              <a:t>Continue with medication and keep child warm</a:t>
            </a:r>
            <a:endParaRPr lang="en-GB"/>
          </a:p>
          <a:p>
            <a:pPr lvl="1">
              <a:buFont typeface="Wingdings 2" pitchFamily="18" charset="2"/>
              <a:buNone/>
            </a:pPr>
            <a:endParaRPr lang="en-US">
              <a:solidFill>
                <a:srgbClr val="000099"/>
              </a:solidFill>
            </a:endParaRPr>
          </a:p>
          <a:p>
            <a:pPr lvl="1"/>
            <a:endParaRPr lang="en-GB">
              <a:solidFill>
                <a:srgbClr val="000099"/>
              </a:solidFill>
            </a:endParaRPr>
          </a:p>
          <a:p>
            <a:pPr lvl="1"/>
            <a:endParaRPr lang="en-GB"/>
          </a:p>
          <a:p>
            <a:endParaRPr lang="en-US"/>
          </a:p>
        </p:txBody>
      </p:sp>
      <p:graphicFrame>
        <p:nvGraphicFramePr>
          <p:cNvPr id="14338"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41990"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Home Care for the Child with SAM</a:t>
            </a:r>
          </a:p>
        </p:txBody>
      </p:sp>
      <p:sp>
        <p:nvSpPr>
          <p:cNvPr id="6" name="Content Placeholder 5"/>
          <p:cNvSpPr>
            <a:spLocks noGrp="1"/>
          </p:cNvSpPr>
          <p:nvPr>
            <p:ph sz="quarter" idx="1"/>
          </p:nvPr>
        </p:nvSpPr>
        <p:spPr/>
        <p:txBody>
          <a:bodyPr/>
          <a:lstStyle/>
          <a:p>
            <a:pPr>
              <a:buNone/>
            </a:pPr>
            <a:r>
              <a:rPr lang="en-US" b="1" dirty="0"/>
              <a:t>Role of health worker</a:t>
            </a:r>
          </a:p>
          <a:p>
            <a:pPr lvl="0"/>
            <a:r>
              <a:rPr lang="x-none"/>
              <a:t>Promote RUTF as medicine and NOT as food to be shared.</a:t>
            </a:r>
            <a:endParaRPr lang="en-US" dirty="0"/>
          </a:p>
          <a:p>
            <a:pPr lvl="0"/>
            <a:endParaRPr lang="en-US" dirty="0"/>
          </a:p>
          <a:p>
            <a:pPr lvl="0"/>
            <a:r>
              <a:rPr lang="x-none"/>
              <a:t>Links the admitted child with SAM with the CHEW for monitoring and follow-up with assigned CHWs.</a:t>
            </a:r>
            <a:endParaRPr lang="en-US" dirty="0"/>
          </a:p>
          <a:p>
            <a:pPr lvl="0"/>
            <a:endParaRPr lang="en-US" dirty="0"/>
          </a:p>
          <a:p>
            <a:pPr lvl="0"/>
            <a:r>
              <a:rPr lang="x-none"/>
              <a:t>Health workers together with the CHEW looks over the child’s monitoring card and highlight areas that will require special attention during the home visits.</a:t>
            </a:r>
            <a:endParaRPr lang="en-US" dirty="0"/>
          </a:p>
          <a:p>
            <a:pPr>
              <a:buNone/>
            </a:pPr>
            <a:endParaRPr lang="en-US" b="1" dirty="0"/>
          </a:p>
          <a:p>
            <a:pPr>
              <a:buNone/>
            </a:pPr>
            <a:endParaRPr lang="en-US" b="1" dirty="0"/>
          </a:p>
          <a:p>
            <a:endParaRPr lang="en-US" b="1"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Home Care for the Child with SAM</a:t>
            </a:r>
          </a:p>
        </p:txBody>
      </p:sp>
      <p:sp>
        <p:nvSpPr>
          <p:cNvPr id="6" name="Content Placeholder 5"/>
          <p:cNvSpPr>
            <a:spLocks noGrp="1"/>
          </p:cNvSpPr>
          <p:nvPr>
            <p:ph sz="quarter" idx="1"/>
          </p:nvPr>
        </p:nvSpPr>
        <p:spPr/>
        <p:txBody>
          <a:bodyPr/>
          <a:lstStyle/>
          <a:p>
            <a:pPr>
              <a:buNone/>
            </a:pPr>
            <a:r>
              <a:rPr lang="en-US" b="1" dirty="0"/>
              <a:t>Role of health worker</a:t>
            </a:r>
          </a:p>
          <a:p>
            <a:pPr lvl="0"/>
            <a:r>
              <a:rPr lang="x-none"/>
              <a:t>Conduct group health/nutrition education with all the patients attending for weekly review and replacement food before seeing each patient individually</a:t>
            </a:r>
            <a:endParaRPr lang="en-US" dirty="0"/>
          </a:p>
          <a:p>
            <a:pPr lvl="0">
              <a:buNone/>
            </a:pPr>
            <a:endParaRPr lang="en-US" dirty="0"/>
          </a:p>
          <a:p>
            <a:pPr lvl="0"/>
            <a:r>
              <a:rPr lang="x-none"/>
              <a:t>Link the individual and caretaker with other community-based support programmes.</a:t>
            </a:r>
            <a:endParaRPr lang="en-US" dirty="0"/>
          </a:p>
          <a:p>
            <a:pPr lvl="0"/>
            <a:endParaRPr lang="en-US" dirty="0"/>
          </a:p>
          <a:p>
            <a:pPr>
              <a:buNone/>
            </a:pPr>
            <a:endParaRPr lang="en-US" b="1" dirty="0"/>
          </a:p>
          <a:p>
            <a:pPr>
              <a:buNone/>
            </a:pPr>
            <a:endParaRPr lang="en-US" b="1" dirty="0"/>
          </a:p>
          <a:p>
            <a:endParaRPr lang="en-US" b="1"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Home Care for the Child with SAM</a:t>
            </a:r>
          </a:p>
        </p:txBody>
      </p:sp>
      <p:sp>
        <p:nvSpPr>
          <p:cNvPr id="6" name="Content Placeholder 5"/>
          <p:cNvSpPr>
            <a:spLocks noGrp="1"/>
          </p:cNvSpPr>
          <p:nvPr>
            <p:ph sz="quarter" idx="1"/>
          </p:nvPr>
        </p:nvSpPr>
        <p:spPr/>
        <p:txBody>
          <a:bodyPr/>
          <a:lstStyle/>
          <a:p>
            <a:pPr>
              <a:buNone/>
            </a:pPr>
            <a:r>
              <a:rPr lang="en-US" b="1" dirty="0"/>
              <a:t>Role of health worker</a:t>
            </a:r>
          </a:p>
          <a:p>
            <a:pPr lvl="0"/>
            <a:r>
              <a:rPr lang="x-none"/>
              <a:t>A child who has been in the programme for four weeks with no weight gain, or with weight fluctuating between small gains and losses should be investigated further for medical or social reasons. </a:t>
            </a:r>
            <a:endParaRPr lang="en-US" dirty="0"/>
          </a:p>
          <a:p>
            <a:pPr lvl="0"/>
            <a:r>
              <a:rPr lang="x-none"/>
              <a:t>All health workers should refer children presenting to the health facility with SAM for HIV/TB testing as per the guidelines for provider initiated testing and counseling for HIV/TB. </a:t>
            </a:r>
            <a:endParaRPr lang="en-US" dirty="0"/>
          </a:p>
          <a:p>
            <a:pPr lvl="0"/>
            <a:r>
              <a:rPr lang="x-none"/>
              <a:t>Contribute monthly reports to the County Nutritionist and receive the therapeutic products needed for the following month. </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Home Care for the Child with SAM</a:t>
            </a:r>
          </a:p>
        </p:txBody>
      </p:sp>
      <p:sp>
        <p:nvSpPr>
          <p:cNvPr id="6" name="Content Placeholder 5"/>
          <p:cNvSpPr>
            <a:spLocks noGrp="1"/>
          </p:cNvSpPr>
          <p:nvPr>
            <p:ph sz="quarter" idx="1"/>
          </p:nvPr>
        </p:nvSpPr>
        <p:spPr/>
        <p:txBody>
          <a:bodyPr/>
          <a:lstStyle/>
          <a:p>
            <a:pPr>
              <a:buNone/>
            </a:pPr>
            <a:r>
              <a:rPr lang="en-US" b="1" dirty="0"/>
              <a:t>Role of health worker</a:t>
            </a:r>
          </a:p>
          <a:p>
            <a:pPr lvl="0"/>
            <a:r>
              <a:rPr lang="x-none"/>
              <a:t>Discuss issues with other health workers and the county nutritionist to ensure quality of care is maintained and request for on the job training and supervision as needed. </a:t>
            </a:r>
            <a:endParaRPr lang="en-US" dirty="0"/>
          </a:p>
          <a:p>
            <a:pPr lvl="0">
              <a:buNone/>
            </a:pPr>
            <a:endParaRPr lang="en-US" dirty="0"/>
          </a:p>
          <a:p>
            <a:pPr lvl="0"/>
            <a:r>
              <a:rPr lang="x-none"/>
              <a:t>Organize the procurement, storage and distribution of commodities.</a:t>
            </a:r>
            <a:endParaRPr lang="en-US" dirty="0"/>
          </a:p>
          <a:p>
            <a:pPr>
              <a:buNone/>
            </a:pPr>
            <a:endParaRPr lang="en-US" b="1" dirty="0"/>
          </a:p>
          <a:p>
            <a:pPr>
              <a:buNone/>
            </a:pPr>
            <a:endParaRPr lang="en-US" b="1" dirty="0"/>
          </a:p>
          <a:p>
            <a:endParaRPr lang="en-US" b="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Home Care for the Child with SAM</a:t>
            </a:r>
          </a:p>
        </p:txBody>
      </p:sp>
      <p:sp>
        <p:nvSpPr>
          <p:cNvPr id="6" name="Content Placeholder 5"/>
          <p:cNvSpPr>
            <a:spLocks noGrp="1"/>
          </p:cNvSpPr>
          <p:nvPr>
            <p:ph sz="quarter" idx="1"/>
          </p:nvPr>
        </p:nvSpPr>
        <p:spPr/>
        <p:txBody>
          <a:bodyPr/>
          <a:lstStyle/>
          <a:p>
            <a:pPr>
              <a:buNone/>
            </a:pPr>
            <a:r>
              <a:rPr lang="en-US" b="1" dirty="0"/>
              <a:t>Role of Community Health Workers </a:t>
            </a:r>
            <a:endParaRPr lang="en-US" dirty="0"/>
          </a:p>
          <a:p>
            <a:pPr lvl="0"/>
            <a:r>
              <a:rPr lang="x-none"/>
              <a:t>Follow up on cases as provided by the CHEW for medical or social reasons for investigation</a:t>
            </a:r>
            <a:endParaRPr lang="en-US" dirty="0"/>
          </a:p>
          <a:p>
            <a:pPr lvl="0"/>
            <a:r>
              <a:rPr lang="x-none"/>
              <a:t>Follow up on absentees and defaulters</a:t>
            </a:r>
            <a:endParaRPr lang="en-US" dirty="0"/>
          </a:p>
          <a:p>
            <a:pPr lvl="0"/>
            <a:r>
              <a:rPr lang="x-none"/>
              <a:t>Follow up on in-patient transfers to out-patient care</a:t>
            </a:r>
            <a:endParaRPr lang="en-US" dirty="0"/>
          </a:p>
          <a:p>
            <a:pPr lvl="0"/>
            <a:r>
              <a:rPr lang="x-none"/>
              <a:t>Counsel OTP discharges at household level to prevent relapse</a:t>
            </a:r>
            <a:endParaRPr lang="en-US" dirty="0"/>
          </a:p>
          <a:p>
            <a:pPr lvl="0"/>
            <a:r>
              <a:rPr lang="x-none"/>
              <a:t>Preparing reports to the CHEW on all activities related to health and nutrition</a:t>
            </a:r>
            <a:endParaRPr lang="en-US" dirty="0"/>
          </a:p>
          <a:p>
            <a:pPr>
              <a:buNone/>
            </a:pPr>
            <a:endParaRPr lang="en-US" b="1" dirty="0"/>
          </a:p>
          <a:p>
            <a:pPr>
              <a:buNone/>
            </a:pPr>
            <a:endParaRPr lang="en-US" b="1" dirty="0"/>
          </a:p>
          <a:p>
            <a:endParaRPr lang="en-US"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868362"/>
          </a:xfrm>
        </p:spPr>
        <p:txBody>
          <a:bodyPr/>
          <a:lstStyle/>
          <a:p>
            <a:pPr eaLnBrk="1" fontAlgn="auto" hangingPunct="1">
              <a:spcAft>
                <a:spcPts val="0"/>
              </a:spcAft>
              <a:defRPr/>
            </a:pPr>
            <a:r>
              <a:rPr lang="en-US"/>
              <a:t> Content</a:t>
            </a:r>
          </a:p>
        </p:txBody>
      </p:sp>
      <p:sp>
        <p:nvSpPr>
          <p:cNvPr id="4100" name="Rectangle 3"/>
          <p:cNvSpPr>
            <a:spLocks noGrp="1" noChangeArrowheads="1"/>
          </p:cNvSpPr>
          <p:nvPr>
            <p:ph sz="quarter" idx="1"/>
          </p:nvPr>
        </p:nvSpPr>
        <p:spPr>
          <a:xfrm>
            <a:off x="457200" y="1371600"/>
            <a:ext cx="8229600" cy="4754563"/>
          </a:xfrm>
        </p:spPr>
        <p:txBody>
          <a:bodyPr/>
          <a:lstStyle/>
          <a:p>
            <a:r>
              <a:rPr lang="en-GB" sz="2100" dirty="0"/>
              <a:t>Objective of Out-patient Care</a:t>
            </a:r>
          </a:p>
          <a:p>
            <a:r>
              <a:rPr lang="en-GB" sz="2100" dirty="0"/>
              <a:t>Health Facility Requirements for Out-patient Therapeutic Care</a:t>
            </a:r>
          </a:p>
          <a:p>
            <a:r>
              <a:rPr lang="en-GB" sz="2100" dirty="0"/>
              <a:t>Steps to Admission for Out-patient Therapeutic </a:t>
            </a:r>
          </a:p>
          <a:p>
            <a:r>
              <a:rPr lang="en-GB" sz="2100" dirty="0"/>
              <a:t>Admission Criteria</a:t>
            </a:r>
          </a:p>
          <a:p>
            <a:r>
              <a:rPr lang="en-GB" sz="2100" dirty="0"/>
              <a:t>Management of Children </a:t>
            </a:r>
            <a:r>
              <a:rPr lang="en-GB" sz="2100" dirty="0" err="1"/>
              <a:t>wih</a:t>
            </a:r>
            <a:r>
              <a:rPr lang="en-GB" sz="2100" dirty="0"/>
              <a:t> SAM infected with HIV</a:t>
            </a:r>
          </a:p>
          <a:p>
            <a:r>
              <a:rPr lang="en-GB" sz="2100" dirty="0"/>
              <a:t>Nutrition Support: Diet and Frequency</a:t>
            </a:r>
          </a:p>
          <a:p>
            <a:r>
              <a:rPr lang="en-GB" sz="2100" dirty="0"/>
              <a:t>Surveillance</a:t>
            </a:r>
          </a:p>
          <a:p>
            <a:r>
              <a:rPr lang="en-GB" sz="2100" dirty="0"/>
              <a:t>Home care for the child with SAM</a:t>
            </a:r>
          </a:p>
          <a:p>
            <a:r>
              <a:rPr lang="en-GB" sz="2100" dirty="0"/>
              <a:t>Criteria for transfer: out-patient care to in-patient</a:t>
            </a:r>
          </a:p>
          <a:p>
            <a:r>
              <a:rPr lang="en-GB" sz="2100" dirty="0"/>
              <a:t>Failure to Respond</a:t>
            </a:r>
          </a:p>
          <a:p>
            <a:r>
              <a:rPr lang="en-GB" sz="2100" dirty="0"/>
              <a:t>Discharge criteria</a:t>
            </a:r>
          </a:p>
          <a:p>
            <a:endParaRPr lang="en-GB" dirty="0"/>
          </a:p>
          <a:p>
            <a:endParaRPr lang="en-GB" dirty="0"/>
          </a:p>
          <a:p>
            <a:pPr eaLnBrk="1" hangingPunct="1"/>
            <a:endParaRPr lang="en-GB" dirty="0"/>
          </a:p>
          <a:p>
            <a:pPr eaLnBrk="1" hangingPunct="1">
              <a:lnSpc>
                <a:spcPct val="80000"/>
              </a:lnSpc>
            </a:pPr>
            <a:endParaRPr lang="en-US" dirty="0"/>
          </a:p>
        </p:txBody>
      </p:sp>
      <p:graphicFrame>
        <p:nvGraphicFramePr>
          <p:cNvPr id="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32774"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blinds(horizontal)">
                                      <p:cBhvr>
                                        <p:cTn id="7" dur="500"/>
                                        <p:tgtEl>
                                          <p:spTgt spid="4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100">
                                            <p:txEl>
                                              <p:pRg st="2" end="2"/>
                                            </p:txEl>
                                          </p:spTgt>
                                        </p:tgtEl>
                                        <p:attrNameLst>
                                          <p:attrName>style.visibility</p:attrName>
                                        </p:attrNameLst>
                                      </p:cBhvr>
                                      <p:to>
                                        <p:strVal val="visible"/>
                                      </p:to>
                                    </p:set>
                                    <p:animEffect transition="in" filter="blinds(horizontal)">
                                      <p:cBhvr>
                                        <p:cTn id="12" dur="500"/>
                                        <p:tgtEl>
                                          <p:spTgt spid="410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100">
                                            <p:txEl>
                                              <p:pRg st="3" end="3"/>
                                            </p:txEl>
                                          </p:spTgt>
                                        </p:tgtEl>
                                        <p:attrNameLst>
                                          <p:attrName>style.visibility</p:attrName>
                                        </p:attrNameLst>
                                      </p:cBhvr>
                                      <p:to>
                                        <p:strVal val="visible"/>
                                      </p:to>
                                    </p:set>
                                    <p:animEffect transition="in" filter="blinds(horizontal)">
                                      <p:cBhvr>
                                        <p:cTn id="17" dur="500"/>
                                        <p:tgtEl>
                                          <p:spTgt spid="410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100">
                                            <p:txEl>
                                              <p:pRg st="4" end="4"/>
                                            </p:txEl>
                                          </p:spTgt>
                                        </p:tgtEl>
                                        <p:attrNameLst>
                                          <p:attrName>style.visibility</p:attrName>
                                        </p:attrNameLst>
                                      </p:cBhvr>
                                      <p:to>
                                        <p:strVal val="visible"/>
                                      </p:to>
                                    </p:set>
                                    <p:animEffect transition="in" filter="blinds(horizontal)">
                                      <p:cBhvr>
                                        <p:cTn id="22" dur="500"/>
                                        <p:tgtEl>
                                          <p:spTgt spid="410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100">
                                            <p:txEl>
                                              <p:pRg st="1" end="1"/>
                                            </p:txEl>
                                          </p:spTgt>
                                        </p:tgtEl>
                                        <p:attrNameLst>
                                          <p:attrName>style.visibility</p:attrName>
                                        </p:attrNameLst>
                                      </p:cBhvr>
                                      <p:to>
                                        <p:strVal val="visible"/>
                                      </p:to>
                                    </p:set>
                                    <p:animEffect transition="in" filter="blinds(horizontal)">
                                      <p:cBhvr>
                                        <p:cTn id="27" dur="500"/>
                                        <p:tgtEl>
                                          <p:spTgt spid="410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100">
                                            <p:txEl>
                                              <p:pRg st="5" end="5"/>
                                            </p:txEl>
                                          </p:spTgt>
                                        </p:tgtEl>
                                        <p:attrNameLst>
                                          <p:attrName>style.visibility</p:attrName>
                                        </p:attrNameLst>
                                      </p:cBhvr>
                                      <p:to>
                                        <p:strVal val="visible"/>
                                      </p:to>
                                    </p:set>
                                    <p:animEffect transition="in" filter="blinds(horizontal)">
                                      <p:cBhvr>
                                        <p:cTn id="32" dur="500"/>
                                        <p:tgtEl>
                                          <p:spTgt spid="410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100">
                                            <p:txEl>
                                              <p:pRg st="6" end="6"/>
                                            </p:txEl>
                                          </p:spTgt>
                                        </p:tgtEl>
                                        <p:attrNameLst>
                                          <p:attrName>style.visibility</p:attrName>
                                        </p:attrNameLst>
                                      </p:cBhvr>
                                      <p:to>
                                        <p:strVal val="visible"/>
                                      </p:to>
                                    </p:set>
                                    <p:animEffect transition="in" filter="blinds(horizontal)">
                                      <p:cBhvr>
                                        <p:cTn id="37" dur="500"/>
                                        <p:tgtEl>
                                          <p:spTgt spid="410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100">
                                            <p:txEl>
                                              <p:pRg st="7" end="7"/>
                                            </p:txEl>
                                          </p:spTgt>
                                        </p:tgtEl>
                                        <p:attrNameLst>
                                          <p:attrName>style.visibility</p:attrName>
                                        </p:attrNameLst>
                                      </p:cBhvr>
                                      <p:to>
                                        <p:strVal val="visible"/>
                                      </p:to>
                                    </p:set>
                                    <p:animEffect transition="in" filter="blinds(horizontal)">
                                      <p:cBhvr>
                                        <p:cTn id="42" dur="500"/>
                                        <p:tgtEl>
                                          <p:spTgt spid="410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4100">
                                            <p:txEl>
                                              <p:pRg st="8" end="8"/>
                                            </p:txEl>
                                          </p:spTgt>
                                        </p:tgtEl>
                                        <p:attrNameLst>
                                          <p:attrName>style.visibility</p:attrName>
                                        </p:attrNameLst>
                                      </p:cBhvr>
                                      <p:to>
                                        <p:strVal val="visible"/>
                                      </p:to>
                                    </p:set>
                                    <p:animEffect transition="in" filter="blinds(horizontal)">
                                      <p:cBhvr>
                                        <p:cTn id="47" dur="500"/>
                                        <p:tgtEl>
                                          <p:spTgt spid="410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4100">
                                            <p:txEl>
                                              <p:pRg st="9" end="9"/>
                                            </p:txEl>
                                          </p:spTgt>
                                        </p:tgtEl>
                                        <p:attrNameLst>
                                          <p:attrName>style.visibility</p:attrName>
                                        </p:attrNameLst>
                                      </p:cBhvr>
                                      <p:to>
                                        <p:strVal val="visible"/>
                                      </p:to>
                                    </p:set>
                                    <p:animEffect transition="in" filter="blinds(horizontal)">
                                      <p:cBhvr>
                                        <p:cTn id="52" dur="500"/>
                                        <p:tgtEl>
                                          <p:spTgt spid="4100">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4100">
                                            <p:txEl>
                                              <p:pRg st="10" end="10"/>
                                            </p:txEl>
                                          </p:spTgt>
                                        </p:tgtEl>
                                        <p:attrNameLst>
                                          <p:attrName>style.visibility</p:attrName>
                                        </p:attrNameLst>
                                      </p:cBhvr>
                                      <p:to>
                                        <p:strVal val="visible"/>
                                      </p:to>
                                    </p:set>
                                    <p:animEffect transition="in" filter="blinds(horizontal)">
                                      <p:cBhvr>
                                        <p:cTn id="57" dur="500"/>
                                        <p:tgtEl>
                                          <p:spTgt spid="410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b="1" dirty="0"/>
              <a:t>Criteria for Transfer: Out-Patient Therapeutic Care to In-patient</a:t>
            </a:r>
            <a:br>
              <a:rPr lang="en-US" b="1" dirty="0"/>
            </a:br>
            <a:endParaRPr lang="en-US" b="1" dirty="0"/>
          </a:p>
        </p:txBody>
      </p:sp>
      <p:sp>
        <p:nvSpPr>
          <p:cNvPr id="6" name="Content Placeholder 5"/>
          <p:cNvSpPr>
            <a:spLocks noGrp="1"/>
          </p:cNvSpPr>
          <p:nvPr>
            <p:ph sz="quarter" idx="1"/>
          </p:nvPr>
        </p:nvSpPr>
        <p:spPr/>
        <p:txBody>
          <a:bodyPr/>
          <a:lstStyle/>
          <a:p>
            <a:pPr>
              <a:buNone/>
            </a:pPr>
            <a:r>
              <a:rPr lang="en-US" b="1" dirty="0"/>
              <a:t>Stabilization Care </a:t>
            </a:r>
            <a:endParaRPr lang="en-US" dirty="0"/>
          </a:p>
          <a:p>
            <a:r>
              <a:rPr lang="en-US" dirty="0"/>
              <a:t>Patients who develop any signs of a serious medical complication during out-patient therapeutic treatment should be transferred to in-patient therapeutic care until stabilized</a:t>
            </a:r>
          </a:p>
          <a:p>
            <a:pPr>
              <a:buNone/>
            </a:pPr>
            <a:r>
              <a:rPr lang="en-US" dirty="0"/>
              <a:t>If the patient develops any of the following, he/she is transferred to the in-patient facility</a:t>
            </a:r>
          </a:p>
          <a:p>
            <a:pPr lvl="0"/>
            <a:r>
              <a:rPr lang="x-none"/>
              <a:t>Poor appetite: failed appetite test</a:t>
            </a:r>
            <a:endParaRPr lang="en-US" dirty="0"/>
          </a:p>
          <a:p>
            <a:pPr lvl="0"/>
            <a:r>
              <a:rPr lang="en-US" dirty="0"/>
              <a:t>Deteriorating general condition</a:t>
            </a:r>
          </a:p>
          <a:p>
            <a:pPr lvl="0"/>
            <a:r>
              <a:rPr lang="en-US" dirty="0"/>
              <a:t>Increase in or newly developed bilateral pitting edema</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b="1" dirty="0"/>
              <a:t>Criteria for Transfer: Out-Patient Therapeutic Care to In-patient</a:t>
            </a:r>
            <a:br>
              <a:rPr lang="en-US" b="1" dirty="0"/>
            </a:br>
            <a:endParaRPr lang="en-US" b="1" dirty="0"/>
          </a:p>
        </p:txBody>
      </p:sp>
      <p:sp>
        <p:nvSpPr>
          <p:cNvPr id="6" name="Content Placeholder 5"/>
          <p:cNvSpPr>
            <a:spLocks noGrp="1"/>
          </p:cNvSpPr>
          <p:nvPr>
            <p:ph sz="quarter" idx="1"/>
          </p:nvPr>
        </p:nvSpPr>
        <p:spPr/>
        <p:txBody>
          <a:bodyPr/>
          <a:lstStyle/>
          <a:p>
            <a:pPr>
              <a:buNone/>
            </a:pPr>
            <a:r>
              <a:rPr lang="en-US" b="1" dirty="0"/>
              <a:t>Stabilization Care </a:t>
            </a:r>
            <a:endParaRPr lang="en-US" dirty="0"/>
          </a:p>
          <a:p>
            <a:pPr lvl="0"/>
            <a:r>
              <a:rPr lang="en-US" dirty="0"/>
              <a:t>Less than admission weight on third week </a:t>
            </a:r>
          </a:p>
          <a:p>
            <a:pPr lvl="0">
              <a:buNone/>
            </a:pPr>
            <a:endParaRPr lang="en-US" dirty="0"/>
          </a:p>
          <a:p>
            <a:pPr lvl="0"/>
            <a:r>
              <a:rPr lang="en-US" dirty="0"/>
              <a:t>Weight loss for two consecutive visits</a:t>
            </a:r>
          </a:p>
          <a:p>
            <a:pPr lvl="0">
              <a:buNone/>
            </a:pPr>
            <a:endParaRPr lang="en-US" dirty="0"/>
          </a:p>
          <a:p>
            <a:pPr lvl="0"/>
            <a:r>
              <a:rPr lang="x-none"/>
              <a:t>Static weight (no weight gain) for three consecutive visits</a:t>
            </a:r>
            <a:endParaRPr lang="en-US" dirty="0"/>
          </a:p>
          <a:p>
            <a:pPr lvl="0">
              <a:buNone/>
            </a:pPr>
            <a:endParaRPr lang="en-US" dirty="0"/>
          </a:p>
          <a:p>
            <a:r>
              <a:rPr lang="en-US" dirty="0"/>
              <a:t>Fulfilling any of the criteria of “failure to respond” </a:t>
            </a:r>
            <a:endParaRPr lang="en-US" b="1"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b="1" dirty="0"/>
              <a:t>Criteria for Transfer: Out-Patient Therapeutic Care to In-patient</a:t>
            </a:r>
            <a:br>
              <a:rPr lang="en-US" b="1" dirty="0"/>
            </a:br>
            <a:endParaRPr lang="en-US" b="1" dirty="0"/>
          </a:p>
        </p:txBody>
      </p:sp>
      <p:sp>
        <p:nvSpPr>
          <p:cNvPr id="6" name="Content Placeholder 5"/>
          <p:cNvSpPr>
            <a:spLocks noGrp="1"/>
          </p:cNvSpPr>
          <p:nvPr>
            <p:ph sz="quarter" idx="1"/>
          </p:nvPr>
        </p:nvSpPr>
        <p:spPr/>
        <p:txBody>
          <a:bodyPr/>
          <a:lstStyle/>
          <a:p>
            <a:r>
              <a:rPr lang="en-US" dirty="0"/>
              <a:t>The absence or death of the caregiver</a:t>
            </a:r>
          </a:p>
          <a:p>
            <a:pPr>
              <a:buNone/>
            </a:pPr>
            <a:endParaRPr lang="en-US" b="1" dirty="0"/>
          </a:p>
          <a:p>
            <a:r>
              <a:rPr lang="en-US" dirty="0"/>
              <a:t>Referral to in-patient care must also be granted upon request from the caregiver at any time. </a:t>
            </a:r>
            <a:endParaRPr lang="en-US" b="1" dirty="0"/>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b="1" dirty="0"/>
              <a:t>Criteria for Transfer: Out-Patient Therapeutic Care to In-patient</a:t>
            </a:r>
            <a:br>
              <a:rPr lang="en-US" b="1" dirty="0"/>
            </a:br>
            <a:endParaRPr lang="en-US" b="1" dirty="0"/>
          </a:p>
        </p:txBody>
      </p:sp>
      <p:sp>
        <p:nvSpPr>
          <p:cNvPr id="6" name="Content Placeholder 5"/>
          <p:cNvSpPr>
            <a:spLocks noGrp="1"/>
          </p:cNvSpPr>
          <p:nvPr>
            <p:ph sz="quarter" idx="1"/>
          </p:nvPr>
        </p:nvSpPr>
        <p:spPr/>
        <p:txBody>
          <a:bodyPr/>
          <a:lstStyle/>
          <a:p>
            <a:r>
              <a:rPr lang="en-US" dirty="0"/>
              <a:t>Transfer Form: Out-patient to In-patient Care” is used to provide basic health and nutrition information, including a description of the treatment and reasons for referral and shared with the health care provider at the next level</a:t>
            </a:r>
          </a:p>
          <a:p>
            <a:pPr>
              <a:buNone/>
            </a:pPr>
            <a:endParaRPr lang="en-US" dirty="0"/>
          </a:p>
          <a:p>
            <a:r>
              <a:rPr lang="en-US" dirty="0"/>
              <a:t>If this form is not available, then it is possible to record the relevant information in the “clinical notes” section of the Mother &amp; Child Health Booklet – </a:t>
            </a:r>
            <a:r>
              <a:rPr lang="en-US" dirty="0" err="1"/>
              <a:t>MoH</a:t>
            </a:r>
            <a:r>
              <a:rPr lang="en-US" dirty="0"/>
              <a:t> 216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2400" y="228600"/>
            <a:ext cx="8229600" cy="762000"/>
          </a:xfrm>
        </p:spPr>
        <p:txBody>
          <a:bodyPr/>
          <a:lstStyle/>
          <a:p>
            <a:pPr eaLnBrk="1" fontAlgn="auto" hangingPunct="1">
              <a:spcAft>
                <a:spcPts val="0"/>
              </a:spcAft>
              <a:defRPr/>
            </a:pPr>
            <a:r>
              <a:rPr lang="en-US" dirty="0"/>
              <a:t>Ready to Use Therapeutic Food (RUTF)</a:t>
            </a:r>
          </a:p>
        </p:txBody>
      </p:sp>
      <p:pic>
        <p:nvPicPr>
          <p:cNvPr id="17412" name="Picture 6" descr="pnut"/>
          <p:cNvPicPr>
            <a:picLocks noGrp="1" noChangeAspect="1" noChangeArrowheads="1"/>
          </p:cNvPicPr>
          <p:nvPr>
            <p:ph sz="quarter" idx="1"/>
          </p:nvPr>
        </p:nvPicPr>
        <p:blipFill>
          <a:blip r:embed="rId3" cstate="print"/>
          <a:srcRect/>
          <a:stretch>
            <a:fillRect/>
          </a:stretch>
        </p:blipFill>
        <p:spPr>
          <a:xfrm>
            <a:off x="533400" y="1600200"/>
            <a:ext cx="3282950" cy="4191000"/>
          </a:xfrm>
        </p:spPr>
      </p:pic>
      <p:sp>
        <p:nvSpPr>
          <p:cNvPr id="17413" name="Rectangle 5"/>
          <p:cNvSpPr>
            <a:spLocks noGrp="1" noChangeArrowheads="1"/>
          </p:cNvSpPr>
          <p:nvPr>
            <p:ph sz="quarter" idx="2"/>
          </p:nvPr>
        </p:nvSpPr>
        <p:spPr>
          <a:xfrm>
            <a:off x="3962400" y="1524000"/>
            <a:ext cx="4495800" cy="4572000"/>
          </a:xfrm>
        </p:spPr>
        <p:txBody>
          <a:bodyPr/>
          <a:lstStyle/>
          <a:p>
            <a:pPr eaLnBrk="1" hangingPunct="1">
              <a:lnSpc>
                <a:spcPct val="90000"/>
              </a:lnSpc>
            </a:pPr>
            <a:r>
              <a:rPr lang="en-GB" sz="2000"/>
              <a:t>e.g. Plumpynut</a:t>
            </a:r>
            <a:r>
              <a:rPr lang="en-US" sz="2000">
                <a:cs typeface="Times New Roman" pitchFamily="18" charset="0"/>
              </a:rPr>
              <a:t>®</a:t>
            </a:r>
          </a:p>
          <a:p>
            <a:pPr eaLnBrk="1" hangingPunct="1">
              <a:lnSpc>
                <a:spcPct val="90000"/>
              </a:lnSpc>
              <a:buFont typeface="Wingdings" pitchFamily="2" charset="2"/>
              <a:buNone/>
            </a:pPr>
            <a:endParaRPr lang="en-GB" sz="900"/>
          </a:p>
          <a:p>
            <a:pPr eaLnBrk="1" hangingPunct="1">
              <a:lnSpc>
                <a:spcPct val="90000"/>
              </a:lnSpc>
              <a:buFont typeface="Wingdings" pitchFamily="2" charset="2"/>
              <a:buChar char="Ø"/>
            </a:pPr>
            <a:r>
              <a:rPr lang="en-GB" sz="2000"/>
              <a:t>Components – Peanut butter, oil, powder milk, sugar, and CMV Peanut  based paste</a:t>
            </a:r>
          </a:p>
          <a:p>
            <a:pPr eaLnBrk="1" hangingPunct="1">
              <a:lnSpc>
                <a:spcPct val="90000"/>
              </a:lnSpc>
              <a:buFont typeface="Wingdings" pitchFamily="2" charset="2"/>
              <a:buNone/>
            </a:pPr>
            <a:endParaRPr lang="en-GB" sz="800"/>
          </a:p>
          <a:p>
            <a:pPr eaLnBrk="1" hangingPunct="1">
              <a:lnSpc>
                <a:spcPct val="90000"/>
              </a:lnSpc>
              <a:buFont typeface="Wingdings" pitchFamily="2" charset="2"/>
              <a:buChar char="Ø"/>
            </a:pPr>
            <a:r>
              <a:rPr lang="en-GB" sz="2000"/>
              <a:t>Energy dense – approximately 530Kcal per 100g</a:t>
            </a:r>
          </a:p>
          <a:p>
            <a:pPr eaLnBrk="1" hangingPunct="1">
              <a:lnSpc>
                <a:spcPct val="90000"/>
              </a:lnSpc>
              <a:buFont typeface="Wingdings" pitchFamily="2" charset="2"/>
              <a:buNone/>
            </a:pPr>
            <a:endParaRPr lang="en-GB" sz="800"/>
          </a:p>
          <a:p>
            <a:pPr eaLnBrk="1" hangingPunct="1">
              <a:lnSpc>
                <a:spcPct val="90000"/>
              </a:lnSpc>
              <a:buFont typeface="Wingdings" pitchFamily="2" charset="2"/>
              <a:buChar char="Ø"/>
            </a:pPr>
            <a:r>
              <a:rPr lang="en-GB" sz="2000"/>
              <a:t>Has low risk of contamination</a:t>
            </a:r>
          </a:p>
          <a:p>
            <a:pPr eaLnBrk="1" hangingPunct="1">
              <a:lnSpc>
                <a:spcPct val="90000"/>
              </a:lnSpc>
              <a:buFont typeface="Wingdings" pitchFamily="2" charset="2"/>
              <a:buNone/>
            </a:pPr>
            <a:endParaRPr lang="en-GB" sz="800"/>
          </a:p>
          <a:p>
            <a:pPr eaLnBrk="1" hangingPunct="1">
              <a:lnSpc>
                <a:spcPct val="90000"/>
              </a:lnSpc>
              <a:buFont typeface="Wingdings" pitchFamily="2" charset="2"/>
              <a:buChar char="Ø"/>
            </a:pPr>
            <a:r>
              <a:rPr lang="en-GB" sz="2000"/>
              <a:t>No cooking required – ready to eat</a:t>
            </a:r>
          </a:p>
          <a:p>
            <a:pPr eaLnBrk="1" hangingPunct="1">
              <a:lnSpc>
                <a:spcPct val="90000"/>
              </a:lnSpc>
              <a:buFont typeface="Wingdings" pitchFamily="2" charset="2"/>
              <a:buChar char="Ø"/>
            </a:pPr>
            <a:endParaRPr lang="en-GB" sz="800"/>
          </a:p>
          <a:p>
            <a:pPr eaLnBrk="1" hangingPunct="1">
              <a:lnSpc>
                <a:spcPct val="90000"/>
              </a:lnSpc>
            </a:pPr>
            <a:r>
              <a:rPr lang="en-GB" sz="2000"/>
              <a:t>Other types of RUTF – BP 100 biscuit</a:t>
            </a:r>
          </a:p>
          <a:p>
            <a:pPr eaLnBrk="1" hangingPunct="1">
              <a:lnSpc>
                <a:spcPct val="90000"/>
              </a:lnSpc>
              <a:buFontTx/>
              <a:buNone/>
            </a:pPr>
            <a:endParaRPr lang="en-US" sz="2000"/>
          </a:p>
          <a:p>
            <a:pPr eaLnBrk="1" hangingPunct="1">
              <a:lnSpc>
                <a:spcPct val="90000"/>
              </a:lnSpc>
            </a:pPr>
            <a:endParaRPr lang="en-US"/>
          </a:p>
        </p:txBody>
      </p:sp>
      <p:graphicFrame>
        <p:nvGraphicFramePr>
          <p:cNvPr id="12290"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39942" name="Picture" r:id="rId4" imgW="975240" imgH="914400" progId="Word.Picture.8">
                  <p:embed/>
                </p:oleObj>
              </mc:Choice>
              <mc:Fallback>
                <p:oleObj name="Picture" r:id="rId4" imgW="975240" imgH="914400" progId="Word.Pictur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6" name="Text Box 7"/>
          <p:cNvSpPr txBox="1">
            <a:spLocks noChangeArrowheads="1"/>
          </p:cNvSpPr>
          <p:nvPr/>
        </p:nvSpPr>
        <p:spPr bwMode="auto">
          <a:xfrm rot="16200000">
            <a:off x="7087393" y="3047207"/>
            <a:ext cx="3198813" cy="457200"/>
          </a:xfrm>
          <a:prstGeom prst="rect">
            <a:avLst/>
          </a:prstGeom>
          <a:solidFill>
            <a:schemeClr val="accent1">
              <a:lumMod val="40000"/>
              <a:lumOff val="60000"/>
            </a:schemeClr>
          </a:solidFill>
          <a:ln w="9525">
            <a:noFill/>
            <a:miter lim="800000"/>
            <a:headEnd/>
            <a:tailEnd/>
          </a:ln>
        </p:spPr>
        <p:txBody>
          <a:bodyPr>
            <a:spAutoFit/>
          </a:bodyPr>
          <a:lstStyle/>
          <a:p>
            <a:pPr fontAlgn="base">
              <a:spcBef>
                <a:spcPct val="0"/>
              </a:spcBef>
              <a:spcAft>
                <a:spcPct val="0"/>
              </a:spcAft>
              <a:defRPr/>
            </a:pPr>
            <a:r>
              <a:rPr lang="en-US" sz="2400" b="1" dirty="0">
                <a:solidFill>
                  <a:prstClr val="black"/>
                </a:solidFill>
                <a:cs typeface="Arial" charset="0"/>
              </a:rPr>
              <a:t>Nutrition Support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41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41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41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41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41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p:cNvSpPr>
          <p:nvPr>
            <p:ph type="title"/>
          </p:nvPr>
        </p:nvSpPr>
        <p:spPr bwMode="auto">
          <a:noFill/>
        </p:spPr>
        <p:txBody>
          <a:bodyPr wrap="square" lIns="91440" tIns="45720" rIns="91440" bIns="45720" numCol="1" anchorCtr="0" compatLnSpc="1">
            <a:prstTxWarp prst="textNoShape">
              <a:avLst/>
            </a:prstTxWarp>
            <a:normAutofit/>
          </a:bodyPr>
          <a:lstStyle/>
          <a:p>
            <a:r>
              <a:rPr lang="en-US" b="1" dirty="0"/>
              <a:t>FAILURE TO RESPOND</a:t>
            </a:r>
            <a:endParaRPr lang="en-US" b="1" cap="none" dirty="0"/>
          </a:p>
        </p:txBody>
      </p:sp>
      <p:sp>
        <p:nvSpPr>
          <p:cNvPr id="9" name="Content Placeholder 8"/>
          <p:cNvSpPr>
            <a:spLocks noGrp="1"/>
          </p:cNvSpPr>
          <p:nvPr>
            <p:ph sz="quarter" idx="1"/>
          </p:nvPr>
        </p:nvSpPr>
        <p:spPr/>
        <p:txBody>
          <a:bodyPr/>
          <a:lstStyle/>
          <a:p>
            <a:r>
              <a:rPr lang="en-US" dirty="0"/>
              <a:t>Failure to respond diagnosis  warrants referral to in-patient care for full assessment. </a:t>
            </a:r>
          </a:p>
          <a:p>
            <a:pPr>
              <a:buNone/>
            </a:pPr>
            <a:endParaRPr lang="en-US" dirty="0"/>
          </a:p>
          <a:p>
            <a:r>
              <a:rPr lang="en-US" dirty="0"/>
              <a:t>If inadequate social circumstances are suspected as the cause, a home visit can be performed before transfer to the in-patient facility. </a:t>
            </a:r>
          </a:p>
          <a:p>
            <a:endParaRPr lang="en-US" dirty="0"/>
          </a:p>
          <a:p>
            <a:r>
              <a:rPr lang="en-US" dirty="0"/>
              <a:t>The CHW should discuss with the parent/caregiver the conditions of the home environment that may be affecting the child’s recovery progress. </a:t>
            </a:r>
          </a:p>
        </p:txBody>
      </p:sp>
      <p:graphicFrame>
        <p:nvGraphicFramePr>
          <p:cNvPr id="16387"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44039"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p:cNvSpPr>
          <p:nvPr>
            <p:ph type="title"/>
          </p:nvPr>
        </p:nvSpPr>
        <p:spPr bwMode="auto">
          <a:noFill/>
        </p:spPr>
        <p:txBody>
          <a:bodyPr wrap="square" lIns="91440" tIns="45720" rIns="91440" bIns="45720" numCol="1" anchorCtr="0" compatLnSpc="1">
            <a:prstTxWarp prst="textNoShape">
              <a:avLst/>
            </a:prstTxWarp>
            <a:normAutofit/>
          </a:bodyPr>
          <a:lstStyle/>
          <a:p>
            <a:r>
              <a:rPr lang="en-US" b="1" dirty="0"/>
              <a:t>FAILURE TO RESPOND</a:t>
            </a:r>
            <a:endParaRPr lang="en-US" b="1" cap="none" dirty="0"/>
          </a:p>
        </p:txBody>
      </p:sp>
      <p:sp>
        <p:nvSpPr>
          <p:cNvPr id="9" name="Content Placeholder 8"/>
          <p:cNvSpPr>
            <a:spLocks noGrp="1"/>
          </p:cNvSpPr>
          <p:nvPr>
            <p:ph sz="quarter" idx="1"/>
          </p:nvPr>
        </p:nvSpPr>
        <p:spPr/>
        <p:txBody>
          <a:bodyPr/>
          <a:lstStyle/>
          <a:p>
            <a:r>
              <a:rPr lang="en-US" dirty="0"/>
              <a:t>At each visit to the health facility, the health staff will routinely take vital signs and weight and conduct the Appetite Test. </a:t>
            </a:r>
          </a:p>
          <a:p>
            <a:pPr>
              <a:buNone/>
            </a:pPr>
            <a:r>
              <a:rPr lang="en-US" dirty="0"/>
              <a:t>A follow-up home visit is essential when:</a:t>
            </a:r>
          </a:p>
          <a:p>
            <a:pPr lvl="0"/>
            <a:r>
              <a:rPr lang="x-none"/>
              <a:t>The caregiver/parent has refused admission to in-patient care despite advice.</a:t>
            </a:r>
            <a:endParaRPr lang="en-US" dirty="0"/>
          </a:p>
          <a:p>
            <a:pPr lvl="0">
              <a:buNone/>
            </a:pPr>
            <a:endParaRPr lang="en-US" dirty="0"/>
          </a:p>
          <a:p>
            <a:pPr lvl="0"/>
            <a:r>
              <a:rPr lang="x-none"/>
              <a:t>The caregiver/parent does not bring the patient for scheduled appointments at the out-patient programme.</a:t>
            </a:r>
            <a:endParaRPr lang="en-US" dirty="0"/>
          </a:p>
          <a:p>
            <a:endParaRPr lang="en-US" dirty="0"/>
          </a:p>
        </p:txBody>
      </p:sp>
      <p:graphicFrame>
        <p:nvGraphicFramePr>
          <p:cNvPr id="16387"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20838"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p:cNvSpPr>
          <p:nvPr>
            <p:ph type="title"/>
          </p:nvPr>
        </p:nvSpPr>
        <p:spPr bwMode="auto">
          <a:noFill/>
        </p:spPr>
        <p:txBody>
          <a:bodyPr wrap="square" lIns="91440" tIns="45720" rIns="91440" bIns="45720" numCol="1" anchorCtr="0" compatLnSpc="1">
            <a:prstTxWarp prst="textNoShape">
              <a:avLst/>
            </a:prstTxWarp>
            <a:normAutofit fontScale="90000"/>
          </a:bodyPr>
          <a:lstStyle/>
          <a:p>
            <a:r>
              <a:rPr lang="en-US" b="1" dirty="0"/>
              <a:t>Criteria for Defining Failure to Respond to Treatment in Out-patient Care</a:t>
            </a:r>
            <a:endParaRPr lang="en-US" b="1" cap="none" dirty="0"/>
          </a:p>
        </p:txBody>
      </p:sp>
      <p:graphicFrame>
        <p:nvGraphicFramePr>
          <p:cNvPr id="7" name="Table Placeholder 6"/>
          <p:cNvGraphicFramePr>
            <a:graphicFrameLocks noGrp="1"/>
          </p:cNvGraphicFramePr>
          <p:nvPr>
            <p:ph type="tbl" idx="1"/>
          </p:nvPr>
        </p:nvGraphicFramePr>
        <p:xfrm>
          <a:off x="533400" y="1676400"/>
          <a:ext cx="8001000" cy="3962400"/>
        </p:xfrm>
        <a:graphic>
          <a:graphicData uri="http://schemas.openxmlformats.org/drawingml/2006/table">
            <a:tbl>
              <a:tblPr/>
              <a:tblGrid>
                <a:gridCol w="4417056">
                  <a:extLst>
                    <a:ext uri="{9D8B030D-6E8A-4147-A177-3AD203B41FA5}">
                      <a16:colId xmlns:a16="http://schemas.microsoft.com/office/drawing/2014/main" val="20000"/>
                    </a:ext>
                  </a:extLst>
                </a:gridCol>
                <a:gridCol w="3583944">
                  <a:extLst>
                    <a:ext uri="{9D8B030D-6E8A-4147-A177-3AD203B41FA5}">
                      <a16:colId xmlns:a16="http://schemas.microsoft.com/office/drawing/2014/main" val="20001"/>
                    </a:ext>
                  </a:extLst>
                </a:gridCol>
              </a:tblGrid>
              <a:tr h="396240">
                <a:tc>
                  <a:txBody>
                    <a:bodyPr/>
                    <a:lstStyle/>
                    <a:p>
                      <a:pPr marL="0" marR="0" algn="just">
                        <a:spcBef>
                          <a:spcPts val="0"/>
                        </a:spcBef>
                        <a:spcAft>
                          <a:spcPts val="0"/>
                        </a:spcAft>
                      </a:pPr>
                      <a:r>
                        <a:rPr lang="en-US" sz="1400" b="1" dirty="0">
                          <a:latin typeface="Arial"/>
                          <a:ea typeface="Times New Roman"/>
                          <a:cs typeface="Arial"/>
                        </a:rPr>
                        <a:t>Primary failure* to respond to treatment</a:t>
                      </a:r>
                      <a:endParaRPr lang="en-US" sz="1400" dirty="0">
                        <a:latin typeface="Tahoma"/>
                        <a:ea typeface="Times New Roman"/>
                        <a:cs typeface="Arial"/>
                      </a:endParaRPr>
                    </a:p>
                  </a:txBody>
                  <a:tcPr marL="18415" marR="18415" marT="13970" marB="13970">
                    <a:lnL>
                      <a:noFill/>
                    </a:lnL>
                    <a:lnR>
                      <a:noFill/>
                    </a:lnR>
                    <a:lnT>
                      <a:noFill/>
                    </a:lnT>
                    <a:lnB w="12700" cap="flat" cmpd="sng" algn="ctr">
                      <a:solidFill>
                        <a:srgbClr val="000000"/>
                      </a:solidFill>
                      <a:prstDash val="solid"/>
                      <a:round/>
                      <a:headEnd type="none" w="med" len="med"/>
                      <a:tailEnd type="none" w="med" len="med"/>
                    </a:lnB>
                    <a:solidFill>
                      <a:srgbClr val="E5DFEC"/>
                    </a:solidFill>
                  </a:tcPr>
                </a:tc>
                <a:tc>
                  <a:txBody>
                    <a:bodyPr/>
                    <a:lstStyle/>
                    <a:p>
                      <a:pPr marL="0" marR="0" algn="just">
                        <a:spcBef>
                          <a:spcPts val="0"/>
                        </a:spcBef>
                        <a:spcAft>
                          <a:spcPts val="0"/>
                        </a:spcAft>
                      </a:pPr>
                      <a:r>
                        <a:rPr lang="en-US" sz="1400" b="1" dirty="0">
                          <a:latin typeface="Arial"/>
                          <a:ea typeface="Times New Roman"/>
                          <a:cs typeface="Arial"/>
                        </a:rPr>
                        <a:t>Time since admission</a:t>
                      </a:r>
                      <a:endParaRPr lang="en-US" sz="1400" dirty="0">
                        <a:latin typeface="Tahoma"/>
                        <a:ea typeface="Times New Roman"/>
                        <a:cs typeface="Arial"/>
                      </a:endParaRPr>
                    </a:p>
                  </a:txBody>
                  <a:tcPr marL="18415" marR="18415" marT="13970" marB="13970">
                    <a:lnL>
                      <a:noFill/>
                    </a:lnL>
                    <a:lnR>
                      <a:noFill/>
                    </a:lnR>
                    <a:lnT>
                      <a:noFill/>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10000"/>
                  </a:ext>
                </a:extLst>
              </a:tr>
              <a:tr h="396240">
                <a:tc>
                  <a:txBody>
                    <a:bodyPr/>
                    <a:lstStyle/>
                    <a:p>
                      <a:pPr marL="0" marR="0" algn="just">
                        <a:spcBef>
                          <a:spcPts val="0"/>
                        </a:spcBef>
                        <a:spcAft>
                          <a:spcPts val="0"/>
                        </a:spcAft>
                      </a:pPr>
                      <a:r>
                        <a:rPr lang="en-US" sz="1400">
                          <a:latin typeface="Arial"/>
                          <a:ea typeface="Times New Roman"/>
                          <a:cs typeface="Arial"/>
                        </a:rPr>
                        <a:t>Failure to gain weight (non-edematous child)</a:t>
                      </a:r>
                      <a:endParaRPr lang="en-US" sz="1400">
                        <a:latin typeface="Tahoma"/>
                        <a:ea typeface="Times New Roman"/>
                        <a:cs typeface="Arial"/>
                      </a:endParaRPr>
                    </a:p>
                  </a:txBody>
                  <a:tcPr marL="18415" marR="18415" marT="13970" marB="1397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just">
                        <a:spcBef>
                          <a:spcPts val="0"/>
                        </a:spcBef>
                        <a:spcAft>
                          <a:spcPts val="0"/>
                        </a:spcAft>
                      </a:pPr>
                      <a:r>
                        <a:rPr lang="en-US" sz="1400" dirty="0">
                          <a:latin typeface="Arial"/>
                          <a:ea typeface="Times New Roman"/>
                          <a:cs typeface="Arial"/>
                        </a:rPr>
                        <a:t>21 days</a:t>
                      </a:r>
                      <a:endParaRPr lang="en-US" sz="1400" dirty="0">
                        <a:latin typeface="Tahoma"/>
                        <a:ea typeface="Times New Roman"/>
                        <a:cs typeface="Arial"/>
                      </a:endParaRPr>
                    </a:p>
                  </a:txBody>
                  <a:tcPr marL="18415" marR="18415" marT="13970" marB="1397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10001"/>
                  </a:ext>
                </a:extLst>
              </a:tr>
              <a:tr h="396240">
                <a:tc>
                  <a:txBody>
                    <a:bodyPr/>
                    <a:lstStyle/>
                    <a:p>
                      <a:pPr marL="0" marR="0" algn="just">
                        <a:spcBef>
                          <a:spcPts val="0"/>
                        </a:spcBef>
                        <a:spcAft>
                          <a:spcPts val="0"/>
                        </a:spcAft>
                      </a:pPr>
                      <a:r>
                        <a:rPr lang="en-US" sz="1400">
                          <a:latin typeface="Arial"/>
                          <a:ea typeface="Times New Roman"/>
                          <a:cs typeface="Arial"/>
                        </a:rPr>
                        <a:t>Edema still present</a:t>
                      </a:r>
                      <a:endParaRPr lang="en-US" sz="1400">
                        <a:latin typeface="Tahoma"/>
                        <a:ea typeface="Times New Roman"/>
                        <a:cs typeface="Arial"/>
                      </a:endParaRPr>
                    </a:p>
                  </a:txBody>
                  <a:tcPr marL="18415" marR="18415" marT="13970" marB="1397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just">
                        <a:spcBef>
                          <a:spcPts val="0"/>
                        </a:spcBef>
                        <a:spcAft>
                          <a:spcPts val="0"/>
                        </a:spcAft>
                      </a:pPr>
                      <a:r>
                        <a:rPr lang="en-US" sz="1400" dirty="0">
                          <a:latin typeface="Arial"/>
                          <a:ea typeface="Times New Roman"/>
                          <a:cs typeface="Arial"/>
                        </a:rPr>
                        <a:t>21 days</a:t>
                      </a:r>
                      <a:endParaRPr lang="en-US" sz="1400" dirty="0">
                        <a:latin typeface="Tahoma"/>
                        <a:ea typeface="Times New Roman"/>
                        <a:cs typeface="Arial"/>
                      </a:endParaRPr>
                    </a:p>
                  </a:txBody>
                  <a:tcPr marL="18415" marR="18415" marT="13970" marB="1397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10002"/>
                  </a:ext>
                </a:extLst>
              </a:tr>
              <a:tr h="396240">
                <a:tc>
                  <a:txBody>
                    <a:bodyPr/>
                    <a:lstStyle/>
                    <a:p>
                      <a:pPr marL="0" marR="0" algn="just">
                        <a:spcBef>
                          <a:spcPts val="0"/>
                        </a:spcBef>
                        <a:spcAft>
                          <a:spcPts val="0"/>
                        </a:spcAft>
                      </a:pPr>
                      <a:r>
                        <a:rPr lang="en-US" sz="1400">
                          <a:latin typeface="Arial"/>
                          <a:ea typeface="Times New Roman"/>
                          <a:cs typeface="Arial"/>
                        </a:rPr>
                        <a:t>Failure to start to lose edema</a:t>
                      </a:r>
                      <a:endParaRPr lang="en-US" sz="1400">
                        <a:latin typeface="Tahoma"/>
                        <a:ea typeface="Times New Roman"/>
                        <a:cs typeface="Arial"/>
                      </a:endParaRPr>
                    </a:p>
                  </a:txBody>
                  <a:tcPr marL="18415" marR="18415" marT="13970" marB="1397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just">
                        <a:spcBef>
                          <a:spcPts val="0"/>
                        </a:spcBef>
                        <a:spcAft>
                          <a:spcPts val="0"/>
                        </a:spcAft>
                      </a:pPr>
                      <a:r>
                        <a:rPr lang="en-US" sz="1400" dirty="0">
                          <a:latin typeface="Arial"/>
                          <a:ea typeface="Times New Roman"/>
                          <a:cs typeface="Arial"/>
                        </a:rPr>
                        <a:t>14 days</a:t>
                      </a:r>
                      <a:endParaRPr lang="en-US" sz="1400" dirty="0">
                        <a:latin typeface="Tahoma"/>
                        <a:ea typeface="Times New Roman"/>
                        <a:cs typeface="Arial"/>
                      </a:endParaRPr>
                    </a:p>
                  </a:txBody>
                  <a:tcPr marL="18415" marR="18415" marT="13970" marB="1397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10003"/>
                  </a:ext>
                </a:extLst>
              </a:tr>
              <a:tr h="396240">
                <a:tc>
                  <a:txBody>
                    <a:bodyPr/>
                    <a:lstStyle/>
                    <a:p>
                      <a:pPr marL="0" marR="0" algn="just">
                        <a:spcBef>
                          <a:spcPts val="0"/>
                        </a:spcBef>
                        <a:spcAft>
                          <a:spcPts val="0"/>
                        </a:spcAft>
                      </a:pPr>
                      <a:r>
                        <a:rPr lang="en-US" sz="1400">
                          <a:latin typeface="Arial"/>
                          <a:ea typeface="Times New Roman"/>
                          <a:cs typeface="Arial"/>
                        </a:rPr>
                        <a:t>Weight loss since admission (non-edematous child)</a:t>
                      </a:r>
                      <a:endParaRPr lang="en-US" sz="1400">
                        <a:latin typeface="Tahoma"/>
                        <a:ea typeface="Times New Roman"/>
                        <a:cs typeface="Arial"/>
                      </a:endParaRPr>
                    </a:p>
                  </a:txBody>
                  <a:tcPr marL="18415" marR="18415" marT="13970" marB="1397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just">
                        <a:spcBef>
                          <a:spcPts val="0"/>
                        </a:spcBef>
                        <a:spcAft>
                          <a:spcPts val="0"/>
                        </a:spcAft>
                      </a:pPr>
                      <a:r>
                        <a:rPr lang="en-US" sz="1400" dirty="0">
                          <a:latin typeface="Arial"/>
                          <a:ea typeface="Times New Roman"/>
                          <a:cs typeface="Arial"/>
                        </a:rPr>
                        <a:t>14 days</a:t>
                      </a:r>
                      <a:endParaRPr lang="en-US" sz="1400" dirty="0">
                        <a:latin typeface="Tahoma"/>
                        <a:ea typeface="Times New Roman"/>
                        <a:cs typeface="Arial"/>
                      </a:endParaRPr>
                    </a:p>
                  </a:txBody>
                  <a:tcPr marL="18415" marR="18415" marT="13970" marB="1397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10004"/>
                  </a:ext>
                </a:extLst>
              </a:tr>
              <a:tr h="396240">
                <a:tc>
                  <a:txBody>
                    <a:bodyPr/>
                    <a:lstStyle/>
                    <a:p>
                      <a:pPr marL="0" marR="0" algn="just">
                        <a:spcBef>
                          <a:spcPts val="0"/>
                        </a:spcBef>
                        <a:spcAft>
                          <a:spcPts val="0"/>
                        </a:spcAft>
                      </a:pPr>
                      <a:r>
                        <a:rPr lang="en-US" sz="1400" b="1">
                          <a:latin typeface="Arial"/>
                          <a:ea typeface="Times New Roman"/>
                          <a:cs typeface="Arial"/>
                        </a:rPr>
                        <a:t>Secondary failure* to respond to treatment</a:t>
                      </a:r>
                      <a:endParaRPr lang="en-US" sz="1400">
                        <a:latin typeface="Tahoma"/>
                        <a:ea typeface="Times New Roman"/>
                        <a:cs typeface="Arial"/>
                      </a:endParaRPr>
                    </a:p>
                  </a:txBody>
                  <a:tcPr marL="18415" marR="18415" marT="13970" marB="1397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just">
                        <a:spcBef>
                          <a:spcPts val="0"/>
                        </a:spcBef>
                        <a:spcAft>
                          <a:spcPts val="0"/>
                        </a:spcAft>
                      </a:pPr>
                      <a:r>
                        <a:rPr lang="en-US" sz="1400" b="1" dirty="0">
                          <a:latin typeface="Arial"/>
                          <a:ea typeface="Times New Roman"/>
                          <a:cs typeface="Arial"/>
                        </a:rPr>
                        <a:t>Time or duration</a:t>
                      </a:r>
                      <a:endParaRPr lang="en-US" sz="1400" dirty="0">
                        <a:latin typeface="Tahoma"/>
                        <a:ea typeface="Times New Roman"/>
                        <a:cs typeface="Arial"/>
                      </a:endParaRPr>
                    </a:p>
                  </a:txBody>
                  <a:tcPr marL="18415" marR="18415" marT="13970" marB="1397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10005"/>
                  </a:ext>
                </a:extLst>
              </a:tr>
              <a:tr h="396240">
                <a:tc>
                  <a:txBody>
                    <a:bodyPr/>
                    <a:lstStyle/>
                    <a:p>
                      <a:pPr marL="0" marR="0" algn="just">
                        <a:spcBef>
                          <a:spcPts val="0"/>
                        </a:spcBef>
                        <a:spcAft>
                          <a:spcPts val="0"/>
                        </a:spcAft>
                      </a:pPr>
                      <a:r>
                        <a:rPr lang="en-US" sz="1400">
                          <a:latin typeface="Arial"/>
                          <a:ea typeface="Times New Roman"/>
                          <a:cs typeface="Arial"/>
                        </a:rPr>
                        <a:t>Failure of appetite test</a:t>
                      </a:r>
                      <a:endParaRPr lang="en-US" sz="1400">
                        <a:latin typeface="Tahoma"/>
                        <a:ea typeface="Times New Roman"/>
                        <a:cs typeface="Arial"/>
                      </a:endParaRPr>
                    </a:p>
                  </a:txBody>
                  <a:tcPr marL="18415" marR="18415" marT="13970" marB="1397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just">
                        <a:spcBef>
                          <a:spcPts val="0"/>
                        </a:spcBef>
                        <a:spcAft>
                          <a:spcPts val="0"/>
                        </a:spcAft>
                      </a:pPr>
                      <a:r>
                        <a:rPr lang="en-US" sz="1400" dirty="0">
                          <a:latin typeface="Arial"/>
                          <a:ea typeface="Times New Roman"/>
                          <a:cs typeface="Arial"/>
                        </a:rPr>
                        <a:t>At any visit</a:t>
                      </a:r>
                      <a:endParaRPr lang="en-US" sz="1400" dirty="0">
                        <a:latin typeface="Tahoma"/>
                        <a:ea typeface="Times New Roman"/>
                        <a:cs typeface="Arial"/>
                      </a:endParaRPr>
                    </a:p>
                  </a:txBody>
                  <a:tcPr marL="18415" marR="18415" marT="13970" marB="1397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10006"/>
                  </a:ext>
                </a:extLst>
              </a:tr>
              <a:tr h="396240">
                <a:tc>
                  <a:txBody>
                    <a:bodyPr/>
                    <a:lstStyle/>
                    <a:p>
                      <a:pPr marL="0" marR="0" algn="just">
                        <a:spcBef>
                          <a:spcPts val="0"/>
                        </a:spcBef>
                        <a:spcAft>
                          <a:spcPts val="0"/>
                        </a:spcAft>
                      </a:pPr>
                      <a:r>
                        <a:rPr lang="en-US" sz="1400">
                          <a:latin typeface="Arial"/>
                          <a:ea typeface="Times New Roman"/>
                          <a:cs typeface="Arial"/>
                        </a:rPr>
                        <a:t>Weight loss </a:t>
                      </a:r>
                      <a:endParaRPr lang="en-US" sz="1400">
                        <a:latin typeface="Tahoma"/>
                        <a:ea typeface="Times New Roman"/>
                        <a:cs typeface="Arial"/>
                      </a:endParaRPr>
                    </a:p>
                  </a:txBody>
                  <a:tcPr marL="18415" marR="18415" marT="13970" marB="1397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just">
                        <a:spcBef>
                          <a:spcPts val="0"/>
                        </a:spcBef>
                        <a:spcAft>
                          <a:spcPts val="0"/>
                        </a:spcAft>
                      </a:pPr>
                      <a:r>
                        <a:rPr lang="en-US" sz="1400" dirty="0">
                          <a:latin typeface="Arial"/>
                          <a:ea typeface="Times New Roman"/>
                          <a:cs typeface="Arial"/>
                        </a:rPr>
                        <a:t>For 2 consecutive visits </a:t>
                      </a:r>
                      <a:endParaRPr lang="en-US" sz="1400" dirty="0">
                        <a:latin typeface="Tahoma"/>
                        <a:ea typeface="Times New Roman"/>
                        <a:cs typeface="Arial"/>
                      </a:endParaRPr>
                    </a:p>
                  </a:txBody>
                  <a:tcPr marL="18415" marR="18415" marT="13970" marB="1397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10007"/>
                  </a:ext>
                </a:extLst>
              </a:tr>
              <a:tr h="396240">
                <a:tc>
                  <a:txBody>
                    <a:bodyPr/>
                    <a:lstStyle/>
                    <a:p>
                      <a:pPr marL="0" marR="0" algn="just">
                        <a:spcBef>
                          <a:spcPts val="0"/>
                        </a:spcBef>
                        <a:spcAft>
                          <a:spcPts val="0"/>
                        </a:spcAft>
                      </a:pPr>
                      <a:r>
                        <a:rPr lang="en-US" sz="1400">
                          <a:latin typeface="Arial"/>
                          <a:ea typeface="Times New Roman"/>
                          <a:cs typeface="Arial"/>
                        </a:rPr>
                        <a:t>Static weight </a:t>
                      </a:r>
                      <a:endParaRPr lang="en-US" sz="1400">
                        <a:latin typeface="Tahoma"/>
                        <a:ea typeface="Times New Roman"/>
                        <a:cs typeface="Arial"/>
                      </a:endParaRPr>
                    </a:p>
                  </a:txBody>
                  <a:tcPr marL="18415" marR="18415" marT="13970" marB="1397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just">
                        <a:spcBef>
                          <a:spcPts val="0"/>
                        </a:spcBef>
                        <a:spcAft>
                          <a:spcPts val="0"/>
                        </a:spcAft>
                      </a:pPr>
                      <a:r>
                        <a:rPr lang="en-US" sz="1400" dirty="0">
                          <a:latin typeface="Arial"/>
                          <a:ea typeface="Times New Roman"/>
                          <a:cs typeface="Arial"/>
                        </a:rPr>
                        <a:t>For 3 consecutive visits</a:t>
                      </a:r>
                      <a:endParaRPr lang="en-US" sz="1400" dirty="0">
                        <a:latin typeface="Tahoma"/>
                        <a:ea typeface="Times New Roman"/>
                        <a:cs typeface="Arial"/>
                      </a:endParaRPr>
                    </a:p>
                  </a:txBody>
                  <a:tcPr marL="18415" marR="18415" marT="13970" marB="1397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10008"/>
                  </a:ext>
                </a:extLst>
              </a:tr>
              <a:tr h="396240">
                <a:tc>
                  <a:txBody>
                    <a:bodyPr/>
                    <a:lstStyle/>
                    <a:p>
                      <a:pPr marL="0" marR="0" algn="just">
                        <a:spcBef>
                          <a:spcPts val="0"/>
                        </a:spcBef>
                        <a:spcAft>
                          <a:spcPts val="0"/>
                        </a:spcAft>
                      </a:pPr>
                      <a:r>
                        <a:rPr lang="en-US" sz="1400" dirty="0">
                          <a:latin typeface="Arial"/>
                          <a:ea typeface="Times New Roman"/>
                          <a:cs typeface="Arial"/>
                        </a:rPr>
                        <a:t>Below admission weight </a:t>
                      </a:r>
                      <a:endParaRPr lang="en-US" sz="1400" dirty="0">
                        <a:latin typeface="Tahoma"/>
                        <a:ea typeface="Times New Roman"/>
                        <a:cs typeface="Arial"/>
                      </a:endParaRPr>
                    </a:p>
                  </a:txBody>
                  <a:tcPr marL="18415" marR="18415" marT="13970" marB="1397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just">
                        <a:spcBef>
                          <a:spcPts val="0"/>
                        </a:spcBef>
                        <a:spcAft>
                          <a:spcPts val="0"/>
                        </a:spcAft>
                      </a:pPr>
                      <a:r>
                        <a:rPr lang="en-US" sz="1400" dirty="0">
                          <a:latin typeface="Arial"/>
                          <a:ea typeface="Times New Roman"/>
                          <a:cs typeface="Arial"/>
                        </a:rPr>
                        <a:t>After 21 days in treatment</a:t>
                      </a:r>
                      <a:endParaRPr lang="en-US" sz="1400" dirty="0">
                        <a:latin typeface="Tahoma"/>
                        <a:ea typeface="Times New Roman"/>
                        <a:cs typeface="Arial"/>
                      </a:endParaRPr>
                    </a:p>
                  </a:txBody>
                  <a:tcPr marL="18415" marR="18415" marT="13970" marB="1397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10009"/>
                  </a:ext>
                </a:extLst>
              </a:tr>
            </a:tbl>
          </a:graphicData>
        </a:graphic>
      </p:graphicFrame>
      <p:graphicFrame>
        <p:nvGraphicFramePr>
          <p:cNvPr id="16387"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19814"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p:cNvSpPr>
          <p:nvPr>
            <p:ph type="title"/>
          </p:nvPr>
        </p:nvSpPr>
        <p:spPr bwMode="auto">
          <a:noFill/>
        </p:spPr>
        <p:txBody>
          <a:bodyPr wrap="square" lIns="91440" tIns="45720" rIns="91440" bIns="45720" numCol="1" anchorCtr="0" compatLnSpc="1">
            <a:prstTxWarp prst="textNoShape">
              <a:avLst/>
            </a:prstTxWarp>
            <a:normAutofit/>
          </a:bodyPr>
          <a:lstStyle/>
          <a:p>
            <a:r>
              <a:rPr lang="en-US" b="1" dirty="0"/>
              <a:t>Primary failure to respond</a:t>
            </a:r>
            <a:endParaRPr lang="en-US" b="1" cap="none" dirty="0"/>
          </a:p>
        </p:txBody>
      </p:sp>
      <p:sp>
        <p:nvSpPr>
          <p:cNvPr id="6" name="Content Placeholder 5"/>
          <p:cNvSpPr>
            <a:spLocks noGrp="1"/>
          </p:cNvSpPr>
          <p:nvPr>
            <p:ph sz="quarter" idx="1"/>
          </p:nvPr>
        </p:nvSpPr>
        <p:spPr/>
        <p:txBody>
          <a:bodyPr/>
          <a:lstStyle/>
          <a:p>
            <a:pPr>
              <a:buNone/>
            </a:pPr>
            <a:r>
              <a:rPr lang="en-US" dirty="0"/>
              <a:t>Detailed history and examination is performed as follows:</a:t>
            </a:r>
          </a:p>
          <a:p>
            <a:r>
              <a:rPr lang="en-US" dirty="0"/>
              <a:t>Re-measure all vital signs for signs of infection or underlying medical conditions.</a:t>
            </a:r>
          </a:p>
          <a:p>
            <a:r>
              <a:rPr lang="en-US" dirty="0"/>
              <a:t> Depending on patient’s signs and symptoms of illness or disease, refer for medical out-patient appointment for the further  detailed medical examinations as appropriate and where laboratory facilities exist (E.g. for TB, </a:t>
            </a:r>
            <a:r>
              <a:rPr lang="en-US" dirty="0" err="1"/>
              <a:t>Urinalyisis</a:t>
            </a:r>
            <a:r>
              <a:rPr lang="en-US" dirty="0"/>
              <a:t> etc). </a:t>
            </a:r>
          </a:p>
          <a:p>
            <a:endParaRPr lang="en-US" dirty="0"/>
          </a:p>
          <a:p>
            <a:endParaRPr lang="en-US" dirty="0"/>
          </a:p>
        </p:txBody>
      </p:sp>
      <p:graphicFrame>
        <p:nvGraphicFramePr>
          <p:cNvPr id="16387"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21862"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p:cNvSpPr>
          <p:nvPr>
            <p:ph type="title"/>
          </p:nvPr>
        </p:nvSpPr>
        <p:spPr bwMode="auto">
          <a:noFill/>
        </p:spPr>
        <p:txBody>
          <a:bodyPr wrap="square" lIns="91440" tIns="45720" rIns="91440" bIns="45720" numCol="1" anchorCtr="0" compatLnSpc="1">
            <a:prstTxWarp prst="textNoShape">
              <a:avLst/>
            </a:prstTxWarp>
            <a:normAutofit/>
          </a:bodyPr>
          <a:lstStyle/>
          <a:p>
            <a:r>
              <a:rPr lang="en-US" b="1" dirty="0"/>
              <a:t>Secondary  failure to respond</a:t>
            </a:r>
            <a:endParaRPr lang="en-US" b="1" cap="none" dirty="0"/>
          </a:p>
        </p:txBody>
      </p:sp>
      <p:sp>
        <p:nvSpPr>
          <p:cNvPr id="6" name="Content Placeholder 5"/>
          <p:cNvSpPr>
            <a:spLocks noGrp="1"/>
          </p:cNvSpPr>
          <p:nvPr>
            <p:ph sz="quarter" idx="1"/>
          </p:nvPr>
        </p:nvSpPr>
        <p:spPr/>
        <p:txBody>
          <a:bodyPr/>
          <a:lstStyle/>
          <a:p>
            <a:r>
              <a:rPr lang="en-US" dirty="0"/>
              <a:t>Deterioration in the patient’s condition </a:t>
            </a:r>
            <a:r>
              <a:rPr lang="en-US" i="1" dirty="0"/>
              <a:t>after </a:t>
            </a:r>
            <a:r>
              <a:rPr lang="en-US" dirty="0"/>
              <a:t>an initial response to recovery</a:t>
            </a:r>
          </a:p>
          <a:p>
            <a:endParaRPr lang="en-US" dirty="0"/>
          </a:p>
          <a:p>
            <a:r>
              <a:rPr lang="en-US" dirty="0"/>
              <a:t>Refer child for further medical investigations including TB screening and HIV test</a:t>
            </a:r>
          </a:p>
          <a:p>
            <a:endParaRPr lang="en-US" dirty="0"/>
          </a:p>
        </p:txBody>
      </p:sp>
      <p:graphicFrame>
        <p:nvGraphicFramePr>
          <p:cNvPr id="16387"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22886"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bwMode="auto"/>
        <p:txBody>
          <a:bodyPr wrap="square" lIns="91440" tIns="45720" rIns="91440" bIns="45720" numCol="1" anchorCtr="0" compatLnSpc="1">
            <a:prstTxWarp prst="textNoShape">
              <a:avLst/>
            </a:prstTxWarp>
          </a:bodyPr>
          <a:lstStyle/>
          <a:p>
            <a:pPr algn="ctr" eaLnBrk="1" hangingPunct="1"/>
            <a:r>
              <a:rPr lang="en-US" cap="none"/>
              <a:t>Objective Of Outpatient Therapeutic Care (OTP)</a:t>
            </a:r>
          </a:p>
        </p:txBody>
      </p:sp>
      <p:sp>
        <p:nvSpPr>
          <p:cNvPr id="7172" name="Rectangle 3"/>
          <p:cNvSpPr>
            <a:spLocks noGrp="1" noChangeArrowheads="1"/>
          </p:cNvSpPr>
          <p:nvPr>
            <p:ph sz="quarter" idx="1"/>
          </p:nvPr>
        </p:nvSpPr>
        <p:spPr>
          <a:xfrm>
            <a:off x="457200" y="1600200"/>
            <a:ext cx="7467600" cy="4873625"/>
          </a:xfrm>
        </p:spPr>
        <p:txBody>
          <a:bodyPr/>
          <a:lstStyle/>
          <a:p>
            <a:pPr eaLnBrk="1" hangingPunct="1">
              <a:lnSpc>
                <a:spcPct val="80000"/>
              </a:lnSpc>
            </a:pPr>
            <a:r>
              <a:rPr lang="en-GB" sz="2100" b="1"/>
              <a:t>Objective:</a:t>
            </a:r>
            <a:r>
              <a:rPr lang="en-GB" sz="2100"/>
              <a:t> decentralised access to treatment services for uncomplicated severe acute malnutrition</a:t>
            </a:r>
          </a:p>
          <a:p>
            <a:pPr eaLnBrk="1" hangingPunct="1">
              <a:lnSpc>
                <a:spcPct val="80000"/>
              </a:lnSpc>
              <a:buFont typeface="Wingdings" pitchFamily="2" charset="2"/>
              <a:buNone/>
            </a:pPr>
            <a:endParaRPr lang="en-GB" sz="1000"/>
          </a:p>
          <a:p>
            <a:pPr eaLnBrk="1" hangingPunct="1">
              <a:lnSpc>
                <a:spcPct val="80000"/>
              </a:lnSpc>
            </a:pPr>
            <a:r>
              <a:rPr lang="en-GB" sz="2100" b="1"/>
              <a:t>Uncomplicated</a:t>
            </a:r>
            <a:r>
              <a:rPr lang="en-GB" sz="2100" i="1"/>
              <a:t> </a:t>
            </a:r>
            <a:r>
              <a:rPr lang="en-GB" sz="2100"/>
              <a:t>severe  acute malnutrition is treated with routine drugs and ready to use therapeutic food (RUTF) at home. </a:t>
            </a:r>
          </a:p>
          <a:p>
            <a:pPr eaLnBrk="1" hangingPunct="1">
              <a:lnSpc>
                <a:spcPct val="80000"/>
              </a:lnSpc>
            </a:pPr>
            <a:endParaRPr lang="en-GB" sz="2100"/>
          </a:p>
          <a:p>
            <a:pPr eaLnBrk="1" hangingPunct="1">
              <a:lnSpc>
                <a:spcPct val="80000"/>
              </a:lnSpc>
            </a:pPr>
            <a:r>
              <a:rPr lang="en-GB" sz="2100"/>
              <a:t>Community Health Workers (CHW) and other community volunteers should screen, monitor and follow up malnourished children in the community</a:t>
            </a:r>
            <a:r>
              <a:rPr lang="en-US" sz="2100"/>
              <a:t> </a:t>
            </a:r>
          </a:p>
          <a:p>
            <a:pPr eaLnBrk="1" hangingPunct="1">
              <a:lnSpc>
                <a:spcPct val="80000"/>
              </a:lnSpc>
            </a:pPr>
            <a:endParaRPr lang="en-US" sz="2100"/>
          </a:p>
          <a:p>
            <a:pPr eaLnBrk="1" hangingPunct="1">
              <a:lnSpc>
                <a:spcPct val="80000"/>
              </a:lnSpc>
            </a:pPr>
            <a:r>
              <a:rPr lang="en-GB" sz="2100"/>
              <a:t>OTP service can effectively reach up to 85 to 90 percent of severe acutely  malnourished children in the community. </a:t>
            </a:r>
            <a:endParaRPr lang="en-US" sz="2100"/>
          </a:p>
        </p:txBody>
      </p:sp>
      <p:graphicFrame>
        <p:nvGraphicFramePr>
          <p:cNvPr id="6146"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33798"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7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p:cNvSpPr>
          <p:nvPr>
            <p:ph type="title"/>
          </p:nvPr>
        </p:nvSpPr>
        <p:spPr bwMode="auto">
          <a:noFill/>
        </p:spPr>
        <p:txBody>
          <a:bodyPr wrap="square" lIns="91440" tIns="45720" rIns="91440" bIns="45720" numCol="1" anchorCtr="0" compatLnSpc="1">
            <a:prstTxWarp prst="textNoShape">
              <a:avLst/>
            </a:prstTxWarp>
            <a:normAutofit/>
          </a:bodyPr>
          <a:lstStyle/>
          <a:p>
            <a:r>
              <a:rPr lang="en-US" b="1" dirty="0"/>
              <a:t>Secondary  failure to respond</a:t>
            </a:r>
            <a:endParaRPr lang="en-US" b="1" cap="none" dirty="0"/>
          </a:p>
        </p:txBody>
      </p:sp>
      <p:sp>
        <p:nvSpPr>
          <p:cNvPr id="6" name="Content Placeholder 5"/>
          <p:cNvSpPr>
            <a:spLocks noGrp="1"/>
          </p:cNvSpPr>
          <p:nvPr>
            <p:ph sz="quarter" idx="1"/>
          </p:nvPr>
        </p:nvSpPr>
        <p:spPr/>
        <p:txBody>
          <a:bodyPr/>
          <a:lstStyle/>
          <a:p>
            <a:pPr>
              <a:buNone/>
            </a:pPr>
            <a:r>
              <a:rPr lang="en-US" b="1" i="1" dirty="0"/>
              <a:t>Common causes of a secondary failure to respond:</a:t>
            </a:r>
            <a:endParaRPr lang="en-US" dirty="0"/>
          </a:p>
          <a:p>
            <a:pPr lvl="0"/>
            <a:r>
              <a:rPr lang="x-none"/>
              <a:t>Inhalation of diet into the lungs</a:t>
            </a:r>
            <a:endParaRPr lang="en-US" dirty="0"/>
          </a:p>
          <a:p>
            <a:pPr lvl="0">
              <a:buNone/>
            </a:pPr>
            <a:endParaRPr lang="en-US" dirty="0"/>
          </a:p>
          <a:p>
            <a:pPr lvl="0"/>
            <a:r>
              <a:rPr lang="x-none"/>
              <a:t>An acute infection contracted or infections limiting food intake and nutrients absorption.</a:t>
            </a:r>
            <a:endParaRPr lang="en-US" dirty="0"/>
          </a:p>
          <a:p>
            <a:pPr lvl="0">
              <a:buNone/>
            </a:pPr>
            <a:endParaRPr lang="en-US" dirty="0"/>
          </a:p>
          <a:p>
            <a:pPr lvl="0"/>
            <a:r>
              <a:rPr lang="x-none"/>
              <a:t>Sometimes as the immune and inflammatory systems recover, there appears to be “reactivation” of infection during recovery. </a:t>
            </a:r>
            <a:endParaRPr lang="en-US" dirty="0"/>
          </a:p>
          <a:p>
            <a:pPr>
              <a:buNone/>
            </a:pPr>
            <a:endParaRPr lang="en-US" dirty="0"/>
          </a:p>
        </p:txBody>
      </p:sp>
      <p:graphicFrame>
        <p:nvGraphicFramePr>
          <p:cNvPr id="16387"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23910"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p:cNvSpPr>
          <p:nvPr>
            <p:ph type="title"/>
          </p:nvPr>
        </p:nvSpPr>
        <p:spPr bwMode="auto">
          <a:noFill/>
        </p:spPr>
        <p:txBody>
          <a:bodyPr wrap="square" lIns="91440" tIns="45720" rIns="91440" bIns="45720" numCol="1" anchorCtr="0" compatLnSpc="1">
            <a:prstTxWarp prst="textNoShape">
              <a:avLst/>
            </a:prstTxWarp>
            <a:normAutofit/>
          </a:bodyPr>
          <a:lstStyle/>
          <a:p>
            <a:r>
              <a:rPr lang="en-US" b="1" dirty="0"/>
              <a:t>Secondary  failure to respond</a:t>
            </a:r>
            <a:endParaRPr lang="en-US" b="1" cap="none" dirty="0"/>
          </a:p>
        </p:txBody>
      </p:sp>
      <p:sp>
        <p:nvSpPr>
          <p:cNvPr id="6" name="Content Placeholder 5"/>
          <p:cNvSpPr>
            <a:spLocks noGrp="1"/>
          </p:cNvSpPr>
          <p:nvPr>
            <p:ph sz="quarter" idx="1"/>
          </p:nvPr>
        </p:nvSpPr>
        <p:spPr/>
        <p:txBody>
          <a:bodyPr/>
          <a:lstStyle/>
          <a:p>
            <a:pPr>
              <a:buNone/>
            </a:pPr>
            <a:r>
              <a:rPr lang="en-US" b="1" i="1" dirty="0"/>
              <a:t>Common causes of a secondary failure to respond:</a:t>
            </a:r>
            <a:endParaRPr lang="en-US" dirty="0"/>
          </a:p>
          <a:p>
            <a:pPr lvl="0"/>
            <a:r>
              <a:rPr lang="x-none"/>
              <a:t>A limiting nutrient in the body that has been “consumed” by the rapid growth, and is not supplied in adequate amounts by the diet. </a:t>
            </a:r>
            <a:endParaRPr lang="en-US" dirty="0"/>
          </a:p>
          <a:p>
            <a:pPr lvl="0">
              <a:buNone/>
            </a:pPr>
            <a:endParaRPr lang="en-US" dirty="0"/>
          </a:p>
          <a:p>
            <a:pPr lvl="0"/>
            <a:r>
              <a:rPr lang="x-none"/>
              <a:t>For children in the out-patient setting, administering of traditional medicine or a change in home circumstances can significantly deter recovery.</a:t>
            </a:r>
            <a:endParaRPr lang="en-US" dirty="0"/>
          </a:p>
          <a:p>
            <a:pPr lvl="0">
              <a:buNone/>
            </a:pPr>
            <a:endParaRPr lang="en-US" dirty="0"/>
          </a:p>
          <a:p>
            <a:pPr>
              <a:buNone/>
            </a:pPr>
            <a:endParaRPr lang="en-US" dirty="0"/>
          </a:p>
        </p:txBody>
      </p:sp>
      <p:graphicFrame>
        <p:nvGraphicFramePr>
          <p:cNvPr id="16387"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24934"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152400" y="274638"/>
            <a:ext cx="8534400" cy="868362"/>
          </a:xfrm>
        </p:spPr>
        <p:txBody>
          <a:bodyPr wrap="square" lIns="91440" tIns="45720" rIns="91440" bIns="45720" numCol="1" anchorCtr="0" compatLnSpc="1">
            <a:prstTxWarp prst="textNoShape">
              <a:avLst/>
            </a:prstTxWarp>
          </a:bodyPr>
          <a:lstStyle/>
          <a:p>
            <a:pPr>
              <a:defRPr/>
            </a:pPr>
            <a:r>
              <a:rPr lang="en-US" cap="none" dirty="0">
                <a:solidFill>
                  <a:schemeClr val="accent6"/>
                </a:solidFill>
              </a:rPr>
              <a:t>Possible causes for failure to respond </a:t>
            </a:r>
          </a:p>
        </p:txBody>
      </p:sp>
      <p:sp>
        <p:nvSpPr>
          <p:cNvPr id="29700" name="Rectangle 3"/>
          <p:cNvSpPr>
            <a:spLocks noGrp="1" noChangeArrowheads="1"/>
          </p:cNvSpPr>
          <p:nvPr>
            <p:ph sz="quarter" idx="4294967295"/>
          </p:nvPr>
        </p:nvSpPr>
        <p:spPr>
          <a:xfrm>
            <a:off x="457200" y="1219200"/>
            <a:ext cx="7696200" cy="4906963"/>
          </a:xfrm>
        </p:spPr>
        <p:txBody>
          <a:bodyPr>
            <a:normAutofit lnSpcReduction="10000"/>
          </a:bodyPr>
          <a:lstStyle/>
          <a:p>
            <a:pPr>
              <a:lnSpc>
                <a:spcPct val="90000"/>
              </a:lnSpc>
              <a:defRPr/>
            </a:pPr>
            <a:r>
              <a:rPr lang="en-US" sz="2100" dirty="0"/>
              <a:t>Inappropriate admission into out-patient therapeutic  instead inpatient care</a:t>
            </a:r>
          </a:p>
          <a:p>
            <a:pPr>
              <a:lnSpc>
                <a:spcPct val="90000"/>
              </a:lnSpc>
              <a:defRPr/>
            </a:pPr>
            <a:endParaRPr lang="en-US" sz="2100" dirty="0"/>
          </a:p>
          <a:p>
            <a:pPr>
              <a:lnSpc>
                <a:spcPct val="90000"/>
              </a:lnSpc>
              <a:defRPr/>
            </a:pPr>
            <a:r>
              <a:rPr lang="en-US" sz="2100" dirty="0"/>
              <a:t>Poor  quality of outpatient therapeutic care services:</a:t>
            </a:r>
          </a:p>
          <a:p>
            <a:pPr lvl="1">
              <a:lnSpc>
                <a:spcPct val="90000"/>
              </a:lnSpc>
              <a:buFont typeface="Wingdings 2" pitchFamily="18" charset="2"/>
              <a:buNone/>
              <a:defRPr/>
            </a:pPr>
            <a:endParaRPr lang="en-GB" sz="900" dirty="0"/>
          </a:p>
          <a:p>
            <a:pPr lvl="1">
              <a:lnSpc>
                <a:spcPct val="90000"/>
              </a:lnSpc>
              <a:defRPr/>
            </a:pPr>
            <a:r>
              <a:rPr lang="en-US" dirty="0"/>
              <a:t>Appetite Test conducted poorly/not done</a:t>
            </a:r>
            <a:endParaRPr lang="en-GB" dirty="0"/>
          </a:p>
          <a:p>
            <a:pPr lvl="1">
              <a:lnSpc>
                <a:spcPct val="90000"/>
              </a:lnSpc>
              <a:defRPr/>
            </a:pPr>
            <a:r>
              <a:rPr lang="en-US" dirty="0"/>
              <a:t>Inadequate instructions given to caretaker</a:t>
            </a:r>
          </a:p>
          <a:p>
            <a:pPr lvl="1">
              <a:lnSpc>
                <a:spcPct val="90000"/>
              </a:lnSpc>
              <a:buFont typeface="Wingdings 2" pitchFamily="18" charset="2"/>
              <a:buNone/>
              <a:defRPr/>
            </a:pPr>
            <a:endParaRPr lang="en-GB" sz="800" dirty="0"/>
          </a:p>
          <a:p>
            <a:pPr lvl="1">
              <a:lnSpc>
                <a:spcPct val="90000"/>
              </a:lnSpc>
              <a:defRPr/>
            </a:pPr>
            <a:r>
              <a:rPr lang="en-US" dirty="0"/>
              <a:t>Inaccurate quantity of RUTF dispensed to child</a:t>
            </a:r>
          </a:p>
          <a:p>
            <a:pPr lvl="1">
              <a:lnSpc>
                <a:spcPct val="90000"/>
              </a:lnSpc>
              <a:buFont typeface="Wingdings 2" pitchFamily="18" charset="2"/>
              <a:buNone/>
              <a:defRPr/>
            </a:pPr>
            <a:endParaRPr lang="en-GB" dirty="0"/>
          </a:p>
          <a:p>
            <a:pPr>
              <a:lnSpc>
                <a:spcPct val="90000"/>
              </a:lnSpc>
              <a:defRPr/>
            </a:pPr>
            <a:r>
              <a:rPr lang="en-US" sz="2100" dirty="0"/>
              <a:t>Frequent absenteeism/ irregular attendance</a:t>
            </a:r>
          </a:p>
          <a:p>
            <a:pPr>
              <a:lnSpc>
                <a:spcPct val="90000"/>
              </a:lnSpc>
              <a:buFont typeface="Wingdings" pitchFamily="2" charset="2"/>
              <a:buNone/>
              <a:defRPr/>
            </a:pPr>
            <a:endParaRPr lang="en-US" sz="2100" dirty="0"/>
          </a:p>
          <a:p>
            <a:pPr>
              <a:lnSpc>
                <a:spcPct val="90000"/>
              </a:lnSpc>
              <a:defRPr/>
            </a:pPr>
            <a:r>
              <a:rPr lang="en-US" sz="2100" dirty="0"/>
              <a:t>Poor care at household level</a:t>
            </a:r>
          </a:p>
          <a:p>
            <a:pPr>
              <a:lnSpc>
                <a:spcPct val="90000"/>
              </a:lnSpc>
              <a:buFont typeface="Wingdings" pitchFamily="2" charset="2"/>
              <a:buNone/>
              <a:defRPr/>
            </a:pPr>
            <a:endParaRPr lang="en-US" sz="2100" dirty="0"/>
          </a:p>
          <a:p>
            <a:pPr>
              <a:lnSpc>
                <a:spcPct val="90000"/>
              </a:lnSpc>
              <a:defRPr/>
            </a:pPr>
            <a:r>
              <a:rPr lang="en-US" sz="2100" dirty="0"/>
              <a:t>Poor environment sanitation and hygiene conditions</a:t>
            </a:r>
          </a:p>
        </p:txBody>
      </p:sp>
      <p:graphicFrame>
        <p:nvGraphicFramePr>
          <p:cNvPr id="17410"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45062"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3" name="Text Box 6"/>
          <p:cNvSpPr txBox="1">
            <a:spLocks noChangeArrowheads="1"/>
          </p:cNvSpPr>
          <p:nvPr/>
        </p:nvSpPr>
        <p:spPr bwMode="auto">
          <a:xfrm rot="-5400000">
            <a:off x="6704806" y="2896394"/>
            <a:ext cx="3963988" cy="457200"/>
          </a:xfrm>
          <a:prstGeom prst="rect">
            <a:avLst/>
          </a:prstGeom>
          <a:solidFill>
            <a:srgbClr val="FFCC99"/>
          </a:solidFill>
          <a:ln w="9525">
            <a:noFill/>
            <a:miter lim="800000"/>
            <a:headEnd/>
            <a:tailEnd/>
          </a:ln>
        </p:spPr>
        <p:txBody>
          <a:bodyPr>
            <a:spAutoFit/>
          </a:bodyPr>
          <a:lstStyle/>
          <a:p>
            <a:pPr algn="ctr" fontAlgn="base">
              <a:spcBef>
                <a:spcPct val="0"/>
              </a:spcBef>
              <a:spcAft>
                <a:spcPct val="0"/>
              </a:spcAft>
            </a:pPr>
            <a:r>
              <a:rPr lang="en-US" sz="2400" b="1">
                <a:solidFill>
                  <a:prstClr val="black"/>
                </a:solidFill>
                <a:cs typeface="Arial" charset="0"/>
              </a:rPr>
              <a:t>Failure to Respond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70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70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70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70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700">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700">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700">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700">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152400" y="0"/>
            <a:ext cx="8305800" cy="868363"/>
          </a:xfrm>
        </p:spPr>
        <p:txBody>
          <a:bodyPr wrap="square" lIns="91440" tIns="45720" rIns="91440" bIns="45720" numCol="1" anchorCtr="0" compatLnSpc="1">
            <a:prstTxWarp prst="textNoShape">
              <a:avLst/>
            </a:prstTxWarp>
          </a:bodyPr>
          <a:lstStyle/>
          <a:p>
            <a:pPr>
              <a:defRPr/>
            </a:pPr>
            <a:r>
              <a:rPr lang="en-US" cap="none" dirty="0">
                <a:solidFill>
                  <a:schemeClr val="accent6"/>
                </a:solidFill>
              </a:rPr>
              <a:t>POSSIBLE CAUSES </a:t>
            </a:r>
          </a:p>
        </p:txBody>
      </p:sp>
      <p:sp>
        <p:nvSpPr>
          <p:cNvPr id="29700" name="Rectangle 3"/>
          <p:cNvSpPr>
            <a:spLocks noGrp="1" noChangeArrowheads="1"/>
          </p:cNvSpPr>
          <p:nvPr>
            <p:ph sz="quarter" idx="4294967295"/>
          </p:nvPr>
        </p:nvSpPr>
        <p:spPr>
          <a:xfrm>
            <a:off x="152400" y="914400"/>
            <a:ext cx="8001000" cy="5211763"/>
          </a:xfrm>
        </p:spPr>
        <p:txBody>
          <a:bodyPr/>
          <a:lstStyle/>
          <a:p>
            <a:pPr>
              <a:lnSpc>
                <a:spcPct val="90000"/>
              </a:lnSpc>
            </a:pPr>
            <a:r>
              <a:rPr lang="en-US" sz="2100" b="1"/>
              <a:t>Patient’s underlying health condition;</a:t>
            </a:r>
          </a:p>
          <a:p>
            <a:pPr>
              <a:lnSpc>
                <a:spcPct val="90000"/>
              </a:lnSpc>
              <a:buFont typeface="Wingdings" pitchFamily="2" charset="2"/>
              <a:buNone/>
            </a:pPr>
            <a:endParaRPr lang="en-US" sz="2100"/>
          </a:p>
          <a:p>
            <a:pPr lvl="1">
              <a:lnSpc>
                <a:spcPct val="90000"/>
              </a:lnSpc>
            </a:pPr>
            <a:r>
              <a:rPr lang="en-US"/>
              <a:t>Micronutrient deficiencies</a:t>
            </a:r>
          </a:p>
          <a:p>
            <a:pPr lvl="1">
              <a:lnSpc>
                <a:spcPct val="90000"/>
              </a:lnSpc>
              <a:buFont typeface="Wingdings 2" pitchFamily="18" charset="2"/>
              <a:buNone/>
            </a:pPr>
            <a:endParaRPr lang="en-US" sz="800"/>
          </a:p>
          <a:p>
            <a:pPr lvl="1">
              <a:lnSpc>
                <a:spcPct val="90000"/>
              </a:lnSpc>
            </a:pPr>
            <a:r>
              <a:rPr lang="en-US"/>
              <a:t>Mal-absorption</a:t>
            </a:r>
          </a:p>
          <a:p>
            <a:pPr lvl="1">
              <a:lnSpc>
                <a:spcPct val="90000"/>
              </a:lnSpc>
              <a:buFont typeface="Wingdings 2" pitchFamily="18" charset="2"/>
              <a:buNone/>
            </a:pPr>
            <a:endParaRPr lang="en-US" sz="800"/>
          </a:p>
          <a:p>
            <a:pPr lvl="1"/>
            <a:r>
              <a:rPr lang="en-US" sz="1900"/>
              <a:t>Rumination</a:t>
            </a:r>
            <a:endParaRPr lang="en-US"/>
          </a:p>
          <a:p>
            <a:pPr lvl="1">
              <a:lnSpc>
                <a:spcPct val="90000"/>
              </a:lnSpc>
              <a:buFont typeface="Wingdings 2" pitchFamily="18" charset="2"/>
              <a:buNone/>
            </a:pPr>
            <a:endParaRPr lang="en-US" sz="800"/>
          </a:p>
          <a:p>
            <a:pPr lvl="1">
              <a:lnSpc>
                <a:spcPct val="90000"/>
              </a:lnSpc>
            </a:pPr>
            <a:r>
              <a:rPr lang="en-US"/>
              <a:t>Infection, especially: diarrhoea, dysentery, pneumonia, tuberculosis, urinary infection/ otitis media, malaria, HIV/AIDS, schistosomiasis / leishmaniasis, hepatitis/cirrhosis.</a:t>
            </a:r>
          </a:p>
          <a:p>
            <a:pPr lvl="1">
              <a:lnSpc>
                <a:spcPct val="90000"/>
              </a:lnSpc>
              <a:buFont typeface="Wingdings 2" pitchFamily="18" charset="2"/>
              <a:buNone/>
            </a:pPr>
            <a:endParaRPr lang="en-GB"/>
          </a:p>
          <a:p>
            <a:pPr lvl="1">
              <a:lnSpc>
                <a:spcPct val="90000"/>
              </a:lnSpc>
            </a:pPr>
            <a:r>
              <a:rPr lang="en-US"/>
              <a:t>Other serious underlying disease: congenital abnormalities (e.g. Down’s syndrome), neurological damage (e.g. cerebral palsy), inborn errors of metabolism.</a:t>
            </a:r>
            <a:endParaRPr lang="en-GB"/>
          </a:p>
        </p:txBody>
      </p:sp>
      <p:graphicFrame>
        <p:nvGraphicFramePr>
          <p:cNvPr id="18434"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46086"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7" name="Text Box 6"/>
          <p:cNvSpPr txBox="1">
            <a:spLocks noChangeArrowheads="1"/>
          </p:cNvSpPr>
          <p:nvPr/>
        </p:nvSpPr>
        <p:spPr bwMode="auto">
          <a:xfrm rot="-5400000">
            <a:off x="6704806" y="2896394"/>
            <a:ext cx="3963988" cy="457200"/>
          </a:xfrm>
          <a:prstGeom prst="rect">
            <a:avLst/>
          </a:prstGeom>
          <a:solidFill>
            <a:srgbClr val="FFCC99"/>
          </a:solidFill>
          <a:ln w="9525">
            <a:noFill/>
            <a:miter lim="800000"/>
            <a:headEnd/>
            <a:tailEnd/>
          </a:ln>
        </p:spPr>
        <p:txBody>
          <a:bodyPr>
            <a:spAutoFit/>
          </a:bodyPr>
          <a:lstStyle/>
          <a:p>
            <a:pPr algn="ctr" fontAlgn="base">
              <a:spcBef>
                <a:spcPct val="0"/>
              </a:spcBef>
              <a:spcAft>
                <a:spcPct val="0"/>
              </a:spcAft>
            </a:pPr>
            <a:r>
              <a:rPr lang="en-US" sz="2400" b="1">
                <a:solidFill>
                  <a:prstClr val="black"/>
                </a:solidFill>
                <a:cs typeface="Arial" charset="0"/>
              </a:rPr>
              <a:t>Failure to Respond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70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70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70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70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700">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70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228600" y="274638"/>
            <a:ext cx="8458200" cy="715962"/>
          </a:xfrm>
        </p:spPr>
        <p:txBody>
          <a:bodyPr wrap="square" lIns="91440" tIns="45720" rIns="91440" bIns="45720" numCol="1" anchorCtr="0" compatLnSpc="1">
            <a:prstTxWarp prst="textNoShape">
              <a:avLst/>
            </a:prstTxWarp>
          </a:bodyPr>
          <a:lstStyle/>
          <a:p>
            <a:pPr>
              <a:defRPr/>
            </a:pPr>
            <a:r>
              <a:rPr lang="en-US" cap="none" dirty="0">
                <a:solidFill>
                  <a:schemeClr val="accent6"/>
                </a:solidFill>
              </a:rPr>
              <a:t>POSSIBLE CAUSES </a:t>
            </a:r>
          </a:p>
        </p:txBody>
      </p:sp>
      <p:sp>
        <p:nvSpPr>
          <p:cNvPr id="29700" name="Rectangle 3"/>
          <p:cNvSpPr>
            <a:spLocks noGrp="1" noChangeArrowheads="1"/>
          </p:cNvSpPr>
          <p:nvPr>
            <p:ph sz="quarter" idx="4294967295"/>
          </p:nvPr>
        </p:nvSpPr>
        <p:spPr>
          <a:xfrm>
            <a:off x="457200" y="990600"/>
            <a:ext cx="7696200" cy="5135563"/>
          </a:xfrm>
        </p:spPr>
        <p:txBody>
          <a:bodyPr/>
          <a:lstStyle/>
          <a:p>
            <a:pPr>
              <a:buFont typeface="Wingdings" pitchFamily="2" charset="2"/>
              <a:buNone/>
            </a:pPr>
            <a:r>
              <a:rPr lang="en-US" sz="1900" b="1"/>
              <a:t>Patient’s socio-economic factors </a:t>
            </a:r>
          </a:p>
          <a:p>
            <a:pPr lvl="1"/>
            <a:r>
              <a:rPr lang="en-US" sz="1900"/>
              <a:t>Insufficient RUTF  received</a:t>
            </a:r>
          </a:p>
          <a:p>
            <a:pPr lvl="1">
              <a:buFont typeface="Wingdings 2" pitchFamily="18" charset="2"/>
              <a:buNone/>
            </a:pPr>
            <a:endParaRPr lang="en-GB" sz="1900"/>
          </a:p>
          <a:p>
            <a:pPr lvl="1"/>
            <a:r>
              <a:rPr lang="en-US" sz="1900"/>
              <a:t>Sharing RUTF with other siblings or caregiver</a:t>
            </a:r>
          </a:p>
          <a:p>
            <a:pPr lvl="1">
              <a:buFont typeface="Wingdings 2" pitchFamily="18" charset="2"/>
              <a:buNone/>
            </a:pPr>
            <a:endParaRPr lang="en-US" sz="1900"/>
          </a:p>
          <a:p>
            <a:pPr lvl="1"/>
            <a:r>
              <a:rPr lang="en-US" sz="1900"/>
              <a:t>Unwilling caregiver</a:t>
            </a:r>
          </a:p>
          <a:p>
            <a:pPr lvl="1"/>
            <a:endParaRPr lang="en-US" sz="1900"/>
          </a:p>
          <a:p>
            <a:pPr lvl="1">
              <a:buFont typeface="Arial" charset="0"/>
              <a:buChar char="•"/>
            </a:pPr>
            <a:r>
              <a:rPr lang="en-US" sz="1900"/>
              <a:t>Parent/caregiver overwhelmed with other work and responsibilities</a:t>
            </a:r>
          </a:p>
          <a:p>
            <a:pPr lvl="1">
              <a:buFont typeface="Wingdings 2" pitchFamily="18" charset="2"/>
              <a:buNone/>
            </a:pPr>
            <a:endParaRPr lang="en-GB" sz="1900"/>
          </a:p>
          <a:p>
            <a:pPr lvl="1"/>
            <a:r>
              <a:rPr lang="en-US" sz="1900"/>
              <a:t>Psychological trauma (particularly refugee situations and families living with HIV/AIDS)</a:t>
            </a:r>
          </a:p>
        </p:txBody>
      </p:sp>
      <p:graphicFrame>
        <p:nvGraphicFramePr>
          <p:cNvPr id="19458"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47110"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1" name="Text Box 6"/>
          <p:cNvSpPr txBox="1">
            <a:spLocks noChangeArrowheads="1"/>
          </p:cNvSpPr>
          <p:nvPr/>
        </p:nvSpPr>
        <p:spPr bwMode="auto">
          <a:xfrm rot="-5400000">
            <a:off x="6704806" y="2896394"/>
            <a:ext cx="3963988" cy="457200"/>
          </a:xfrm>
          <a:prstGeom prst="rect">
            <a:avLst/>
          </a:prstGeom>
          <a:solidFill>
            <a:srgbClr val="FFCC99"/>
          </a:solidFill>
          <a:ln w="9525">
            <a:noFill/>
            <a:miter lim="800000"/>
            <a:headEnd/>
            <a:tailEnd/>
          </a:ln>
        </p:spPr>
        <p:txBody>
          <a:bodyPr>
            <a:spAutoFit/>
          </a:bodyPr>
          <a:lstStyle/>
          <a:p>
            <a:pPr algn="ctr" fontAlgn="base">
              <a:spcBef>
                <a:spcPct val="0"/>
              </a:spcBef>
              <a:spcAft>
                <a:spcPct val="0"/>
              </a:spcAft>
            </a:pPr>
            <a:r>
              <a:rPr lang="en-US" sz="2400" b="1">
                <a:solidFill>
                  <a:prstClr val="black"/>
                </a:solidFill>
                <a:cs typeface="Arial" charset="0"/>
              </a:rPr>
              <a:t>Failure to Respond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70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70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70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70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700">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70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bwMode="auto">
          <a:xfrm>
            <a:off x="457200" y="274638"/>
            <a:ext cx="8229600" cy="868362"/>
          </a:xfrm>
          <a:noFill/>
        </p:spPr>
        <p:txBody>
          <a:bodyPr wrap="square" lIns="91440" tIns="45720" rIns="91440" bIns="45720" numCol="1" anchorCtr="0" compatLnSpc="1">
            <a:prstTxWarp prst="textNoShape">
              <a:avLst/>
            </a:prstTxWarp>
          </a:bodyPr>
          <a:lstStyle/>
          <a:p>
            <a:r>
              <a:rPr lang="en-US" cap="none"/>
              <a:t>REMEDIAL ACTIONS</a:t>
            </a:r>
          </a:p>
        </p:txBody>
      </p:sp>
      <p:sp>
        <p:nvSpPr>
          <p:cNvPr id="29700" name="Rectangle 3"/>
          <p:cNvSpPr>
            <a:spLocks noGrp="1" noChangeArrowheads="1"/>
          </p:cNvSpPr>
          <p:nvPr>
            <p:ph sz="quarter" idx="4294967295"/>
          </p:nvPr>
        </p:nvSpPr>
        <p:spPr>
          <a:xfrm>
            <a:off x="457200" y="1371600"/>
            <a:ext cx="7696200" cy="4754563"/>
          </a:xfrm>
        </p:spPr>
        <p:txBody>
          <a:bodyPr/>
          <a:lstStyle/>
          <a:p>
            <a:pPr marL="609600" indent="-609600"/>
            <a:r>
              <a:rPr lang="en-US" dirty="0"/>
              <a:t>Failure to respond diagnosis in an OTP warrants:</a:t>
            </a:r>
          </a:p>
          <a:p>
            <a:pPr marL="609600" indent="-609600"/>
            <a:endParaRPr lang="en-US" dirty="0"/>
          </a:p>
          <a:p>
            <a:pPr marL="990600" lvl="1" indent="-533400">
              <a:buFontTx/>
              <a:buAutoNum type="romanLcPeriod"/>
            </a:pPr>
            <a:r>
              <a:rPr lang="en-US" sz="2400" dirty="0"/>
              <a:t>Referral to inpatient care for full medical assessment</a:t>
            </a:r>
          </a:p>
          <a:p>
            <a:pPr marL="990600" lvl="1" indent="-533400">
              <a:buFontTx/>
              <a:buAutoNum type="romanLcPeriod"/>
            </a:pPr>
            <a:endParaRPr lang="en-US" sz="2400" dirty="0"/>
          </a:p>
          <a:p>
            <a:pPr marL="990600" lvl="1" indent="-533400">
              <a:buFontTx/>
              <a:buAutoNum type="romanLcPeriod"/>
            </a:pPr>
            <a:r>
              <a:rPr lang="en-US" sz="2400" dirty="0"/>
              <a:t>Home Visit if :</a:t>
            </a:r>
          </a:p>
          <a:p>
            <a:pPr marL="1371600" lvl="2" indent="-457200"/>
            <a:r>
              <a:rPr lang="en-US" dirty="0"/>
              <a:t>Care giver has refused admission to inpatient care</a:t>
            </a:r>
          </a:p>
          <a:p>
            <a:pPr marL="1371600" lvl="2" indent="-457200"/>
            <a:r>
              <a:rPr lang="en-US" dirty="0"/>
              <a:t>Care giver does not  bring the child for weekly appointments</a:t>
            </a:r>
          </a:p>
          <a:p>
            <a:pPr marL="1371600" lvl="2" indent="-457200"/>
            <a:r>
              <a:rPr lang="en-US" dirty="0"/>
              <a:t>Inadequate social care is suspected as the cause e.g. suspected food sharing, poor hygiene</a:t>
            </a:r>
          </a:p>
          <a:p>
            <a:pPr marL="990600" lvl="1" indent="-533400"/>
            <a:endParaRPr lang="en-US" dirty="0"/>
          </a:p>
        </p:txBody>
      </p:sp>
      <p:graphicFrame>
        <p:nvGraphicFramePr>
          <p:cNvPr id="2048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48134"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5" name="Text Box 6"/>
          <p:cNvSpPr txBox="1">
            <a:spLocks noChangeArrowheads="1"/>
          </p:cNvSpPr>
          <p:nvPr/>
        </p:nvSpPr>
        <p:spPr bwMode="auto">
          <a:xfrm rot="-5400000">
            <a:off x="6704806" y="2896394"/>
            <a:ext cx="3963988" cy="457200"/>
          </a:xfrm>
          <a:prstGeom prst="rect">
            <a:avLst/>
          </a:prstGeom>
          <a:solidFill>
            <a:srgbClr val="FFCC99"/>
          </a:solidFill>
          <a:ln w="9525">
            <a:noFill/>
            <a:miter lim="800000"/>
            <a:headEnd/>
            <a:tailEnd/>
          </a:ln>
        </p:spPr>
        <p:txBody>
          <a:bodyPr>
            <a:spAutoFit/>
          </a:bodyPr>
          <a:lstStyle/>
          <a:p>
            <a:pPr algn="ctr" fontAlgn="base">
              <a:spcBef>
                <a:spcPct val="0"/>
              </a:spcBef>
              <a:spcAft>
                <a:spcPct val="0"/>
              </a:spcAft>
            </a:pPr>
            <a:r>
              <a:rPr lang="en-US" sz="2400" b="1">
                <a:solidFill>
                  <a:prstClr val="black"/>
                </a:solidFill>
                <a:cs typeface="Arial" charset="0"/>
              </a:rPr>
              <a:t>Failure to Respond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70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70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70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70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70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70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457200" y="457200"/>
            <a:ext cx="8229600" cy="533400"/>
          </a:xfrm>
        </p:spPr>
        <p:txBody>
          <a:bodyPr wrap="square" lIns="91440" tIns="45720" rIns="91440" bIns="45720" numCol="1" anchorCtr="0" compatLnSpc="1">
            <a:prstTxWarp prst="textNoShape">
              <a:avLst/>
            </a:prstTxWarp>
            <a:normAutofit fontScale="90000"/>
          </a:bodyPr>
          <a:lstStyle/>
          <a:p>
            <a:pPr>
              <a:defRPr/>
            </a:pPr>
            <a:r>
              <a:rPr lang="en-US" sz="3200" b="1" cap="none"/>
              <a:t>ROLE OF HEALTH WORKERS</a:t>
            </a:r>
          </a:p>
        </p:txBody>
      </p:sp>
      <p:sp>
        <p:nvSpPr>
          <p:cNvPr id="27652" name="Rectangle 3"/>
          <p:cNvSpPr>
            <a:spLocks noGrp="1" noChangeArrowheads="1"/>
          </p:cNvSpPr>
          <p:nvPr>
            <p:ph sz="quarter" idx="4294967295"/>
          </p:nvPr>
        </p:nvSpPr>
        <p:spPr>
          <a:xfrm>
            <a:off x="457200" y="1447800"/>
            <a:ext cx="8229600" cy="4678363"/>
          </a:xfrm>
        </p:spPr>
        <p:txBody>
          <a:bodyPr/>
          <a:lstStyle/>
          <a:p>
            <a:pPr>
              <a:lnSpc>
                <a:spcPct val="80000"/>
              </a:lnSpc>
            </a:pPr>
            <a:r>
              <a:rPr lang="en-US" sz="2000"/>
              <a:t>Look over the patient monitoring card with assigned CHW and highlight areas that will require special attention during home visits</a:t>
            </a:r>
          </a:p>
          <a:p>
            <a:pPr>
              <a:lnSpc>
                <a:spcPct val="80000"/>
              </a:lnSpc>
            </a:pPr>
            <a:endParaRPr lang="en-US" sz="2000"/>
          </a:p>
          <a:p>
            <a:pPr>
              <a:lnSpc>
                <a:spcPct val="80000"/>
              </a:lnSpc>
            </a:pPr>
            <a:r>
              <a:rPr lang="en-US" sz="2000"/>
              <a:t>Conduct group health education with all patients attending for weekly review</a:t>
            </a:r>
          </a:p>
          <a:p>
            <a:pPr>
              <a:lnSpc>
                <a:spcPct val="80000"/>
              </a:lnSpc>
            </a:pPr>
            <a:endParaRPr lang="en-US" sz="2000"/>
          </a:p>
          <a:p>
            <a:pPr>
              <a:lnSpc>
                <a:spcPct val="80000"/>
              </a:lnSpc>
            </a:pPr>
            <a:r>
              <a:rPr lang="en-US" sz="2000"/>
              <a:t>Promote RUTF as medicine and NOT as food to be shared</a:t>
            </a:r>
          </a:p>
          <a:p>
            <a:pPr>
              <a:lnSpc>
                <a:spcPct val="80000"/>
              </a:lnSpc>
            </a:pPr>
            <a:endParaRPr lang="en-US" sz="2000"/>
          </a:p>
          <a:p>
            <a:pPr>
              <a:lnSpc>
                <a:spcPct val="80000"/>
              </a:lnSpc>
            </a:pPr>
            <a:r>
              <a:rPr lang="en-US" sz="2000"/>
              <a:t>Pay special attention to non responders – home visits</a:t>
            </a:r>
          </a:p>
          <a:p>
            <a:pPr>
              <a:lnSpc>
                <a:spcPct val="80000"/>
              </a:lnSpc>
            </a:pPr>
            <a:endParaRPr lang="en-US" sz="2000"/>
          </a:p>
          <a:p>
            <a:pPr>
              <a:lnSpc>
                <a:spcPct val="80000"/>
              </a:lnSpc>
            </a:pPr>
            <a:r>
              <a:rPr lang="en-US" sz="2000"/>
              <a:t>Link patient with other community- based support programmes</a:t>
            </a:r>
          </a:p>
          <a:p>
            <a:pPr>
              <a:lnSpc>
                <a:spcPct val="80000"/>
              </a:lnSpc>
            </a:pPr>
            <a:endParaRPr lang="en-US" sz="2000"/>
          </a:p>
          <a:p>
            <a:pPr>
              <a:lnSpc>
                <a:spcPct val="80000"/>
              </a:lnSpc>
            </a:pPr>
            <a:r>
              <a:rPr lang="en-US" sz="2000"/>
              <a:t>If patient has clinical signs or history that suggest HIV/AIDS encourage VCT services</a:t>
            </a:r>
          </a:p>
          <a:p>
            <a:pPr>
              <a:lnSpc>
                <a:spcPct val="80000"/>
              </a:lnSpc>
            </a:pPr>
            <a:endParaRPr lang="en-US" sz="2000"/>
          </a:p>
        </p:txBody>
      </p:sp>
      <p:graphicFrame>
        <p:nvGraphicFramePr>
          <p:cNvPr id="21506"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49158"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5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65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457200" y="457200"/>
            <a:ext cx="8229600" cy="533400"/>
          </a:xfrm>
        </p:spPr>
        <p:txBody>
          <a:bodyPr wrap="square" lIns="91440" tIns="45720" rIns="91440" bIns="45720" numCol="1" anchorCtr="0" compatLnSpc="1">
            <a:prstTxWarp prst="textNoShape">
              <a:avLst/>
            </a:prstTxWarp>
            <a:normAutofit fontScale="90000"/>
          </a:bodyPr>
          <a:lstStyle/>
          <a:p>
            <a:pPr>
              <a:defRPr/>
            </a:pPr>
            <a:r>
              <a:rPr lang="en-US" sz="3200" b="1" cap="none" dirty="0"/>
              <a:t>General Failure to Respond </a:t>
            </a:r>
          </a:p>
        </p:txBody>
      </p:sp>
      <p:sp>
        <p:nvSpPr>
          <p:cNvPr id="27652" name="Rectangle 3"/>
          <p:cNvSpPr>
            <a:spLocks noGrp="1" noChangeArrowheads="1"/>
          </p:cNvSpPr>
          <p:nvPr>
            <p:ph sz="quarter" idx="4294967295"/>
          </p:nvPr>
        </p:nvSpPr>
        <p:spPr>
          <a:xfrm>
            <a:off x="457200" y="1219200"/>
            <a:ext cx="8229600" cy="4906963"/>
          </a:xfrm>
        </p:spPr>
        <p:txBody>
          <a:bodyPr/>
          <a:lstStyle/>
          <a:p>
            <a:pPr>
              <a:buNone/>
            </a:pPr>
            <a:r>
              <a:rPr lang="en-US" sz="2000" dirty="0"/>
              <a:t>When failure to respond is common among severe acute malnourished patients in one health facility;</a:t>
            </a:r>
          </a:p>
          <a:p>
            <a:r>
              <a:rPr lang="en-US" sz="2000" dirty="0"/>
              <a:t>Review staff qualifications and conduct refresher training as required.</a:t>
            </a:r>
          </a:p>
          <a:p>
            <a:r>
              <a:rPr lang="en-US" sz="2000" dirty="0"/>
              <a:t>Re-calibrate scales and length-boards.</a:t>
            </a:r>
          </a:p>
          <a:p>
            <a:r>
              <a:rPr lang="en-US" sz="2000" dirty="0"/>
              <a:t>Visit center to assess routine procedures carried out by staff.</a:t>
            </a:r>
          </a:p>
          <a:p>
            <a:r>
              <a:rPr lang="en-US" sz="2000" dirty="0"/>
              <a:t>Monitor routine procedures such as taking weights and heights, giving medications and taking vital signs (temperature, pulse, respirations).</a:t>
            </a:r>
          </a:p>
          <a:p>
            <a:r>
              <a:rPr lang="en-US" sz="2000" dirty="0"/>
              <a:t>Health workers should be aware of the possible co-existence of HIV, tuberculosis when assessing children and screen more systematically in areas of high prevalence.</a:t>
            </a:r>
          </a:p>
          <a:p>
            <a:pPr>
              <a:lnSpc>
                <a:spcPct val="80000"/>
              </a:lnSpc>
            </a:pPr>
            <a:endParaRPr lang="en-US" sz="2000" dirty="0"/>
          </a:p>
        </p:txBody>
      </p:sp>
      <p:graphicFrame>
        <p:nvGraphicFramePr>
          <p:cNvPr id="21506"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26982"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5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65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457200" y="381000"/>
            <a:ext cx="8229600" cy="762000"/>
          </a:xfrm>
        </p:spPr>
        <p:txBody>
          <a:bodyPr wrap="square" lIns="91440" tIns="45720" rIns="91440" bIns="45720" numCol="1" anchorCtr="0" compatLnSpc="1">
            <a:prstTxWarp prst="textNoShape">
              <a:avLst/>
            </a:prstTxWarp>
            <a:normAutofit fontScale="90000"/>
          </a:bodyPr>
          <a:lstStyle/>
          <a:p>
            <a:pPr algn="ctr"/>
            <a:r>
              <a:rPr lang="en-US" sz="2800" b="1" dirty="0"/>
              <a:t>Management of failure to respond to treatment- STEPS</a:t>
            </a:r>
            <a:endParaRPr lang="en-US" sz="2800" dirty="0"/>
          </a:p>
        </p:txBody>
      </p:sp>
      <p:sp>
        <p:nvSpPr>
          <p:cNvPr id="27652" name="Rectangle 3"/>
          <p:cNvSpPr>
            <a:spLocks noGrp="1" noChangeArrowheads="1"/>
          </p:cNvSpPr>
          <p:nvPr>
            <p:ph sz="quarter" idx="4294967295"/>
          </p:nvPr>
        </p:nvSpPr>
        <p:spPr>
          <a:xfrm>
            <a:off x="457200" y="1219200"/>
            <a:ext cx="8229600" cy="4906963"/>
          </a:xfrm>
        </p:spPr>
        <p:txBody>
          <a:bodyPr/>
          <a:lstStyle/>
          <a:p>
            <a:pPr>
              <a:lnSpc>
                <a:spcPct val="80000"/>
              </a:lnSpc>
            </a:pPr>
            <a:r>
              <a:rPr lang="en-US" sz="2000" dirty="0"/>
              <a:t>Check and make diagnosis of “Failure-to-response” to treatment</a:t>
            </a:r>
          </a:p>
          <a:p>
            <a:pPr>
              <a:lnSpc>
                <a:spcPct val="80000"/>
              </a:lnSpc>
            </a:pPr>
            <a:endParaRPr lang="en-US" sz="2000" dirty="0"/>
          </a:p>
          <a:p>
            <a:pPr>
              <a:lnSpc>
                <a:spcPct val="80000"/>
              </a:lnSpc>
            </a:pPr>
            <a:r>
              <a:rPr lang="en-US" sz="2000" dirty="0"/>
              <a:t>Check organization and application of the protocol</a:t>
            </a:r>
          </a:p>
          <a:p>
            <a:pPr>
              <a:lnSpc>
                <a:spcPct val="80000"/>
              </a:lnSpc>
            </a:pPr>
            <a:endParaRPr lang="en-US" sz="2000" dirty="0"/>
          </a:p>
          <a:p>
            <a:pPr>
              <a:lnSpc>
                <a:spcPct val="80000"/>
              </a:lnSpc>
            </a:pPr>
            <a:r>
              <a:rPr lang="en-US" sz="2000" dirty="0"/>
              <a:t>Evaluate the appetite test</a:t>
            </a:r>
          </a:p>
          <a:p>
            <a:pPr>
              <a:lnSpc>
                <a:spcPct val="80000"/>
              </a:lnSpc>
            </a:pPr>
            <a:endParaRPr lang="en-US" sz="2000" dirty="0"/>
          </a:p>
          <a:p>
            <a:pPr>
              <a:lnSpc>
                <a:spcPct val="80000"/>
              </a:lnSpc>
            </a:pPr>
            <a:r>
              <a:rPr lang="en-US" sz="2000" dirty="0"/>
              <a:t>Do home visit to check for home and social circumstances: interview head of household</a:t>
            </a:r>
          </a:p>
          <a:p>
            <a:pPr>
              <a:lnSpc>
                <a:spcPct val="80000"/>
              </a:lnSpc>
            </a:pPr>
            <a:endParaRPr lang="en-US" sz="2000" dirty="0"/>
          </a:p>
          <a:p>
            <a:pPr>
              <a:lnSpc>
                <a:spcPct val="80000"/>
              </a:lnSpc>
            </a:pPr>
            <a:r>
              <a:rPr lang="en-US" sz="2000" dirty="0"/>
              <a:t>Refer to In-patient facility for full clinical assessment to search for underlying undiagnosed pathology</a:t>
            </a:r>
          </a:p>
          <a:p>
            <a:pPr>
              <a:lnSpc>
                <a:spcPct val="80000"/>
              </a:lnSpc>
            </a:pPr>
            <a:endParaRPr lang="en-US" sz="2000" dirty="0"/>
          </a:p>
          <a:p>
            <a:pPr>
              <a:lnSpc>
                <a:spcPct val="80000"/>
              </a:lnSpc>
            </a:pPr>
            <a:r>
              <a:rPr lang="en-US" sz="2000" dirty="0"/>
              <a:t>Refer to center with diagnostic facilities and senior pediatric personnel for assessment and further management: they take over the future management of the child from the program.</a:t>
            </a:r>
          </a:p>
          <a:p>
            <a:pPr>
              <a:lnSpc>
                <a:spcPct val="80000"/>
              </a:lnSpc>
            </a:pPr>
            <a:endParaRPr lang="en-US" sz="2000" dirty="0"/>
          </a:p>
          <a:p>
            <a:pPr>
              <a:lnSpc>
                <a:spcPct val="80000"/>
              </a:lnSpc>
            </a:pPr>
            <a:endParaRPr lang="en-US" sz="2000" dirty="0"/>
          </a:p>
        </p:txBody>
      </p:sp>
      <p:graphicFrame>
        <p:nvGraphicFramePr>
          <p:cNvPr id="21506"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28006"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5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65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457200" y="381000"/>
            <a:ext cx="8229600" cy="762000"/>
          </a:xfrm>
        </p:spPr>
        <p:txBody>
          <a:bodyPr wrap="square" lIns="91440" tIns="45720" rIns="91440" bIns="45720" numCol="1" anchorCtr="0" compatLnSpc="1">
            <a:prstTxWarp prst="textNoShape">
              <a:avLst/>
            </a:prstTxWarp>
            <a:normAutofit fontScale="90000"/>
          </a:bodyPr>
          <a:lstStyle/>
          <a:p>
            <a:br>
              <a:rPr lang="en-US" sz="2800" b="1" dirty="0"/>
            </a:br>
            <a:br>
              <a:rPr lang="en-US" sz="2800" b="1" dirty="0"/>
            </a:br>
            <a:br>
              <a:rPr lang="en-US" sz="2800" b="1" dirty="0"/>
            </a:br>
            <a:r>
              <a:rPr lang="en-US" sz="2800" b="1" dirty="0"/>
              <a:t>Discharge Criteria</a:t>
            </a:r>
            <a:br>
              <a:rPr lang="en-US" sz="2800" b="1" dirty="0"/>
            </a:br>
            <a:endParaRPr lang="en-US" sz="2800" dirty="0"/>
          </a:p>
        </p:txBody>
      </p:sp>
      <p:sp>
        <p:nvSpPr>
          <p:cNvPr id="27652" name="Rectangle 3"/>
          <p:cNvSpPr>
            <a:spLocks noGrp="1" noChangeArrowheads="1"/>
          </p:cNvSpPr>
          <p:nvPr>
            <p:ph sz="quarter" idx="4294967295"/>
          </p:nvPr>
        </p:nvSpPr>
        <p:spPr>
          <a:xfrm>
            <a:off x="457200" y="1219200"/>
            <a:ext cx="8229600" cy="4906963"/>
          </a:xfrm>
        </p:spPr>
        <p:txBody>
          <a:bodyPr/>
          <a:lstStyle/>
          <a:p>
            <a:pPr>
              <a:lnSpc>
                <a:spcPct val="80000"/>
              </a:lnSpc>
              <a:buNone/>
            </a:pPr>
            <a:r>
              <a:rPr lang="en-US" sz="2000" b="1" dirty="0"/>
              <a:t>CURED</a:t>
            </a:r>
          </a:p>
          <a:p>
            <a:pPr lvl="0"/>
            <a:r>
              <a:rPr lang="en-US" sz="2000" dirty="0"/>
              <a:t>Weight-for-height/length </a:t>
            </a:r>
            <a:r>
              <a:rPr lang="en-US" sz="2000"/>
              <a:t>≥ -3 </a:t>
            </a:r>
            <a:r>
              <a:rPr lang="en-US" sz="2000" dirty="0"/>
              <a:t>z-score and they have had no edema for at least 2 weeks,  or </a:t>
            </a:r>
          </a:p>
          <a:p>
            <a:pPr lvl="0"/>
            <a:r>
              <a:rPr lang="en-US" sz="2000" dirty="0"/>
              <a:t>MUAC is ≥ 11.5 cm and no edema for at least 2 weeks</a:t>
            </a:r>
          </a:p>
          <a:p>
            <a:pPr lvl="0"/>
            <a:r>
              <a:rPr lang="en-US" sz="2000" dirty="0"/>
              <a:t>Children admitted with only bilateral pitting edema should be discharged from treatment based on whichever anthropometric indicator, MUAC or weight-for-height is routinely used in </a:t>
            </a:r>
            <a:r>
              <a:rPr lang="en-US" sz="2000" dirty="0" err="1"/>
              <a:t>programmes</a:t>
            </a:r>
            <a:endParaRPr lang="en-US" sz="2000" dirty="0"/>
          </a:p>
          <a:p>
            <a:pPr>
              <a:lnSpc>
                <a:spcPct val="80000"/>
              </a:lnSpc>
            </a:pPr>
            <a:endParaRPr lang="en-US" sz="2000" dirty="0"/>
          </a:p>
          <a:p>
            <a:pPr>
              <a:lnSpc>
                <a:spcPct val="80000"/>
              </a:lnSpc>
              <a:buNone/>
            </a:pPr>
            <a:r>
              <a:rPr lang="en-US" sz="2000" b="1" dirty="0"/>
              <a:t>The same anthropometric indicator that is used to confirm severe acute malnutrition should also be used to assess if a child has reached nutritional recovery (i.e. if MUAC is used to identify a child with SAM, MUAC should be used to assess and confirm nutritional recovery</a:t>
            </a:r>
            <a:endParaRPr lang="en-US" sz="2000" dirty="0"/>
          </a:p>
          <a:p>
            <a:pPr>
              <a:lnSpc>
                <a:spcPct val="80000"/>
              </a:lnSpc>
            </a:pPr>
            <a:endParaRPr lang="en-US" sz="2000" dirty="0"/>
          </a:p>
        </p:txBody>
      </p:sp>
      <p:graphicFrame>
        <p:nvGraphicFramePr>
          <p:cNvPr id="21506"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29030"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5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title"/>
          </p:nvPr>
        </p:nvSpPr>
        <p:spPr>
          <a:xfrm>
            <a:off x="457200" y="274638"/>
            <a:ext cx="8153400" cy="1143000"/>
          </a:xfrm>
        </p:spPr>
        <p:txBody>
          <a:bodyPr/>
          <a:lstStyle/>
          <a:p>
            <a:pPr eaLnBrk="1" fontAlgn="auto" hangingPunct="1">
              <a:spcAft>
                <a:spcPts val="0"/>
              </a:spcAft>
              <a:defRPr/>
            </a:pPr>
            <a:r>
              <a:rPr lang="en-GB" b="1" dirty="0">
                <a:solidFill>
                  <a:schemeClr val="accent6"/>
                </a:solidFill>
              </a:rPr>
              <a:t>HEALTH  FACILITY REQUIREMENTS</a:t>
            </a:r>
            <a:endParaRPr lang="en-US" b="1" dirty="0">
              <a:solidFill>
                <a:schemeClr val="accent6"/>
              </a:solidFill>
            </a:endParaRPr>
          </a:p>
        </p:txBody>
      </p:sp>
      <p:sp>
        <p:nvSpPr>
          <p:cNvPr id="6" name="Content Placeholder 5"/>
          <p:cNvSpPr>
            <a:spLocks noGrp="1"/>
          </p:cNvSpPr>
          <p:nvPr>
            <p:ph sz="quarter" idx="1"/>
          </p:nvPr>
        </p:nvSpPr>
        <p:spPr/>
        <p:txBody>
          <a:bodyPr/>
          <a:lstStyle/>
          <a:p>
            <a:pPr>
              <a:buNone/>
            </a:pPr>
            <a:r>
              <a:rPr lang="en-US" b="1" dirty="0"/>
              <a:t>Location</a:t>
            </a:r>
          </a:p>
          <a:p>
            <a:r>
              <a:rPr lang="en-US" dirty="0"/>
              <a:t>Integrated within the activities of health facilities and less than 5 kilometers from communities where malnutrition is commonly found</a:t>
            </a:r>
          </a:p>
          <a:p>
            <a:r>
              <a:rPr lang="en-US" dirty="0"/>
              <a:t>If health facilities are greater than 5 to 10 (maximum) kilometers , a satellite out-patient therapeutic care site should be established and linked with the permanent health facility</a:t>
            </a:r>
          </a:p>
          <a:p>
            <a:r>
              <a:rPr lang="en-US" dirty="0"/>
              <a:t>Distance and time that individuals have to travel is a major determinant of coverage, defaulting rate and reputation of the whole program</a:t>
            </a:r>
            <a:endParaRPr lang="en-US" b="1" dirty="0"/>
          </a:p>
        </p:txBody>
      </p:sp>
      <p:graphicFrame>
        <p:nvGraphicFramePr>
          <p:cNvPr id="24578"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70662"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457200" y="381000"/>
            <a:ext cx="8229600" cy="762000"/>
          </a:xfrm>
        </p:spPr>
        <p:txBody>
          <a:bodyPr wrap="square" lIns="91440" tIns="45720" rIns="91440" bIns="45720" numCol="1" anchorCtr="0" compatLnSpc="1">
            <a:prstTxWarp prst="textNoShape">
              <a:avLst/>
            </a:prstTxWarp>
            <a:normAutofit fontScale="90000"/>
          </a:bodyPr>
          <a:lstStyle/>
          <a:p>
            <a:br>
              <a:rPr lang="en-US" sz="2800" b="1" dirty="0"/>
            </a:br>
            <a:br>
              <a:rPr lang="en-US" sz="2800" b="1" dirty="0"/>
            </a:br>
            <a:br>
              <a:rPr lang="en-US" sz="2800" b="1" dirty="0"/>
            </a:br>
            <a:r>
              <a:rPr lang="en-US" sz="2800" b="1" dirty="0"/>
              <a:t>Discharge Criteria</a:t>
            </a:r>
            <a:br>
              <a:rPr lang="en-US" sz="2800" b="1" dirty="0"/>
            </a:br>
            <a:endParaRPr lang="en-US" sz="2800" dirty="0"/>
          </a:p>
        </p:txBody>
      </p:sp>
      <p:sp>
        <p:nvSpPr>
          <p:cNvPr id="27652" name="Rectangle 3"/>
          <p:cNvSpPr>
            <a:spLocks noGrp="1" noChangeArrowheads="1"/>
          </p:cNvSpPr>
          <p:nvPr>
            <p:ph sz="quarter" idx="4294967295"/>
          </p:nvPr>
        </p:nvSpPr>
        <p:spPr>
          <a:xfrm>
            <a:off x="457200" y="1219200"/>
            <a:ext cx="8229600" cy="4906963"/>
          </a:xfrm>
        </p:spPr>
        <p:txBody>
          <a:bodyPr/>
          <a:lstStyle/>
          <a:p>
            <a:pPr lvl="0"/>
            <a:r>
              <a:rPr lang="en-US" sz="2000" dirty="0"/>
              <a:t>Health and nutrition education scheme is completed</a:t>
            </a:r>
          </a:p>
          <a:p>
            <a:pPr lvl="0">
              <a:buNone/>
            </a:pPr>
            <a:endParaRPr lang="en-US" sz="2000" dirty="0"/>
          </a:p>
          <a:p>
            <a:pPr lvl="0"/>
            <a:r>
              <a:rPr lang="en-US" sz="2000" dirty="0"/>
              <a:t>Appropriate weaning of RUTF is reached</a:t>
            </a:r>
          </a:p>
          <a:p>
            <a:pPr lvl="0">
              <a:buNone/>
            </a:pPr>
            <a:endParaRPr lang="en-US" sz="2000" dirty="0"/>
          </a:p>
          <a:p>
            <a:pPr lvl="0"/>
            <a:r>
              <a:rPr lang="en-US" sz="2000" dirty="0"/>
              <a:t>Immunization schedule is updated</a:t>
            </a:r>
          </a:p>
          <a:p>
            <a:pPr lvl="0">
              <a:buNone/>
            </a:pPr>
            <a:endParaRPr lang="en-US" sz="2000" dirty="0"/>
          </a:p>
          <a:p>
            <a:pPr lvl="0"/>
            <a:r>
              <a:rPr lang="en-US" sz="2000" dirty="0"/>
              <a:t>Adequate arrangements for linking the caregiver and child with appropriate community initiatives and services (e.g., supplementary feeding, IMCI, OVC, HBC, ART Clinics or targeted food distribution) and for follow-up are made</a:t>
            </a:r>
          </a:p>
          <a:p>
            <a:pPr>
              <a:lnSpc>
                <a:spcPct val="80000"/>
              </a:lnSpc>
            </a:pPr>
            <a:endParaRPr lang="en-US" sz="2000" dirty="0"/>
          </a:p>
        </p:txBody>
      </p:sp>
      <p:graphicFrame>
        <p:nvGraphicFramePr>
          <p:cNvPr id="21506"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30054"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457200" y="381000"/>
            <a:ext cx="8229600" cy="762000"/>
          </a:xfrm>
        </p:spPr>
        <p:txBody>
          <a:bodyPr wrap="square" lIns="91440" tIns="45720" rIns="91440" bIns="45720" numCol="1" anchorCtr="0" compatLnSpc="1">
            <a:prstTxWarp prst="textNoShape">
              <a:avLst/>
            </a:prstTxWarp>
            <a:normAutofit fontScale="90000"/>
          </a:bodyPr>
          <a:lstStyle/>
          <a:p>
            <a:br>
              <a:rPr lang="en-US" sz="2800" b="1" dirty="0"/>
            </a:br>
            <a:br>
              <a:rPr lang="en-US" sz="2800" b="1" dirty="0"/>
            </a:br>
            <a:br>
              <a:rPr lang="en-US" sz="2800" b="1" dirty="0"/>
            </a:br>
            <a:r>
              <a:rPr lang="en-US" sz="2800" b="1" dirty="0"/>
              <a:t>Discharge Criteria</a:t>
            </a:r>
            <a:br>
              <a:rPr lang="en-US" sz="2800" b="1" dirty="0"/>
            </a:br>
            <a:endParaRPr lang="en-US" sz="2800" dirty="0"/>
          </a:p>
        </p:txBody>
      </p:sp>
      <p:sp>
        <p:nvSpPr>
          <p:cNvPr id="27652" name="Rectangle 3"/>
          <p:cNvSpPr>
            <a:spLocks noGrp="1" noChangeArrowheads="1"/>
          </p:cNvSpPr>
          <p:nvPr>
            <p:ph sz="quarter" idx="4294967295"/>
          </p:nvPr>
        </p:nvSpPr>
        <p:spPr>
          <a:xfrm>
            <a:off x="457200" y="1219200"/>
            <a:ext cx="8229600" cy="4906963"/>
          </a:xfrm>
        </p:spPr>
        <p:txBody>
          <a:bodyPr/>
          <a:lstStyle/>
          <a:p>
            <a:pPr>
              <a:lnSpc>
                <a:spcPct val="80000"/>
              </a:lnSpc>
              <a:buNone/>
            </a:pPr>
            <a:r>
              <a:rPr lang="en-US" sz="2000" b="1" dirty="0"/>
              <a:t>Other discharge Criteria</a:t>
            </a:r>
          </a:p>
          <a:p>
            <a:pPr>
              <a:lnSpc>
                <a:spcPct val="80000"/>
              </a:lnSpc>
              <a:buNone/>
            </a:pPr>
            <a:endParaRPr lang="en-US" sz="2000" b="1" dirty="0"/>
          </a:p>
          <a:p>
            <a:pPr lvl="0"/>
            <a:r>
              <a:rPr lang="en-US" sz="2000" dirty="0"/>
              <a:t>DIED while in treatment</a:t>
            </a:r>
          </a:p>
          <a:p>
            <a:pPr lvl="0">
              <a:buNone/>
            </a:pPr>
            <a:endParaRPr lang="en-US" sz="2000" dirty="0"/>
          </a:p>
          <a:p>
            <a:pPr lvl="0"/>
            <a:r>
              <a:rPr lang="en-US" sz="2000" dirty="0"/>
              <a:t>DEFAULTED - were absent for the third consecutive week of out-patient care session</a:t>
            </a:r>
          </a:p>
          <a:p>
            <a:pPr lvl="0">
              <a:buNone/>
            </a:pPr>
            <a:endParaRPr lang="en-US" sz="2000" dirty="0"/>
          </a:p>
          <a:p>
            <a:pPr lvl="0"/>
            <a:r>
              <a:rPr lang="en-US" sz="2000" dirty="0"/>
              <a:t>NON-RESPONSE - did not meet the discharge criteria after four months in treatment. </a:t>
            </a:r>
          </a:p>
          <a:p>
            <a:pPr>
              <a:lnSpc>
                <a:spcPct val="80000"/>
              </a:lnSpc>
              <a:buNone/>
            </a:pPr>
            <a:endParaRPr lang="en-US" sz="2000" b="1" dirty="0"/>
          </a:p>
        </p:txBody>
      </p:sp>
      <p:graphicFrame>
        <p:nvGraphicFramePr>
          <p:cNvPr id="21506"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31078"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idx="4294967295"/>
          </p:nvPr>
        </p:nvSpPr>
        <p:spPr bwMode="auto">
          <a:xfrm>
            <a:off x="457200" y="274638"/>
            <a:ext cx="7467600" cy="792162"/>
          </a:xfrm>
          <a:noFill/>
        </p:spPr>
        <p:txBody>
          <a:bodyPr wrap="square" lIns="91440" tIns="45720" rIns="91440" bIns="45720" numCol="1" anchorCtr="0" compatLnSpc="1">
            <a:prstTxWarp prst="textNoShape">
              <a:avLst/>
            </a:prstTxWarp>
          </a:bodyPr>
          <a:lstStyle/>
          <a:p>
            <a:pPr eaLnBrk="1" hangingPunct="1"/>
            <a:r>
              <a:rPr lang="en-US" sz="3200" b="1" cap="none"/>
              <a:t>PROCEDURE FOR DISCHARGE</a:t>
            </a:r>
          </a:p>
        </p:txBody>
      </p:sp>
      <p:sp>
        <p:nvSpPr>
          <p:cNvPr id="27651" name="Rectangle 3"/>
          <p:cNvSpPr>
            <a:spLocks noGrp="1" noChangeArrowheads="1"/>
          </p:cNvSpPr>
          <p:nvPr>
            <p:ph sz="quarter" idx="4294967295"/>
          </p:nvPr>
        </p:nvSpPr>
        <p:spPr>
          <a:xfrm>
            <a:off x="457200" y="1371600"/>
            <a:ext cx="7772400" cy="4495800"/>
          </a:xfrm>
        </p:spPr>
        <p:txBody>
          <a:bodyPr/>
          <a:lstStyle/>
          <a:p>
            <a:pPr eaLnBrk="1" hangingPunct="1">
              <a:lnSpc>
                <a:spcPct val="80000"/>
              </a:lnSpc>
            </a:pPr>
            <a:r>
              <a:rPr lang="en-US" sz="2000"/>
              <a:t>Give feedback to the care giver on the patients final outcome</a:t>
            </a:r>
          </a:p>
          <a:p>
            <a:pPr eaLnBrk="1" hangingPunct="1">
              <a:lnSpc>
                <a:spcPct val="80000"/>
              </a:lnSpc>
            </a:pPr>
            <a:endParaRPr lang="en-US" sz="2000"/>
          </a:p>
          <a:p>
            <a:pPr eaLnBrk="1" hangingPunct="1">
              <a:lnSpc>
                <a:spcPct val="80000"/>
              </a:lnSpc>
            </a:pPr>
            <a:r>
              <a:rPr lang="en-US" sz="2000"/>
              <a:t>Ensure care giver understands importance of follow up care</a:t>
            </a:r>
          </a:p>
          <a:p>
            <a:pPr lvl="1" eaLnBrk="1" hangingPunct="1">
              <a:lnSpc>
                <a:spcPct val="80000"/>
              </a:lnSpc>
            </a:pPr>
            <a:r>
              <a:rPr lang="en-US" sz="2000"/>
              <a:t>Immunization, growth  monitoring, supplementary feeding etc</a:t>
            </a:r>
          </a:p>
          <a:p>
            <a:pPr eaLnBrk="1" hangingPunct="1">
              <a:lnSpc>
                <a:spcPct val="80000"/>
              </a:lnSpc>
            </a:pPr>
            <a:r>
              <a:rPr lang="en-US" sz="2000"/>
              <a:t>Give final ration of seven ( 7) packets as a weaning off ration</a:t>
            </a:r>
          </a:p>
          <a:p>
            <a:pPr eaLnBrk="1" hangingPunct="1">
              <a:lnSpc>
                <a:spcPct val="80000"/>
              </a:lnSpc>
            </a:pPr>
            <a:endParaRPr lang="en-US" sz="2000"/>
          </a:p>
          <a:p>
            <a:pPr eaLnBrk="1" hangingPunct="1">
              <a:lnSpc>
                <a:spcPct val="80000"/>
              </a:lnSpc>
            </a:pPr>
            <a:r>
              <a:rPr lang="en-US" sz="2000"/>
              <a:t>Fill in date of discharge and outcome in the register and on monitoring card</a:t>
            </a:r>
          </a:p>
          <a:p>
            <a:pPr eaLnBrk="1" hangingPunct="1">
              <a:lnSpc>
                <a:spcPct val="80000"/>
              </a:lnSpc>
            </a:pPr>
            <a:endParaRPr lang="en-US" sz="2000"/>
          </a:p>
          <a:p>
            <a:pPr eaLnBrk="1" hangingPunct="1">
              <a:lnSpc>
                <a:spcPct val="80000"/>
              </a:lnSpc>
            </a:pPr>
            <a:r>
              <a:rPr lang="en-US" sz="2000"/>
              <a:t>Advise carer on good nutrition and cooking practices</a:t>
            </a:r>
          </a:p>
          <a:p>
            <a:pPr eaLnBrk="1" hangingPunct="1">
              <a:lnSpc>
                <a:spcPct val="80000"/>
              </a:lnSpc>
            </a:pPr>
            <a:endParaRPr lang="en-US" sz="2000"/>
          </a:p>
          <a:p>
            <a:pPr eaLnBrk="1" hangingPunct="1">
              <a:lnSpc>
                <a:spcPct val="80000"/>
              </a:lnSpc>
            </a:pPr>
            <a:r>
              <a:rPr lang="en-US" sz="2000"/>
              <a:t>Refer patient to the nearest supplementary feeding programme (SFP) if available</a:t>
            </a:r>
          </a:p>
        </p:txBody>
      </p:sp>
      <p:graphicFrame>
        <p:nvGraphicFramePr>
          <p:cNvPr id="22530"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50182"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57" name="Text Box 6"/>
          <p:cNvSpPr txBox="1">
            <a:spLocks noChangeArrowheads="1"/>
          </p:cNvSpPr>
          <p:nvPr/>
        </p:nvSpPr>
        <p:spPr bwMode="auto">
          <a:xfrm rot="-5400000">
            <a:off x="6704806" y="2896394"/>
            <a:ext cx="3963988" cy="457200"/>
          </a:xfrm>
          <a:prstGeom prst="rect">
            <a:avLst/>
          </a:prstGeom>
          <a:solidFill>
            <a:schemeClr val="accent1">
              <a:lumMod val="40000"/>
              <a:lumOff val="60000"/>
            </a:schemeClr>
          </a:solidFill>
          <a:ln w="9525">
            <a:noFill/>
            <a:miter lim="800000"/>
            <a:headEnd/>
            <a:tailEnd/>
          </a:ln>
        </p:spPr>
        <p:txBody>
          <a:bodyPr>
            <a:spAutoFit/>
          </a:bodyPr>
          <a:lstStyle/>
          <a:p>
            <a:pPr algn="ctr" fontAlgn="base">
              <a:spcBef>
                <a:spcPct val="0"/>
              </a:spcBef>
              <a:spcAft>
                <a:spcPct val="0"/>
              </a:spcAft>
              <a:defRPr/>
            </a:pPr>
            <a:r>
              <a:rPr lang="en-US" sz="2400" b="1">
                <a:solidFill>
                  <a:prstClr val="black"/>
                </a:solidFill>
                <a:cs typeface="Arial" charset="0"/>
              </a:rPr>
              <a:t>Discharge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651">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6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0" y="3124200"/>
            <a:ext cx="6172200" cy="1893888"/>
          </a:xfrm>
        </p:spPr>
        <p:txBody>
          <a:bodyPr/>
          <a:lstStyle/>
          <a:p>
            <a:pPr>
              <a:defRPr/>
            </a:pPr>
            <a:r>
              <a:rPr lang="en-GB" sz="4000" dirty="0"/>
              <a:t>Questions</a:t>
            </a:r>
          </a:p>
        </p:txBody>
      </p:sp>
      <p:sp>
        <p:nvSpPr>
          <p:cNvPr id="33795" name="Subtitle 4"/>
          <p:cNvSpPr>
            <a:spLocks noGrp="1"/>
          </p:cNvSpPr>
          <p:nvPr>
            <p:ph type="subTitle" idx="1"/>
          </p:nvPr>
        </p:nvSpPr>
        <p:spPr>
          <a:xfrm>
            <a:off x="2286000" y="5003800"/>
            <a:ext cx="6172200" cy="1371600"/>
          </a:xfrm>
        </p:spPr>
        <p:txBody>
          <a:bodyPr/>
          <a:lstStyle/>
          <a:p>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title"/>
          </p:nvPr>
        </p:nvSpPr>
        <p:spPr>
          <a:xfrm>
            <a:off x="457200" y="274638"/>
            <a:ext cx="8077200" cy="1143000"/>
          </a:xfrm>
        </p:spPr>
        <p:txBody>
          <a:bodyPr/>
          <a:lstStyle/>
          <a:p>
            <a:pPr eaLnBrk="1" fontAlgn="auto" hangingPunct="1">
              <a:spcAft>
                <a:spcPts val="0"/>
              </a:spcAft>
              <a:defRPr/>
            </a:pPr>
            <a:r>
              <a:rPr lang="en-GB" b="1" dirty="0">
                <a:solidFill>
                  <a:schemeClr val="accent6"/>
                </a:solidFill>
              </a:rPr>
              <a:t>HEALTH  FACILITY REQUIREMENT</a:t>
            </a:r>
            <a:endParaRPr lang="en-US" b="1" dirty="0">
              <a:solidFill>
                <a:schemeClr val="accent6"/>
              </a:solidFill>
            </a:endParaRPr>
          </a:p>
        </p:txBody>
      </p:sp>
      <p:sp>
        <p:nvSpPr>
          <p:cNvPr id="6" name="Content Placeholder 5"/>
          <p:cNvSpPr>
            <a:spLocks noGrp="1"/>
          </p:cNvSpPr>
          <p:nvPr>
            <p:ph sz="quarter" idx="1"/>
          </p:nvPr>
        </p:nvSpPr>
        <p:spPr/>
        <p:txBody>
          <a:bodyPr/>
          <a:lstStyle/>
          <a:p>
            <a:pPr>
              <a:buNone/>
            </a:pPr>
            <a:r>
              <a:rPr lang="en-US" b="1" dirty="0"/>
              <a:t>Structure </a:t>
            </a:r>
            <a:r>
              <a:rPr lang="en-US" dirty="0"/>
              <a:t>a physical structure with:</a:t>
            </a:r>
          </a:p>
          <a:p>
            <a:r>
              <a:rPr lang="en-US" dirty="0"/>
              <a:t>A sheltered waiting area </a:t>
            </a:r>
          </a:p>
          <a:p>
            <a:pPr>
              <a:buNone/>
            </a:pPr>
            <a:endParaRPr lang="en-US" dirty="0"/>
          </a:p>
          <a:p>
            <a:r>
              <a:rPr lang="en-US" dirty="0"/>
              <a:t>A place to receive the patients and  perform anthropometry and the appetite test</a:t>
            </a:r>
          </a:p>
          <a:p>
            <a:pPr>
              <a:buNone/>
            </a:pPr>
            <a:endParaRPr lang="en-US" dirty="0"/>
          </a:p>
          <a:p>
            <a:r>
              <a:rPr lang="en-US" dirty="0"/>
              <a:t> A place for the health worker to see and examine the patients</a:t>
            </a:r>
          </a:p>
          <a:p>
            <a:pPr>
              <a:buNone/>
            </a:pPr>
            <a:endParaRPr lang="en-US" dirty="0"/>
          </a:p>
          <a:p>
            <a:r>
              <a:rPr lang="en-US" dirty="0"/>
              <a:t>A secure store for the therapeutic products. There must be clean water available.</a:t>
            </a:r>
          </a:p>
          <a:p>
            <a:endParaRPr lang="en-US" b="1" dirty="0"/>
          </a:p>
          <a:p>
            <a:pPr>
              <a:buNone/>
            </a:pPr>
            <a:endParaRPr lang="en-US" b="1" dirty="0"/>
          </a:p>
        </p:txBody>
      </p:sp>
      <p:graphicFrame>
        <p:nvGraphicFramePr>
          <p:cNvPr id="24578"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73734"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title"/>
          </p:nvPr>
        </p:nvSpPr>
        <p:spPr>
          <a:xfrm>
            <a:off x="457200" y="274638"/>
            <a:ext cx="8077200" cy="1143000"/>
          </a:xfrm>
        </p:spPr>
        <p:txBody>
          <a:bodyPr/>
          <a:lstStyle/>
          <a:p>
            <a:pPr eaLnBrk="1" fontAlgn="auto" hangingPunct="1">
              <a:spcAft>
                <a:spcPts val="0"/>
              </a:spcAft>
              <a:defRPr/>
            </a:pPr>
            <a:r>
              <a:rPr lang="en-GB" b="1" dirty="0">
                <a:solidFill>
                  <a:schemeClr val="accent6"/>
                </a:solidFill>
              </a:rPr>
              <a:t>HEALTH  FACILITY REQUIREMENT</a:t>
            </a:r>
            <a:endParaRPr lang="en-US" b="1" dirty="0">
              <a:solidFill>
                <a:schemeClr val="accent6"/>
              </a:solidFill>
            </a:endParaRPr>
          </a:p>
        </p:txBody>
      </p:sp>
      <p:sp>
        <p:nvSpPr>
          <p:cNvPr id="6" name="Content Placeholder 5"/>
          <p:cNvSpPr>
            <a:spLocks noGrp="1"/>
          </p:cNvSpPr>
          <p:nvPr>
            <p:ph sz="quarter" idx="1"/>
          </p:nvPr>
        </p:nvSpPr>
        <p:spPr/>
        <p:txBody>
          <a:bodyPr/>
          <a:lstStyle/>
          <a:p>
            <a:pPr>
              <a:buNone/>
            </a:pPr>
            <a:r>
              <a:rPr lang="en-US" b="1" dirty="0"/>
              <a:t>Communication: </a:t>
            </a:r>
            <a:r>
              <a:rPr lang="en-US" dirty="0"/>
              <a:t>Health facility should:</a:t>
            </a:r>
            <a:endParaRPr lang="en-US" b="1" dirty="0"/>
          </a:p>
          <a:p>
            <a:r>
              <a:rPr lang="en-US" dirty="0"/>
              <a:t>Get touch with the referral hospital,  other health facilities and out-patient therapeutic care sites in the county,</a:t>
            </a:r>
          </a:p>
          <a:p>
            <a:r>
              <a:rPr lang="en-US" dirty="0"/>
              <a:t> CHEWs and CHWs at community level and the County Nutrition Officer (e.g. up-to-date lists of names, locations and phone numbers need to be maintained at county level and distributed to each health facility in </a:t>
            </a:r>
            <a:r>
              <a:rPr lang="en-US" dirty="0" err="1"/>
              <a:t>charge,CHEW</a:t>
            </a:r>
            <a:r>
              <a:rPr lang="en-US" dirty="0"/>
              <a:t> and the CHW for assistance with referrals and transfers.</a:t>
            </a:r>
          </a:p>
          <a:p>
            <a:endParaRPr lang="en-US" dirty="0"/>
          </a:p>
          <a:p>
            <a:endParaRPr lang="en-US" b="1" dirty="0"/>
          </a:p>
          <a:p>
            <a:pPr>
              <a:buNone/>
            </a:pPr>
            <a:endParaRPr lang="en-US" b="1" dirty="0"/>
          </a:p>
        </p:txBody>
      </p:sp>
      <p:graphicFrame>
        <p:nvGraphicFramePr>
          <p:cNvPr id="24578"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75782"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814</TotalTime>
  <Words>4720</Words>
  <Application>Microsoft Office PowerPoint</Application>
  <PresentationFormat>On-screen Show (4:3)</PresentationFormat>
  <Paragraphs>614</Paragraphs>
  <Slides>73</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82" baseType="lpstr">
      <vt:lpstr>Arial</vt:lpstr>
      <vt:lpstr>Calibri</vt:lpstr>
      <vt:lpstr>Century Schoolbook</vt:lpstr>
      <vt:lpstr>Symbol</vt:lpstr>
      <vt:lpstr>Tahoma</vt:lpstr>
      <vt:lpstr>Wingdings</vt:lpstr>
      <vt:lpstr>Wingdings 2</vt:lpstr>
      <vt:lpstr>Oriel</vt:lpstr>
      <vt:lpstr>Picture</vt:lpstr>
      <vt:lpstr>Integrated management of acute malnutrition</vt:lpstr>
      <vt:lpstr>    ACKNOWLEDGMENT</vt:lpstr>
      <vt:lpstr>Overall objective</vt:lpstr>
      <vt:lpstr>Learning Objectives</vt:lpstr>
      <vt:lpstr> Content</vt:lpstr>
      <vt:lpstr>Objective Of Outpatient Therapeutic Care (OTP)</vt:lpstr>
      <vt:lpstr>HEALTH  FACILITY REQUIREMENTS</vt:lpstr>
      <vt:lpstr>HEALTH  FACILITY REQUIREMENT</vt:lpstr>
      <vt:lpstr>HEALTH  FACILITY REQUIREMENT</vt:lpstr>
      <vt:lpstr>Organization of the Out-patient Therapeutic Care Programme</vt:lpstr>
      <vt:lpstr>Organization of the Out-patient Therapeutic Care Programme</vt:lpstr>
      <vt:lpstr>Community</vt:lpstr>
      <vt:lpstr>    Steps to Admission for Out-patient Therapeutic Care </vt:lpstr>
      <vt:lpstr>    Steps to Admission for Out-patient Therapeutic Care </vt:lpstr>
      <vt:lpstr>    Steps to Admission for Out-patient Therapeutic Care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Quantity of Ruft for class of body weight, daily and weekly</vt:lpstr>
      <vt:lpstr>Routine Medication </vt:lpstr>
      <vt:lpstr>Routine Medication</vt:lpstr>
      <vt:lpstr>Routine Medication</vt:lpstr>
      <vt:lpstr>Routine Medication</vt:lpstr>
      <vt:lpstr>Routine Medication</vt:lpstr>
      <vt:lpstr>Routine Medication</vt:lpstr>
      <vt:lpstr>Routine Medication</vt:lpstr>
      <vt:lpstr>Routine Medication</vt:lpstr>
      <vt:lpstr>Routine Medication</vt:lpstr>
      <vt:lpstr>Routine Medication</vt:lpstr>
      <vt:lpstr>Surveillance</vt:lpstr>
      <vt:lpstr>Home Care for the Child with SAM</vt:lpstr>
      <vt:lpstr> Key messages for caregivers in OTP</vt:lpstr>
      <vt:lpstr>Home Care for the Child with SAM</vt:lpstr>
      <vt:lpstr>Home Care for the Child with SAM</vt:lpstr>
      <vt:lpstr>Home Care for the Child with SAM</vt:lpstr>
      <vt:lpstr>Home Care for the Child with SAM</vt:lpstr>
      <vt:lpstr>Home Care for the Child with SAM</vt:lpstr>
      <vt:lpstr> Criteria for Transfer: Out-Patient Therapeutic Care to In-patient </vt:lpstr>
      <vt:lpstr> Criteria for Transfer: Out-Patient Therapeutic Care to In-patient </vt:lpstr>
      <vt:lpstr> Criteria for Transfer: Out-Patient Therapeutic Care to In-patient </vt:lpstr>
      <vt:lpstr> Criteria for Transfer: Out-Patient Therapeutic Care to In-patient </vt:lpstr>
      <vt:lpstr>Ready to Use Therapeutic Food (RUTF)</vt:lpstr>
      <vt:lpstr>FAILURE TO RESPOND</vt:lpstr>
      <vt:lpstr>FAILURE TO RESPOND</vt:lpstr>
      <vt:lpstr>Criteria for Defining Failure to Respond to Treatment in Out-patient Care</vt:lpstr>
      <vt:lpstr>Primary failure to respond</vt:lpstr>
      <vt:lpstr>Secondary  failure to respond</vt:lpstr>
      <vt:lpstr>Secondary  failure to respond</vt:lpstr>
      <vt:lpstr>Secondary  failure to respond</vt:lpstr>
      <vt:lpstr>Possible causes for failure to respond </vt:lpstr>
      <vt:lpstr>POSSIBLE CAUSES </vt:lpstr>
      <vt:lpstr>POSSIBLE CAUSES </vt:lpstr>
      <vt:lpstr>REMEDIAL ACTIONS</vt:lpstr>
      <vt:lpstr>ROLE OF HEALTH WORKERS</vt:lpstr>
      <vt:lpstr>General Failure to Respond </vt:lpstr>
      <vt:lpstr>Management of failure to respond to treatment- STEPS</vt:lpstr>
      <vt:lpstr>   Discharge Criteria </vt:lpstr>
      <vt:lpstr>   Discharge Criteria </vt:lpstr>
      <vt:lpstr>   Discharge Criteria </vt:lpstr>
      <vt:lpstr>PROCEDURE FOR DISCHARGE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management of acute malnutrition</dc:title>
  <dc:creator>Claire O.</dc:creator>
  <cp:lastModifiedBy>hp</cp:lastModifiedBy>
  <cp:revision>27</cp:revision>
  <dcterms:created xsi:type="dcterms:W3CDTF">2014-12-03T11:54:28Z</dcterms:created>
  <dcterms:modified xsi:type="dcterms:W3CDTF">2019-09-25T12:39:18Z</dcterms:modified>
</cp:coreProperties>
</file>