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42"/>
  </p:notesMasterIdLst>
  <p:sldIdLst>
    <p:sldId id="257" r:id="rId2"/>
    <p:sldId id="258" r:id="rId3"/>
    <p:sldId id="259" r:id="rId4"/>
    <p:sldId id="260" r:id="rId5"/>
    <p:sldId id="261" r:id="rId6"/>
    <p:sldId id="429" r:id="rId7"/>
    <p:sldId id="381" r:id="rId8"/>
    <p:sldId id="382" r:id="rId9"/>
    <p:sldId id="383" r:id="rId10"/>
    <p:sldId id="384" r:id="rId11"/>
    <p:sldId id="378" r:id="rId12"/>
    <p:sldId id="264" r:id="rId13"/>
    <p:sldId id="265" r:id="rId14"/>
    <p:sldId id="266" r:id="rId15"/>
    <p:sldId id="267" r:id="rId16"/>
    <p:sldId id="385" r:id="rId17"/>
    <p:sldId id="386" r:id="rId18"/>
    <p:sldId id="387" r:id="rId19"/>
    <p:sldId id="269" r:id="rId20"/>
    <p:sldId id="270" r:id="rId21"/>
    <p:sldId id="271" r:id="rId22"/>
    <p:sldId id="272" r:id="rId23"/>
    <p:sldId id="273" r:id="rId24"/>
    <p:sldId id="274" r:id="rId25"/>
    <p:sldId id="275" r:id="rId26"/>
    <p:sldId id="276"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8" r:id="rId47"/>
    <p:sldId id="299" r:id="rId48"/>
    <p:sldId id="388" r:id="rId49"/>
    <p:sldId id="389" r:id="rId50"/>
    <p:sldId id="390"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91" r:id="rId68"/>
    <p:sldId id="316" r:id="rId69"/>
    <p:sldId id="317" r:id="rId70"/>
    <p:sldId id="318" r:id="rId71"/>
    <p:sldId id="319" r:id="rId72"/>
    <p:sldId id="320" r:id="rId73"/>
    <p:sldId id="321" r:id="rId74"/>
    <p:sldId id="392" r:id="rId75"/>
    <p:sldId id="393" r:id="rId76"/>
    <p:sldId id="394"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96" r:id="rId91"/>
    <p:sldId id="336" r:id="rId92"/>
    <p:sldId id="337" r:id="rId93"/>
    <p:sldId id="338" r:id="rId94"/>
    <p:sldId id="339" r:id="rId95"/>
    <p:sldId id="340" r:id="rId96"/>
    <p:sldId id="341" r:id="rId97"/>
    <p:sldId id="342" r:id="rId98"/>
    <p:sldId id="397" r:id="rId99"/>
    <p:sldId id="400" r:id="rId100"/>
    <p:sldId id="398" r:id="rId101"/>
    <p:sldId id="343" r:id="rId102"/>
    <p:sldId id="344" r:id="rId103"/>
    <p:sldId id="345" r:id="rId104"/>
    <p:sldId id="346" r:id="rId105"/>
    <p:sldId id="347" r:id="rId106"/>
    <p:sldId id="348" r:id="rId107"/>
    <p:sldId id="401" r:id="rId108"/>
    <p:sldId id="402" r:id="rId109"/>
    <p:sldId id="403" r:id="rId110"/>
    <p:sldId id="349" r:id="rId111"/>
    <p:sldId id="404" r:id="rId112"/>
    <p:sldId id="405" r:id="rId113"/>
    <p:sldId id="406" r:id="rId114"/>
    <p:sldId id="350" r:id="rId115"/>
    <p:sldId id="351" r:id="rId116"/>
    <p:sldId id="352" r:id="rId117"/>
    <p:sldId id="353" r:id="rId118"/>
    <p:sldId id="355" r:id="rId119"/>
    <p:sldId id="356" r:id="rId120"/>
    <p:sldId id="357" r:id="rId121"/>
    <p:sldId id="358" r:id="rId122"/>
    <p:sldId id="407" r:id="rId123"/>
    <p:sldId id="409" r:id="rId124"/>
    <p:sldId id="414" r:id="rId125"/>
    <p:sldId id="415" r:id="rId126"/>
    <p:sldId id="417" r:id="rId127"/>
    <p:sldId id="416" r:id="rId128"/>
    <p:sldId id="419" r:id="rId129"/>
    <p:sldId id="420" r:id="rId130"/>
    <p:sldId id="421" r:id="rId131"/>
    <p:sldId id="422" r:id="rId132"/>
    <p:sldId id="423" r:id="rId133"/>
    <p:sldId id="424" r:id="rId134"/>
    <p:sldId id="425" r:id="rId135"/>
    <p:sldId id="426" r:id="rId136"/>
    <p:sldId id="427" r:id="rId137"/>
    <p:sldId id="428" r:id="rId138"/>
    <p:sldId id="418" r:id="rId139"/>
    <p:sldId id="376" r:id="rId140"/>
    <p:sldId id="377" r:id="rId1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IRE"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2-18T22:05:51.006" idx="1">
    <p:pos x="10" y="21"/>
    <p:text>Slide 6 to 10 
(Timeline of activities) eplaces Timeframe for 10 ten steps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6AB6B-3D93-4159-8587-8795B7C42DD4}" type="datetimeFigureOut">
              <a:rPr lang="en-US" smtClean="0"/>
              <a:pPr/>
              <a:t>12/16/2019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99A16A-4BC0-4236-BE4E-313C18952F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A10E8F-77D7-490C-A212-E9C0ED205038}" type="slidenum">
              <a:rPr lang="en-GB" smtClean="0">
                <a:cs typeface="Arial" charset="0"/>
              </a:rPr>
              <a:pPr/>
              <a:t>2</a:t>
            </a:fld>
            <a:endParaRPr lang="en-GB">
              <a:cs typeface="Arial" charset="0"/>
            </a:endParaRPr>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t>An over- supply of ReSoMal can lead directly to heart failure, as well as failure to  lose re-feeding oedema with the commencement of  re-feeding</a:t>
            </a:r>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20050B-7DFA-4AD0-B737-3069D690A056}" type="slidenum">
              <a:rPr lang="en-GB" smtClean="0"/>
              <a:pPr/>
              <a:t>94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3F532AB-E54E-49A4-8128-2C4053BC78AC}" type="slidenum">
              <a:rPr lang="en-US" smtClean="0"/>
              <a:pPr/>
              <a:t>120</a:t>
            </a:fld>
            <a:endParaRPr lang="en-US"/>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GB"/>
              <a:t>DO NOT diagnose septic shock just on the appearance of the child – most of these children are profoundly apathetic and appear to be drowsy and slow.   There must be definite signs of shock present without signs of heart failure.</a:t>
            </a:r>
          </a:p>
          <a:p>
            <a:pPr eaLnBrk="1" hangingPunct="1">
              <a:spcBef>
                <a:spcPct val="0"/>
              </a:spcBef>
            </a:pPr>
            <a:endParaRPr lang="en-GB"/>
          </a:p>
          <a:p>
            <a:pPr eaLnBrk="1" hangingPunct="1">
              <a:spcBef>
                <a:spcPct val="0"/>
              </a:spcBef>
            </a:pPr>
            <a:r>
              <a:rPr lang="en-GB"/>
              <a:t>NOTE WELL THAT CARDIOGENIC SHOCK ALSO OCCURS and this can be part of sepsis – the children must be handled very gently and not required to take ANY unnecessary exercise during this time – do not take blood, send for X-ray, wash the child or disturb any more than absolutely necessary.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p:spPr>
      </p:sp>
      <p:sp>
        <p:nvSpPr>
          <p:cNvPr id="135171"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marL="228600" indent="-228600">
              <a:buFontTx/>
              <a:buAutoNum type="arabicParenR"/>
            </a:pPr>
            <a:r>
              <a:rPr lang="en-GB"/>
              <a:t>The treatment approach that has been outlined within the lectures is summarise in the 10 step approach.</a:t>
            </a:r>
          </a:p>
          <a:p>
            <a:pPr marL="228600" indent="-228600">
              <a:buFontTx/>
              <a:buAutoNum type="arabicParenR"/>
            </a:pPr>
            <a:r>
              <a:rPr lang="en-GB"/>
              <a:t>Red bars are the areas that need considering in the acute or rescue phase of admission, grey bars become relevant as the recovery phase is entered.</a:t>
            </a:r>
          </a:p>
          <a:p>
            <a:pPr marL="228600" indent="-228600">
              <a:buFontTx/>
              <a:buAutoNum type="arabicParenR"/>
            </a:pPr>
            <a:r>
              <a:rPr lang="en-GB"/>
              <a:t>Throughout monitoring is essential – although can be scaled down as the child improves.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6A639634-64D5-4255-A3CC-89397C44FFC8}" type="slidenum">
              <a:rPr lang="en-GB" sz="1200">
                <a:latin typeface="Times New Roman" pitchFamily="18" charset="0"/>
              </a:rPr>
              <a:pPr algn="r"/>
              <a:t>31</a:t>
            </a:fld>
            <a:endParaRPr lang="en-GB" sz="1200">
              <a:latin typeface="Times New Roman" pitchFamily="18" charset="0"/>
            </a:endParaRPr>
          </a:p>
        </p:txBody>
      </p:sp>
      <p:sp>
        <p:nvSpPr>
          <p:cNvPr id="137219" name="Rectangle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13722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1432" tIns="45716" rIns="91432" bIns="45716" numCol="1" anchor="t" anchorCtr="0" compatLnSpc="1">
            <a:prstTxWarp prst="textNoShape">
              <a:avLst/>
            </a:prstTxWarp>
          </a:bodyPr>
          <a:lstStyle/>
          <a:p>
            <a:pPr marL="228600" indent="-228600" eaLnBrk="1" hangingPunct="1">
              <a:buFontTx/>
              <a:buAutoNum type="arabicParenR"/>
            </a:pPr>
            <a:r>
              <a:rPr lang="en-GB"/>
              <a:t>The amount of starter formula depends on the clinical state:</a:t>
            </a:r>
          </a:p>
          <a:p>
            <a:pPr marL="685800" lvl="1" indent="-228600" eaLnBrk="1" hangingPunct="1">
              <a:buFontTx/>
              <a:buAutoNum type="alphaLcParenR"/>
            </a:pPr>
            <a:r>
              <a:rPr lang="en-GB"/>
              <a:t>130mls/kg/day for marasmus</a:t>
            </a:r>
          </a:p>
          <a:p>
            <a:pPr marL="685800" lvl="1" indent="-228600" eaLnBrk="1" hangingPunct="1">
              <a:buFontTx/>
              <a:buAutoNum type="alphaLcParenR"/>
            </a:pPr>
            <a:r>
              <a:rPr lang="en-GB"/>
              <a:t>100mls/kg/day if there is severe oedema.</a:t>
            </a:r>
          </a:p>
          <a:p>
            <a:pPr marL="228600" indent="-228600" eaLnBrk="1" hangingPunct="1">
              <a:buFontTx/>
              <a:buAutoNum type="arabicParenR"/>
            </a:pPr>
            <a:r>
              <a:rPr lang="en-GB"/>
              <a:t>This should be given as 2 hourly or 3 hourly feeds….</a:t>
            </a:r>
            <a:r>
              <a:rPr lang="en-GB" u="sng"/>
              <a:t>including at night</a:t>
            </a:r>
            <a:r>
              <a:rPr lang="en-GB"/>
              <a:t>.</a:t>
            </a:r>
          </a:p>
          <a:p>
            <a:pPr marL="228600" indent="-228600" eaLnBrk="1" hangingPunct="1">
              <a:buFontTx/>
              <a:buAutoNum type="arabicParenR"/>
            </a:pPr>
            <a:r>
              <a:rPr lang="en-GB"/>
              <a:t>Once the appetite has recovered (often from 2-7 days after admission) a change to recovery or catch-up formula can be made.</a:t>
            </a:r>
          </a:p>
          <a:p>
            <a:pPr marL="228600" indent="-228600" eaLnBrk="1" hangingPunct="1">
              <a:buFontTx/>
              <a:buAutoNum type="arabicParenR"/>
            </a:pP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p:spPr>
      </p:sp>
      <p:sp>
        <p:nvSpPr>
          <p:cNvPr id="138243" name="Rectangle 3"/>
          <p:cNvSpPr>
            <a:spLocks noGrp="1"/>
          </p:cNvSpPr>
          <p:nvPr>
            <p:ph type="body" idx="1"/>
          </p:nvPr>
        </p:nvSpPr>
        <p:spPr bwMode="auto">
          <a:noFill/>
        </p:spPr>
        <p:txBody>
          <a:bodyPr wrap="square" numCol="1" anchor="t" anchorCtr="0" compatLnSpc="1">
            <a:prstTxWarp prst="textNoShape">
              <a:avLst/>
            </a:prstTxWarp>
          </a:bodyPr>
          <a:lstStyle/>
          <a:p>
            <a:r>
              <a:rPr lang="en-US"/>
              <a:t>You can now stop and take questions from the audience.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45CEFBFB-309F-479A-B8C5-F8A78F54EF60}" type="slidenum">
              <a:rPr lang="en-GB" sz="1200">
                <a:latin typeface="Times New Roman" pitchFamily="18" charset="0"/>
              </a:rPr>
              <a:pPr algn="r"/>
              <a:t>43</a:t>
            </a:fld>
            <a:endParaRPr lang="en-GB" sz="1200">
              <a:latin typeface="Times New Roman" pitchFamily="18" charset="0"/>
            </a:endParaRPr>
          </a:p>
        </p:txBody>
      </p:sp>
      <p:sp>
        <p:nvSpPr>
          <p:cNvPr id="139267" name="Rectangle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13926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1432" tIns="45716" rIns="91432" bIns="45716" numCol="1" anchor="t" anchorCtr="0" compatLnSpc="1">
            <a:prstTxWarp prst="textNoShape">
              <a:avLst/>
            </a:prstTxWarp>
          </a:bodyPr>
          <a:lstStyle/>
          <a:p>
            <a:pPr marL="228600" indent="-228600" eaLnBrk="1" hangingPunct="1">
              <a:buFontTx/>
              <a:buAutoNum type="arabicParenR"/>
            </a:pPr>
            <a:r>
              <a:rPr lang="en-GB"/>
              <a:t>At the return of appetite initially the feed is changed but the total volume of feed remains the same, 130mls/kg/day.</a:t>
            </a:r>
          </a:p>
          <a:p>
            <a:pPr marL="228600" indent="-228600" eaLnBrk="1" hangingPunct="1">
              <a:buFontTx/>
              <a:buAutoNum type="arabicParenR"/>
            </a:pPr>
            <a:r>
              <a:rPr lang="en-GB"/>
              <a:t>The recovery formula is more energy and protein dense so although the volumes have not changed the calorie and protein intake have increased considerably.</a:t>
            </a:r>
          </a:p>
          <a:p>
            <a:pPr marL="228600" indent="-228600" eaLnBrk="1" hangingPunct="1">
              <a:buFontTx/>
              <a:buAutoNum type="arabicParenR"/>
            </a:pPr>
            <a:r>
              <a:rPr lang="en-GB"/>
              <a:t>The child should receive this volume of F100 for 2-3 days and their progress monitored.</a:t>
            </a:r>
          </a:p>
          <a:p>
            <a:pPr marL="228600" indent="-228600" eaLnBrk="1" hangingPunct="1">
              <a:buFontTx/>
              <a:buAutoNum type="arabicParenR"/>
            </a:pPr>
            <a:r>
              <a:rPr lang="en-GB"/>
              <a:t>Remember the child can and should breast feed as often as it can as well.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A9524AD8-9FEC-4E97-8177-C887B6A0AB9F}" type="slidenum">
              <a:rPr lang="en-GB" sz="1200">
                <a:latin typeface="Times New Roman" pitchFamily="18" charset="0"/>
              </a:rPr>
              <a:pPr algn="r"/>
              <a:t>56</a:t>
            </a:fld>
            <a:endParaRPr lang="en-GB" sz="1200">
              <a:latin typeface="Times New Roman" pitchFamily="18" charset="0"/>
            </a:endParaRPr>
          </a:p>
        </p:txBody>
      </p:sp>
      <p:sp>
        <p:nvSpPr>
          <p:cNvPr id="140291" name="Rectangle 2"/>
          <p:cNvSpPr>
            <a:spLocks noGrp="1" noRot="1" noChangeAspect="1" noChangeArrowheads="1" noTextEdit="1"/>
          </p:cNvSpPr>
          <p:nvPr>
            <p:ph type="sldImg"/>
          </p:nvPr>
        </p:nvSpPr>
        <p:spPr bwMode="auto">
          <a:xfrm>
            <a:off x="1144588" y="685800"/>
            <a:ext cx="4572000" cy="3429000"/>
          </a:xfrm>
          <a:solidFill>
            <a:srgbClr val="FFFFFF"/>
          </a:solidFill>
          <a:ln>
            <a:solidFill>
              <a:srgbClr val="000000"/>
            </a:solidFill>
            <a:miter lim="800000"/>
            <a:headEnd/>
            <a:tailEnd/>
          </a:ln>
        </p:spPr>
      </p:sp>
      <p:sp>
        <p:nvSpPr>
          <p:cNvPr id="14029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1432" tIns="45716" rIns="91432" bIns="45716" numCol="1" anchor="t" anchorCtr="0" compatLnSpc="1">
            <a:prstTxWarp prst="textNoShape">
              <a:avLst/>
            </a:prstTxWarp>
          </a:bodyPr>
          <a:lstStyle/>
          <a:p>
            <a:pPr marL="228600" indent="-228600" eaLnBrk="1" hangingPunct="1">
              <a:buFontTx/>
              <a:buAutoNum type="arabicParenR"/>
            </a:pPr>
            <a:r>
              <a:rPr lang="en-GB"/>
              <a:t>If the a child remains clinically stable with a good appetite after 2-3 days of F100 at starting volumes then the total volume of feed can be increased.</a:t>
            </a:r>
          </a:p>
          <a:p>
            <a:pPr marL="228600" indent="-228600" eaLnBrk="1" hangingPunct="1">
              <a:buFontTx/>
              <a:buAutoNum type="arabicParenR"/>
            </a:pPr>
            <a:r>
              <a:rPr lang="en-GB"/>
              <a:t>This increase can be achieved by:</a:t>
            </a:r>
          </a:p>
          <a:p>
            <a:pPr marL="685800" lvl="1" indent="-228600" eaLnBrk="1" hangingPunct="1">
              <a:buFontTx/>
              <a:buAutoNum type="alphaLcParenR"/>
            </a:pPr>
            <a:r>
              <a:rPr lang="en-GB"/>
              <a:t>On about the 3</a:t>
            </a:r>
            <a:r>
              <a:rPr lang="en-GB" baseline="30000"/>
              <a:t>rd</a:t>
            </a:r>
            <a:r>
              <a:rPr lang="en-GB"/>
              <a:t> day increase each feed by 10mls (so if fed 3 hourly the feed volume could go up by a maximum of 80mls over 24 hours)</a:t>
            </a:r>
          </a:p>
          <a:p>
            <a:pPr marL="685800" lvl="1" indent="-228600" eaLnBrk="1" hangingPunct="1">
              <a:buFontTx/>
              <a:buAutoNum type="alphaLcParenR"/>
            </a:pPr>
            <a:r>
              <a:rPr lang="en-GB"/>
              <a:t>Check if the child finishes all the feed – they should no longer be tube fed. If the child fails to complete a feed then the volume stopped at is the volume to offer each time the child is fed.</a:t>
            </a:r>
          </a:p>
          <a:p>
            <a:pPr marL="685800" lvl="1" indent="-228600" eaLnBrk="1" hangingPunct="1">
              <a:buFontTx/>
              <a:buAutoNum type="alphaLcParenR"/>
            </a:pPr>
            <a:r>
              <a:rPr lang="en-GB"/>
              <a:t>If the child starts to finish these new volume feeds then offer more.</a:t>
            </a:r>
          </a:p>
          <a:p>
            <a:pPr marL="685800" lvl="1" indent="-228600" eaLnBrk="1" hangingPunct="1">
              <a:buFontTx/>
              <a:buAutoNum type="alphaLcParenR"/>
            </a:pPr>
            <a:r>
              <a:rPr lang="en-GB"/>
              <a:t>The process of offering more can be repeated as the child now regulates their own intake.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28374A-F5A6-4F8F-A955-2EE3364E900B}" type="slidenum">
              <a:rPr lang="en-GB" smtClean="0"/>
              <a:pPr/>
              <a:t>73</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59C5B4-B5A6-42F0-BBBD-5D545B0A27A3}" type="slidenum">
              <a:rPr lang="en-GB" smtClean="0"/>
              <a:pPr/>
              <a:t>86</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2EEF8E7-069D-422B-B64B-55AA24F85A52}" type="slidenum">
              <a:rPr lang="en-US" smtClean="0"/>
              <a:pPr/>
              <a:t>93</a:t>
            </a:fld>
            <a:endParaRPr lang="en-US"/>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GB"/>
              <a:t>The muscle that retracts the eyelid – levator palpebrae superioris – has a dual innervation.  Voluntary cranial nerve and sympathetic nervous system (think about Horner’s syndrome – the drooping eye is due to loss of sympathetic tone, and of thyrotoxicosis where the sensitivity to adrenalin is increased), it is the sympathetic system that sets the TONE of the eyelid. If the sympathetic system is overactive – fright, dehydration, hypotension, hypoglycaemia are all causes – the eyes become staring or do not close properly when asleep/unconscious</a:t>
            </a:r>
          </a:p>
          <a:p>
            <a:pPr eaLnBrk="1" hangingPunct="1">
              <a:spcBef>
                <a:spcPct val="0"/>
              </a:spcBef>
            </a:pP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B89071-E3D8-417A-AF98-09FF4E61EEDE}"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9AFA6-0E04-4895-AEFD-300A6E8868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B89071-E3D8-417A-AF98-09FF4E61EEDE}"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9AFA6-0E04-4895-AEFD-300A6E8868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B89071-E3D8-417A-AF98-09FF4E61EEDE}"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9AFA6-0E04-4895-AEFD-300A6E8868D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fld id="{710643B7-2719-4752-B2A6-151A3CD40255}" type="datetimeFigureOut">
              <a:rPr lang="en-US"/>
              <a:pPr>
                <a:defRPr/>
              </a:pPr>
              <a:t>12/16/2019</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A5A730F5-C99A-4E9E-83F0-BE69CCD4627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B89071-E3D8-417A-AF98-09FF4E61EEDE}"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9AFA6-0E04-4895-AEFD-300A6E8868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B89071-E3D8-417A-AF98-09FF4E61EEDE}"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9AFA6-0E04-4895-AEFD-300A6E8868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B89071-E3D8-417A-AF98-09FF4E61EEDE}" type="datetimeFigureOut">
              <a:rPr lang="en-US" smtClean="0"/>
              <a:pPr/>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9AFA6-0E04-4895-AEFD-300A6E8868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B89071-E3D8-417A-AF98-09FF4E61EEDE}" type="datetimeFigureOut">
              <a:rPr lang="en-US" smtClean="0"/>
              <a:pPr/>
              <a:t>12/16/2019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59AFA6-0E04-4895-AEFD-300A6E8868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B89071-E3D8-417A-AF98-09FF4E61EEDE}" type="datetimeFigureOut">
              <a:rPr lang="en-US" smtClean="0"/>
              <a:pPr/>
              <a:t>12/16/2019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59AFA6-0E04-4895-AEFD-300A6E8868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89071-E3D8-417A-AF98-09FF4E61EEDE}" type="datetimeFigureOut">
              <a:rPr lang="en-US" smtClean="0"/>
              <a:pPr/>
              <a:t>12/16/2019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59AFA6-0E04-4895-AEFD-300A6E8868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89071-E3D8-417A-AF98-09FF4E61EEDE}" type="datetimeFigureOut">
              <a:rPr lang="en-US" smtClean="0"/>
              <a:pPr/>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9AFA6-0E04-4895-AEFD-300A6E8868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89071-E3D8-417A-AF98-09FF4E61EEDE}" type="datetimeFigureOut">
              <a:rPr lang="en-US" smtClean="0"/>
              <a:pPr/>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9AFA6-0E04-4895-AEFD-300A6E8868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89071-E3D8-417A-AF98-09FF4E61EEDE}" type="datetimeFigureOut">
              <a:rPr lang="en-US" smtClean="0"/>
              <a:pPr/>
              <a:t>12/16/2019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9AFA6-0E04-4895-AEFD-300A6E8868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7.xml"/><Relationship Id="rId1" Type="http://schemas.openxmlformats.org/officeDocument/2006/relationships/vmlDrawing" Target="../drawings/vmlDrawing71.vml"/><Relationship Id="rId4" Type="http://schemas.openxmlformats.org/officeDocument/2006/relationships/image" Target="../media/image2.w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72.vml"/><Relationship Id="rId5" Type="http://schemas.openxmlformats.org/officeDocument/2006/relationships/image" Target="../media/image22.png"/><Relationship Id="rId4" Type="http://schemas.openxmlformats.org/officeDocument/2006/relationships/image" Target="../media/image2.w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7.xml"/><Relationship Id="rId1" Type="http://schemas.openxmlformats.org/officeDocument/2006/relationships/vmlDrawing" Target="../drawings/vmlDrawing73.vml"/><Relationship Id="rId4" Type="http://schemas.openxmlformats.org/officeDocument/2006/relationships/image" Target="../media/image1.w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7.xml"/><Relationship Id="rId1" Type="http://schemas.openxmlformats.org/officeDocument/2006/relationships/vmlDrawing" Target="../drawings/vmlDrawing74.vml"/><Relationship Id="rId4" Type="http://schemas.openxmlformats.org/officeDocument/2006/relationships/image" Target="../media/image2.w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75.vml"/><Relationship Id="rId4" Type="http://schemas.openxmlformats.org/officeDocument/2006/relationships/image" Target="../media/image2.w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7.xml"/><Relationship Id="rId1" Type="http://schemas.openxmlformats.org/officeDocument/2006/relationships/vmlDrawing" Target="../drawings/vmlDrawing76.vml"/><Relationship Id="rId4" Type="http://schemas.openxmlformats.org/officeDocument/2006/relationships/image" Target="../media/image2.w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7.xml"/><Relationship Id="rId1" Type="http://schemas.openxmlformats.org/officeDocument/2006/relationships/vmlDrawing" Target="../drawings/vmlDrawing77.vml"/><Relationship Id="rId4" Type="http://schemas.openxmlformats.org/officeDocument/2006/relationships/image" Target="../media/image1.w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78.vml"/><Relationship Id="rId4" Type="http://schemas.openxmlformats.org/officeDocument/2006/relationships/image" Target="../media/image1.w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7.xml"/><Relationship Id="rId1" Type="http://schemas.openxmlformats.org/officeDocument/2006/relationships/vmlDrawing" Target="../drawings/vmlDrawing79.vml"/><Relationship Id="rId5" Type="http://schemas.openxmlformats.org/officeDocument/2006/relationships/image" Target="../media/image23.png"/><Relationship Id="rId4" Type="http://schemas.openxmlformats.org/officeDocument/2006/relationships/image" Target="../media/image2.w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4.xml"/><Relationship Id="rId1" Type="http://schemas.openxmlformats.org/officeDocument/2006/relationships/vmlDrawing" Target="../drawings/vmlDrawing80.vml"/><Relationship Id="rId4" Type="http://schemas.openxmlformats.org/officeDocument/2006/relationships/image" Target="../media/image2.wmf"/></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81.vml"/><Relationship Id="rId4" Type="http://schemas.openxmlformats.org/officeDocument/2006/relationships/image" Target="../media/image2.wmf"/></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7.xml"/><Relationship Id="rId1" Type="http://schemas.openxmlformats.org/officeDocument/2006/relationships/vmlDrawing" Target="../drawings/vmlDrawing82.vml"/><Relationship Id="rId4" Type="http://schemas.openxmlformats.org/officeDocument/2006/relationships/image" Target="../media/image2.w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83.v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4.vml"/><Relationship Id="rId5" Type="http://schemas.openxmlformats.org/officeDocument/2006/relationships/image" Target="../media/image2.wmf"/><Relationship Id="rId4" Type="http://schemas.openxmlformats.org/officeDocument/2006/relationships/oleObject" Target="../embeddings/oleObject85.bin"/></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85.vml"/><Relationship Id="rId4" Type="http://schemas.openxmlformats.org/officeDocument/2006/relationships/image" Target="../media/image2.wm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3.xml"/><Relationship Id="rId1" Type="http://schemas.openxmlformats.org/officeDocument/2006/relationships/vmlDrawing" Target="../drawings/vmlDrawing86.vml"/><Relationship Id="rId4" Type="http://schemas.openxmlformats.org/officeDocument/2006/relationships/image" Target="../media/image2.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7.xml"/><Relationship Id="rId1" Type="http://schemas.openxmlformats.org/officeDocument/2006/relationships/vmlDrawing" Target="../drawings/vmlDrawing87.vml"/><Relationship Id="rId4" Type="http://schemas.openxmlformats.org/officeDocument/2006/relationships/image" Target="../media/image2.wmf"/></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3.xml"/><Relationship Id="rId1" Type="http://schemas.openxmlformats.org/officeDocument/2006/relationships/vmlDrawing" Target="../drawings/vmlDrawing88.vml"/><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3.xml"/><Relationship Id="rId1" Type="http://schemas.openxmlformats.org/officeDocument/2006/relationships/vmlDrawing" Target="../drawings/vmlDrawing89.vml"/><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5.jpeg"/><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13.vml"/><Relationship Id="rId5" Type="http://schemas.openxmlformats.org/officeDocument/2006/relationships/image" Target="../media/image6.wmf"/><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image" Target="../media/image7.png"/><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2.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wmf"/><Relationship Id="rId4" Type="http://schemas.openxmlformats.org/officeDocument/2006/relationships/oleObject" Target="../embeddings/oleObject22.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1.wmf"/></Relationships>
</file>

<file path=ppt/slides/_rels/slide3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wmf"/><Relationship Id="rId4" Type="http://schemas.openxmlformats.org/officeDocument/2006/relationships/oleObject" Target="../embeddings/oleObject24.bin"/></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vmlDrawing" Target="../drawings/vmlDrawing24.vml"/><Relationship Id="rId4" Type="http://schemas.openxmlformats.org/officeDocument/2006/relationships/image" Target="../media/image2.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2.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2.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2.wmf"/><Relationship Id="rId4" Type="http://schemas.openxmlformats.org/officeDocument/2006/relationships/oleObject" Target="../embeddings/oleObject28.bin"/></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vmlDrawing" Target="../drawings/vmlDrawing28.vml"/><Relationship Id="rId5" Type="http://schemas.openxmlformats.org/officeDocument/2006/relationships/image" Target="../media/image2.wmf"/><Relationship Id="rId4" Type="http://schemas.openxmlformats.org/officeDocument/2006/relationships/oleObject" Target="../embeddings/oleObject29.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2.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2.w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2.wmf"/><Relationship Id="rId4" Type="http://schemas.openxmlformats.org/officeDocument/2006/relationships/oleObject" Target="../embeddings/oleObject32.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image" Target="../media/image2.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2.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2.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2.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2.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vmlDrawing" Target="../drawings/vmlDrawing37.vml"/><Relationship Id="rId5" Type="http://schemas.openxmlformats.org/officeDocument/2006/relationships/image" Target="../media/image2.wmf"/><Relationship Id="rId4" Type="http://schemas.openxmlformats.org/officeDocument/2006/relationships/oleObject" Target="../embeddings/oleObject38.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2.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2.w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image" Target="../media/image2.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15.jpeg"/><Relationship Id="rId4" Type="http://schemas.openxmlformats.org/officeDocument/2006/relationships/image" Target="../media/image2.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image" Target="../media/image16.png"/><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wmf"/><Relationship Id="rId4" Type="http://schemas.openxmlformats.org/officeDocument/2006/relationships/oleObject" Target="../embeddings/oleObject7.bin"/></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2.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2.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image" Target="../media/image2.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46.vml"/><Relationship Id="rId4" Type="http://schemas.openxmlformats.org/officeDocument/2006/relationships/image" Target="../media/image2.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47.vml"/><Relationship Id="rId4" Type="http://schemas.openxmlformats.org/officeDocument/2006/relationships/image" Target="../media/image2.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image" Target="../media/image2.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image" Target="../media/image2.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image" Target="../media/image2.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51.v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52.vml"/><Relationship Id="rId4" Type="http://schemas.openxmlformats.org/officeDocument/2006/relationships/image" Target="../media/image2.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53.vml"/><Relationship Id="rId4" Type="http://schemas.openxmlformats.org/officeDocument/2006/relationships/image" Target="../media/image2.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54.vml"/><Relationship Id="rId6" Type="http://schemas.openxmlformats.org/officeDocument/2006/relationships/image" Target="../media/image2.wmf"/><Relationship Id="rId5" Type="http://schemas.openxmlformats.org/officeDocument/2006/relationships/oleObject" Target="../embeddings/oleObject55.bin"/><Relationship Id="rId4" Type="http://schemas.openxmlformats.org/officeDocument/2006/relationships/image" Target="../media/image6.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vmlDrawing" Target="../drawings/vmlDrawing55.vml"/><Relationship Id="rId5" Type="http://schemas.openxmlformats.org/officeDocument/2006/relationships/image" Target="../media/image2.wmf"/><Relationship Id="rId4" Type="http://schemas.openxmlformats.org/officeDocument/2006/relationships/oleObject" Target="../embeddings/oleObject56.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56.v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57.vml"/><Relationship Id="rId4" Type="http://schemas.openxmlformats.org/officeDocument/2006/relationships/image" Target="../media/image2.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58.vml"/><Relationship Id="rId4" Type="http://schemas.openxmlformats.org/officeDocument/2006/relationships/image" Target="../media/image2.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59.vml"/><Relationship Id="rId4" Type="http://schemas.openxmlformats.org/officeDocument/2006/relationships/image" Target="../media/image2.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60.vml"/><Relationship Id="rId4" Type="http://schemas.openxmlformats.org/officeDocument/2006/relationships/image" Target="../media/image2.wmf"/></Relationships>
</file>

<file path=ppt/slides/_rels/slide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2.wmf"/><Relationship Id="rId4" Type="http://schemas.openxmlformats.org/officeDocument/2006/relationships/oleObject" Target="../embeddings/oleObject62.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2.vml"/><Relationship Id="rId6" Type="http://schemas.openxmlformats.org/officeDocument/2006/relationships/image" Target="../media/image1.wmf"/><Relationship Id="rId5" Type="http://schemas.openxmlformats.org/officeDocument/2006/relationships/oleObject" Target="../embeddings/oleObject63.bin"/><Relationship Id="rId4" Type="http://schemas.openxmlformats.org/officeDocument/2006/relationships/image" Target="../media/image18.png"/></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63.vml"/><Relationship Id="rId4" Type="http://schemas.openxmlformats.org/officeDocument/2006/relationships/image" Target="../media/image2.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64.v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65.vml"/><Relationship Id="rId4" Type="http://schemas.openxmlformats.org/officeDocument/2006/relationships/image" Target="../media/image2.w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66.vml"/><Relationship Id="rId4" Type="http://schemas.openxmlformats.org/officeDocument/2006/relationships/image" Target="../media/image2.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67.vml"/><Relationship Id="rId4" Type="http://schemas.openxmlformats.org/officeDocument/2006/relationships/image" Target="../media/image2.wmf"/></Relationships>
</file>

<file path=ppt/slides/_rels/slide9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8.vml"/><Relationship Id="rId5" Type="http://schemas.openxmlformats.org/officeDocument/2006/relationships/image" Target="../media/image2.wmf"/><Relationship Id="rId4" Type="http://schemas.openxmlformats.org/officeDocument/2006/relationships/oleObject" Target="../embeddings/oleObject69.bin"/></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69.vml"/><Relationship Id="rId4" Type="http://schemas.openxmlformats.org/officeDocument/2006/relationships/image" Target="../media/image2.w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70.vml"/><Relationship Id="rId4" Type="http://schemas.openxmlformats.org/officeDocument/2006/relationships/image" Target="../media/image2.wmf"/></Relationships>
</file>

<file path=ppt/slides/_rels/slide9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1371600" y="2743200"/>
            <a:ext cx="7772400" cy="1470025"/>
          </a:xfrm>
        </p:spPr>
        <p:txBody>
          <a:bodyPr/>
          <a:lstStyle/>
          <a:p>
            <a:pPr eaLnBrk="1" fontAlgn="auto" hangingPunct="1">
              <a:spcAft>
                <a:spcPts val="0"/>
              </a:spcAft>
              <a:defRPr/>
            </a:pPr>
            <a:r>
              <a:rPr lang="en-GB" b="1" dirty="0">
                <a:solidFill>
                  <a:srgbClr val="C00000"/>
                </a:solidFill>
              </a:rPr>
              <a:t>Integrated management of acute malnutrition</a:t>
            </a:r>
          </a:p>
        </p:txBody>
      </p:sp>
      <p:sp>
        <p:nvSpPr>
          <p:cNvPr id="1028" name="Subtitle 2"/>
          <p:cNvSpPr>
            <a:spLocks noGrp="1"/>
          </p:cNvSpPr>
          <p:nvPr>
            <p:ph type="subTitle" idx="4294967295"/>
          </p:nvPr>
        </p:nvSpPr>
        <p:spPr>
          <a:xfrm>
            <a:off x="2743200" y="4724400"/>
            <a:ext cx="6400800" cy="992188"/>
          </a:xfrm>
        </p:spPr>
        <p:txBody>
          <a:bodyPr/>
          <a:lstStyle/>
          <a:p>
            <a:pPr marL="0" indent="0" algn="ctr" eaLnBrk="1" hangingPunct="1">
              <a:lnSpc>
                <a:spcPct val="80000"/>
              </a:lnSpc>
              <a:buFontTx/>
              <a:buNone/>
            </a:pPr>
            <a:r>
              <a:rPr lang="en-GB" sz="2000" b="1"/>
              <a:t>IN-PATIENT MANAGEMENT</a:t>
            </a:r>
          </a:p>
        </p:txBody>
      </p:sp>
      <p:graphicFrame>
        <p:nvGraphicFramePr>
          <p:cNvPr id="1026" name="Object 2"/>
          <p:cNvGraphicFramePr>
            <a:graphicFrameLocks noChangeAspect="1"/>
          </p:cNvGraphicFramePr>
          <p:nvPr/>
        </p:nvGraphicFramePr>
        <p:xfrm>
          <a:off x="152400" y="104775"/>
          <a:ext cx="1447800" cy="1190625"/>
        </p:xfrm>
        <a:graphic>
          <a:graphicData uri="http://schemas.openxmlformats.org/presentationml/2006/ole">
            <mc:AlternateContent xmlns:mc="http://schemas.openxmlformats.org/markup-compatibility/2006">
              <mc:Choice xmlns:v="urn:schemas-microsoft-com:vml" Requires="v">
                <p:oleObj spid="_x0000_s102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4775"/>
                        <a:ext cx="1447800"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Box 4"/>
          <p:cNvSpPr txBox="1">
            <a:spLocks noChangeArrowheads="1"/>
          </p:cNvSpPr>
          <p:nvPr/>
        </p:nvSpPr>
        <p:spPr bwMode="auto">
          <a:xfrm>
            <a:off x="0" y="1295400"/>
            <a:ext cx="1981200" cy="584200"/>
          </a:xfrm>
          <a:prstGeom prst="rect">
            <a:avLst/>
          </a:prstGeom>
          <a:noFill/>
          <a:ln w="9525">
            <a:noFill/>
            <a:miter lim="800000"/>
            <a:headEnd/>
            <a:tailEnd/>
          </a:ln>
        </p:spPr>
        <p:txBody>
          <a:bodyPr>
            <a:spAutoFit/>
          </a:bodyPr>
          <a:lstStyle/>
          <a:p>
            <a:pPr algn="ctr"/>
            <a:r>
              <a:rPr lang="en-GB" sz="1600"/>
              <a:t>Republic  of Kenya</a:t>
            </a:r>
          </a:p>
          <a:p>
            <a:pPr algn="ctr"/>
            <a:r>
              <a:rPr lang="en-GB" sz="1600"/>
              <a:t>Ministry of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1" y="457201"/>
          <a:ext cx="8077200" cy="6343755"/>
        </p:xfrm>
        <a:graphic>
          <a:graphicData uri="http://schemas.openxmlformats.org/drawingml/2006/table">
            <a:tbl>
              <a:tblPr/>
              <a:tblGrid>
                <a:gridCol w="1719312">
                  <a:extLst>
                    <a:ext uri="{9D8B030D-6E8A-4147-A177-3AD203B41FA5}">
                      <a16:colId xmlns:a16="http://schemas.microsoft.com/office/drawing/2014/main" val="20000"/>
                    </a:ext>
                  </a:extLst>
                </a:gridCol>
                <a:gridCol w="111486">
                  <a:extLst>
                    <a:ext uri="{9D8B030D-6E8A-4147-A177-3AD203B41FA5}">
                      <a16:colId xmlns:a16="http://schemas.microsoft.com/office/drawing/2014/main" val="20001"/>
                    </a:ext>
                  </a:extLst>
                </a:gridCol>
                <a:gridCol w="1492037">
                  <a:extLst>
                    <a:ext uri="{9D8B030D-6E8A-4147-A177-3AD203B41FA5}">
                      <a16:colId xmlns:a16="http://schemas.microsoft.com/office/drawing/2014/main" val="20002"/>
                    </a:ext>
                  </a:extLst>
                </a:gridCol>
                <a:gridCol w="1590917">
                  <a:extLst>
                    <a:ext uri="{9D8B030D-6E8A-4147-A177-3AD203B41FA5}">
                      <a16:colId xmlns:a16="http://schemas.microsoft.com/office/drawing/2014/main" val="20003"/>
                    </a:ext>
                  </a:extLst>
                </a:gridCol>
                <a:gridCol w="111486">
                  <a:extLst>
                    <a:ext uri="{9D8B030D-6E8A-4147-A177-3AD203B41FA5}">
                      <a16:colId xmlns:a16="http://schemas.microsoft.com/office/drawing/2014/main" val="20004"/>
                    </a:ext>
                  </a:extLst>
                </a:gridCol>
                <a:gridCol w="1621908">
                  <a:extLst>
                    <a:ext uri="{9D8B030D-6E8A-4147-A177-3AD203B41FA5}">
                      <a16:colId xmlns:a16="http://schemas.microsoft.com/office/drawing/2014/main" val="20005"/>
                    </a:ext>
                  </a:extLst>
                </a:gridCol>
                <a:gridCol w="1430054">
                  <a:extLst>
                    <a:ext uri="{9D8B030D-6E8A-4147-A177-3AD203B41FA5}">
                      <a16:colId xmlns:a16="http://schemas.microsoft.com/office/drawing/2014/main" val="20006"/>
                    </a:ext>
                  </a:extLst>
                </a:gridCol>
              </a:tblGrid>
              <a:tr h="621103">
                <a:tc gridSpan="3">
                  <a:txBody>
                    <a:bodyPr/>
                    <a:lstStyle/>
                    <a:p>
                      <a:pPr marL="0" marR="0" algn="just">
                        <a:lnSpc>
                          <a:spcPts val="1140"/>
                        </a:lnSpc>
                        <a:spcBef>
                          <a:spcPts val="180"/>
                        </a:spcBef>
                        <a:spcAft>
                          <a:spcPts val="0"/>
                        </a:spcAft>
                        <a:tabLst>
                          <a:tab pos="90170" algn="l"/>
                        </a:tabLst>
                      </a:pP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dirty="0"/>
                    </a:p>
                  </a:txBody>
                  <a:tcPr/>
                </a:tc>
                <a:tc>
                  <a:txBody>
                    <a:bodyPr/>
                    <a:lstStyle/>
                    <a:p>
                      <a:pPr marL="0" marR="0" algn="just">
                        <a:lnSpc>
                          <a:spcPts val="1140"/>
                        </a:lnSpc>
                        <a:spcBef>
                          <a:spcPts val="180"/>
                        </a:spcBef>
                        <a:spcAft>
                          <a:spcPts val="0"/>
                        </a:spcAft>
                        <a:tabLst>
                          <a:tab pos="90170" algn="l"/>
                        </a:tabLst>
                      </a:pP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21103">
                <a:tc gridSpan="3">
                  <a:txBody>
                    <a:bodyPr/>
                    <a:lstStyle/>
                    <a:p>
                      <a:pPr marL="0" marR="0" algn="just">
                        <a:lnSpc>
                          <a:spcPts val="1140"/>
                        </a:lnSpc>
                        <a:spcBef>
                          <a:spcPts val="180"/>
                        </a:spcBef>
                        <a:spcAft>
                          <a:spcPts val="0"/>
                        </a:spcAft>
                        <a:tabLst>
                          <a:tab pos="90170" algn="l"/>
                        </a:tabLst>
                      </a:pPr>
                      <a:endParaRPr lang="en-US" sz="1200" dirty="0">
                        <a:latin typeface="Arial"/>
                        <a:ea typeface="Times New Roman"/>
                        <a:cs typeface="Arial"/>
                      </a:endParaRPr>
                    </a:p>
                    <a:p>
                      <a:pPr marL="0" marR="0" algn="just">
                        <a:lnSpc>
                          <a:spcPts val="1140"/>
                        </a:lnSpc>
                        <a:spcBef>
                          <a:spcPts val="180"/>
                        </a:spcBef>
                        <a:spcAft>
                          <a:spcPts val="0"/>
                        </a:spcAft>
                        <a:tabLst>
                          <a:tab pos="90170" algn="l"/>
                        </a:tabLst>
                      </a:pPr>
                      <a:r>
                        <a:rPr lang="en-US" sz="1200" dirty="0">
                          <a:latin typeface="Arial"/>
                          <a:ea typeface="Times New Roman"/>
                          <a:cs typeface="Arial"/>
                        </a:rPr>
                        <a:t>Feeding for catch up growth in rehabilitation </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200" b="1" dirty="0">
                        <a:latin typeface="Arial"/>
                        <a:ea typeface="Times New Roman"/>
                        <a:cs typeface="Arial"/>
                      </a:endParaRPr>
                    </a:p>
                    <a:p>
                      <a:pPr marL="0" marR="0" algn="just">
                        <a:lnSpc>
                          <a:spcPts val="1140"/>
                        </a:lnSpc>
                        <a:spcBef>
                          <a:spcPts val="180"/>
                        </a:spcBef>
                        <a:spcAft>
                          <a:spcPts val="0"/>
                        </a:spcAft>
                        <a:tabLst>
                          <a:tab pos="90170" algn="l"/>
                        </a:tabLst>
                      </a:pPr>
                      <a:r>
                        <a:rPr lang="en-US" sz="1200" b="1" dirty="0">
                          <a:latin typeface="Arial"/>
                          <a:ea typeface="Times New Roman"/>
                          <a:cs typeface="Arial"/>
                        </a:rPr>
                        <a:t>-------------------</a:t>
                      </a:r>
                      <a:r>
                        <a:rPr lang="en-US" sz="1200" b="1"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628807">
                <a:tc gridSpan="2">
                  <a:txBody>
                    <a:bodyPr/>
                    <a:lstStyle/>
                    <a:p>
                      <a:pPr marL="0" marR="0" algn="just">
                        <a:lnSpc>
                          <a:spcPts val="1140"/>
                        </a:lnSpc>
                        <a:spcBef>
                          <a:spcPts val="180"/>
                        </a:spcBef>
                        <a:spcAft>
                          <a:spcPts val="0"/>
                        </a:spcAft>
                        <a:tabLst>
                          <a:tab pos="90170" algn="l"/>
                        </a:tabLst>
                      </a:pPr>
                      <a:endParaRPr lang="en-US" sz="1200" b="1" dirty="0">
                        <a:latin typeface="Arial"/>
                        <a:ea typeface="Times New Roman"/>
                        <a:cs typeface="Arial"/>
                      </a:endParaRPr>
                    </a:p>
                    <a:p>
                      <a:pPr marL="0" marR="0" algn="just">
                        <a:lnSpc>
                          <a:spcPts val="1140"/>
                        </a:lnSpc>
                        <a:spcBef>
                          <a:spcPts val="180"/>
                        </a:spcBef>
                        <a:spcAft>
                          <a:spcPts val="0"/>
                        </a:spcAft>
                        <a:tabLst>
                          <a:tab pos="90170" algn="l"/>
                        </a:tabLst>
                      </a:pPr>
                      <a:r>
                        <a:rPr lang="en-US" sz="1200" b="1" dirty="0">
                          <a:latin typeface="Arial"/>
                          <a:ea typeface="Times New Roman"/>
                          <a:cs typeface="Arial"/>
                        </a:rPr>
                        <a:t>Monitoring and daily care</a:t>
                      </a:r>
                      <a:endParaRPr lang="en-US" sz="1200" dirty="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200" dirty="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320965">
                <a:tc gridSpan="3">
                  <a:txBody>
                    <a:bodyPr/>
                    <a:lstStyle/>
                    <a:p>
                      <a:pPr marL="0" marR="0" algn="just">
                        <a:spcBef>
                          <a:spcPts val="0"/>
                        </a:spcBef>
                        <a:spcAft>
                          <a:spcPts val="0"/>
                        </a:spcAft>
                      </a:pPr>
                      <a:endParaRPr lang="en-US" sz="1200" dirty="0">
                        <a:latin typeface="Arial"/>
                        <a:ea typeface="Times New Roman"/>
                        <a:cs typeface="Arial"/>
                      </a:endParaRPr>
                    </a:p>
                    <a:p>
                      <a:pPr marL="0" marR="0" algn="just">
                        <a:spcBef>
                          <a:spcPts val="0"/>
                        </a:spcBef>
                        <a:spcAft>
                          <a:spcPts val="0"/>
                        </a:spcAft>
                      </a:pPr>
                      <a:r>
                        <a:rPr lang="en-US" sz="1200" dirty="0">
                          <a:latin typeface="Arial"/>
                          <a:ea typeface="Times New Roman"/>
                          <a:cs typeface="Arial"/>
                        </a:rPr>
                        <a:t>Monitoring of improvement</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a:txBody>
                    <a:bodyPr/>
                    <a:lstStyle/>
                    <a:p>
                      <a:pPr marL="0" marR="0" algn="just">
                        <a:spcBef>
                          <a:spcPts val="0"/>
                        </a:spcBef>
                        <a:spcAft>
                          <a:spcPts val="0"/>
                        </a:spcAft>
                      </a:pPr>
                      <a:r>
                        <a:rPr lang="en-US" sz="1200">
                          <a:latin typeface="Arial"/>
                          <a:ea typeface="Times New Roman"/>
                          <a:cs typeface="Arial"/>
                        </a:rPr>
                        <a:t>-------------------</a:t>
                      </a:r>
                      <a:r>
                        <a:rPr lang="en-US" sz="1200">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spcBef>
                          <a:spcPts val="0"/>
                        </a:spcBef>
                        <a:spcAft>
                          <a:spcPts val="0"/>
                        </a:spcAft>
                      </a:pPr>
                      <a:r>
                        <a:rPr lang="en-US" sz="1200">
                          <a:latin typeface="Arial"/>
                          <a:ea typeface="Times New Roman"/>
                          <a:cs typeface="Arial"/>
                        </a:rPr>
                        <a:t>-----------------</a:t>
                      </a:r>
                      <a:r>
                        <a:rPr lang="en-US" sz="1200">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spcBef>
                          <a:spcPts val="0"/>
                        </a:spcBef>
                        <a:spcAft>
                          <a:spcPts val="0"/>
                        </a:spcAft>
                      </a:pPr>
                      <a:r>
                        <a:rPr lang="en-US" sz="1200">
                          <a:latin typeface="Arial"/>
                          <a:ea typeface="Times New Roman"/>
                          <a:cs typeface="Arial"/>
                        </a:rPr>
                        <a:t>-------------------</a:t>
                      </a:r>
                      <a:r>
                        <a:rPr lang="en-US" sz="1200">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320965">
                <a:tc gridSpan="3">
                  <a:txBody>
                    <a:bodyPr/>
                    <a:lstStyle/>
                    <a:p>
                      <a:pPr marL="0" marR="0" algn="just">
                        <a:spcBef>
                          <a:spcPts val="0"/>
                        </a:spcBef>
                        <a:spcAft>
                          <a:spcPts val="0"/>
                        </a:spcAft>
                      </a:pPr>
                      <a:endParaRPr lang="en-US" sz="1200" dirty="0">
                        <a:latin typeface="Arial"/>
                        <a:ea typeface="Times New Roman"/>
                        <a:cs typeface="Arial"/>
                      </a:endParaRPr>
                    </a:p>
                    <a:p>
                      <a:pPr marL="0" marR="0" algn="just">
                        <a:spcBef>
                          <a:spcPts val="0"/>
                        </a:spcBef>
                        <a:spcAft>
                          <a:spcPts val="0"/>
                        </a:spcAft>
                      </a:pPr>
                      <a:r>
                        <a:rPr lang="en-US" sz="1200" dirty="0">
                          <a:latin typeface="Arial"/>
                          <a:ea typeface="Times New Roman"/>
                          <a:cs typeface="Arial"/>
                        </a:rPr>
                        <a:t>Monitoring of complications</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a:txBody>
                    <a:bodyPr/>
                    <a:lstStyle/>
                    <a:p>
                      <a:pPr marL="0" marR="0" algn="just">
                        <a:spcBef>
                          <a:spcPts val="0"/>
                        </a:spcBef>
                        <a:spcAft>
                          <a:spcPts val="0"/>
                        </a:spcAft>
                      </a:pPr>
                      <a:r>
                        <a:rPr lang="en-US" sz="1200">
                          <a:latin typeface="Arial"/>
                          <a:ea typeface="Times New Roman"/>
                          <a:cs typeface="Arial"/>
                        </a:rPr>
                        <a:t>-------------------</a:t>
                      </a:r>
                      <a:r>
                        <a:rPr lang="en-US" sz="1200">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spcBef>
                          <a:spcPts val="0"/>
                        </a:spcBef>
                        <a:spcAft>
                          <a:spcPts val="0"/>
                        </a:spcAft>
                      </a:pPr>
                      <a:r>
                        <a:rPr lang="en-US" sz="1200">
                          <a:latin typeface="Arial"/>
                          <a:ea typeface="Times New Roman"/>
                          <a:cs typeface="Arial"/>
                        </a:rPr>
                        <a:t>-----------------</a:t>
                      </a:r>
                      <a:r>
                        <a:rPr lang="en-US" sz="1200">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spcBef>
                          <a:spcPts val="0"/>
                        </a:spcBef>
                        <a:spcAft>
                          <a:spcPts val="0"/>
                        </a:spcAft>
                      </a:pPr>
                      <a:r>
                        <a:rPr lang="en-US" sz="1200" dirty="0">
                          <a:latin typeface="Arial"/>
                          <a:ea typeface="Times New Roman"/>
                          <a:cs typeface="Arial"/>
                        </a:rPr>
                        <a:t>-------------------</a:t>
                      </a:r>
                      <a:r>
                        <a:rPr lang="en-US" sz="1200"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320965">
                <a:tc gridSpan="3">
                  <a:txBody>
                    <a:bodyPr/>
                    <a:lstStyle/>
                    <a:p>
                      <a:pPr marL="0" marR="0" algn="just">
                        <a:spcBef>
                          <a:spcPts val="0"/>
                        </a:spcBef>
                        <a:spcAft>
                          <a:spcPts val="0"/>
                        </a:spcAft>
                      </a:pPr>
                      <a:endParaRPr lang="en-US" sz="1200" dirty="0">
                        <a:latin typeface="Arial"/>
                        <a:ea typeface="Times New Roman"/>
                        <a:cs typeface="Arial"/>
                      </a:endParaRPr>
                    </a:p>
                    <a:p>
                      <a:pPr marL="0" marR="0" algn="just">
                        <a:spcBef>
                          <a:spcPts val="0"/>
                        </a:spcBef>
                        <a:spcAft>
                          <a:spcPts val="0"/>
                        </a:spcAft>
                      </a:pPr>
                      <a:r>
                        <a:rPr lang="en-US" sz="1200" dirty="0">
                          <a:latin typeface="Arial"/>
                          <a:ea typeface="Times New Roman"/>
                          <a:cs typeface="Arial"/>
                        </a:rPr>
                        <a:t>Monitoring of failure to respond</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a:txBody>
                    <a:bodyPr/>
                    <a:lstStyle/>
                    <a:p>
                      <a:pPr marL="0" marR="0" algn="just">
                        <a:spcBef>
                          <a:spcPts val="0"/>
                        </a:spcBef>
                        <a:spcAft>
                          <a:spcPts val="0"/>
                        </a:spcAft>
                      </a:pPr>
                      <a:r>
                        <a:rPr lang="en-US" sz="1200">
                          <a:latin typeface="Arial"/>
                          <a:ea typeface="Times New Roman"/>
                          <a:cs typeface="Arial"/>
                        </a:rPr>
                        <a:t>-------------------</a:t>
                      </a:r>
                      <a:r>
                        <a:rPr lang="en-US" sz="1200">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spcBef>
                          <a:spcPts val="0"/>
                        </a:spcBef>
                        <a:spcAft>
                          <a:spcPts val="0"/>
                        </a:spcAft>
                      </a:pPr>
                      <a:r>
                        <a:rPr lang="en-US" sz="1200">
                          <a:latin typeface="Arial"/>
                          <a:ea typeface="Times New Roman"/>
                          <a:cs typeface="Arial"/>
                        </a:rPr>
                        <a:t>-----------------</a:t>
                      </a:r>
                      <a:r>
                        <a:rPr lang="en-US" sz="1200">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spcBef>
                          <a:spcPts val="0"/>
                        </a:spcBef>
                        <a:spcAft>
                          <a:spcPts val="0"/>
                        </a:spcAft>
                      </a:pPr>
                      <a:r>
                        <a:rPr lang="en-US" sz="1200" dirty="0">
                          <a:latin typeface="Arial"/>
                          <a:ea typeface="Times New Roman"/>
                          <a:cs typeface="Arial"/>
                        </a:rPr>
                        <a:t>-------------------</a:t>
                      </a:r>
                      <a:r>
                        <a:rPr lang="en-US" sz="1200"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5"/>
                  </a:ext>
                </a:extLst>
              </a:tr>
              <a:tr h="320965">
                <a:tc gridSpan="3">
                  <a:txBody>
                    <a:bodyPr/>
                    <a:lstStyle/>
                    <a:p>
                      <a:pPr marL="0" marR="0" algn="just">
                        <a:spcBef>
                          <a:spcPts val="0"/>
                        </a:spcBef>
                        <a:spcAft>
                          <a:spcPts val="0"/>
                        </a:spcAft>
                      </a:pPr>
                      <a:endParaRPr lang="en-US" sz="1200" dirty="0">
                        <a:latin typeface="Arial"/>
                        <a:ea typeface="Times New Roman"/>
                        <a:cs typeface="Arial"/>
                      </a:endParaRPr>
                    </a:p>
                    <a:p>
                      <a:pPr marL="0" marR="0" algn="just">
                        <a:spcBef>
                          <a:spcPts val="0"/>
                        </a:spcBef>
                        <a:spcAft>
                          <a:spcPts val="0"/>
                        </a:spcAft>
                      </a:pPr>
                      <a:r>
                        <a:rPr lang="en-US" sz="1200" dirty="0">
                          <a:latin typeface="Arial"/>
                          <a:ea typeface="Times New Roman"/>
                          <a:cs typeface="Arial"/>
                        </a:rPr>
                        <a:t>Emotional and sensorial stimulation</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a:txBody>
                    <a:bodyPr/>
                    <a:lstStyle/>
                    <a:p>
                      <a:pPr marL="0" marR="0" algn="just">
                        <a:spcBef>
                          <a:spcPts val="0"/>
                        </a:spcBef>
                        <a:spcAft>
                          <a:spcPts val="0"/>
                        </a:spcAft>
                      </a:pPr>
                      <a:r>
                        <a:rPr lang="en-US" sz="1200">
                          <a:latin typeface="Arial"/>
                          <a:ea typeface="Times New Roman"/>
                          <a:cs typeface="Arial"/>
                        </a:rPr>
                        <a:t>-------------------</a:t>
                      </a:r>
                      <a:r>
                        <a:rPr lang="en-US" sz="1200">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spcBef>
                          <a:spcPts val="0"/>
                        </a:spcBef>
                        <a:spcAft>
                          <a:spcPts val="0"/>
                        </a:spcAft>
                      </a:pPr>
                      <a:r>
                        <a:rPr lang="en-US" sz="1200">
                          <a:latin typeface="Arial"/>
                          <a:ea typeface="Times New Roman"/>
                          <a:cs typeface="Arial"/>
                        </a:rPr>
                        <a:t>-----------------</a:t>
                      </a:r>
                      <a:r>
                        <a:rPr lang="en-US" sz="1200">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spcBef>
                          <a:spcPts val="0"/>
                        </a:spcBef>
                        <a:spcAft>
                          <a:spcPts val="0"/>
                        </a:spcAft>
                      </a:pPr>
                      <a:r>
                        <a:rPr lang="en-US" sz="1200">
                          <a:latin typeface="Arial"/>
                          <a:ea typeface="Times New Roman"/>
                          <a:cs typeface="Arial"/>
                        </a:rPr>
                        <a:t>-------------------</a:t>
                      </a:r>
                      <a:r>
                        <a:rPr lang="en-US" sz="1200">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6"/>
                  </a:ext>
                </a:extLst>
              </a:tr>
              <a:tr h="308686">
                <a:tc gridSpan="3">
                  <a:txBody>
                    <a:bodyPr/>
                    <a:lstStyle/>
                    <a:p>
                      <a:pPr marL="0" marR="0" algn="just">
                        <a:spcBef>
                          <a:spcPts val="0"/>
                        </a:spcBef>
                        <a:spcAft>
                          <a:spcPts val="0"/>
                        </a:spcAft>
                      </a:pPr>
                      <a:endParaRPr lang="en-US" sz="1200" dirty="0">
                        <a:latin typeface="Arial"/>
                        <a:ea typeface="Times New Roman"/>
                        <a:cs typeface="Arial"/>
                      </a:endParaRPr>
                    </a:p>
                    <a:p>
                      <a:pPr marL="0" marR="0" algn="just">
                        <a:spcBef>
                          <a:spcPts val="0"/>
                        </a:spcBef>
                        <a:spcAft>
                          <a:spcPts val="0"/>
                        </a:spcAft>
                      </a:pPr>
                      <a:r>
                        <a:rPr lang="en-US" sz="1200" dirty="0">
                          <a:latin typeface="Arial"/>
                          <a:ea typeface="Times New Roman"/>
                          <a:cs typeface="Arial"/>
                        </a:rPr>
                        <a:t>Psychosocial support of mother or </a:t>
                      </a:r>
                      <a:r>
                        <a:rPr lang="en-US" sz="1200" dirty="0" err="1">
                          <a:latin typeface="Arial"/>
                          <a:ea typeface="Times New Roman"/>
                          <a:cs typeface="Arial"/>
                        </a:rPr>
                        <a:t>carer</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a:txBody>
                    <a:bodyPr/>
                    <a:lstStyle/>
                    <a:p>
                      <a:pPr marL="0" marR="0" algn="just">
                        <a:spcBef>
                          <a:spcPts val="0"/>
                        </a:spcBef>
                        <a:spcAft>
                          <a:spcPts val="0"/>
                        </a:spcAft>
                      </a:pPr>
                      <a:r>
                        <a:rPr lang="en-US" sz="1200">
                          <a:latin typeface="Arial"/>
                          <a:ea typeface="Times New Roman"/>
                          <a:cs typeface="Arial"/>
                        </a:rPr>
                        <a:t>-------------------</a:t>
                      </a:r>
                      <a:r>
                        <a:rPr lang="en-US" sz="1200">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spcBef>
                          <a:spcPts val="0"/>
                        </a:spcBef>
                        <a:spcAft>
                          <a:spcPts val="0"/>
                        </a:spcAft>
                      </a:pPr>
                      <a:r>
                        <a:rPr lang="en-US" sz="1200">
                          <a:latin typeface="Arial"/>
                          <a:ea typeface="Times New Roman"/>
                          <a:cs typeface="Arial"/>
                        </a:rPr>
                        <a:t>-----------------</a:t>
                      </a:r>
                      <a:r>
                        <a:rPr lang="en-US" sz="1200">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spcBef>
                          <a:spcPts val="0"/>
                        </a:spcBef>
                        <a:spcAft>
                          <a:spcPts val="0"/>
                        </a:spcAft>
                      </a:pPr>
                      <a:r>
                        <a:rPr lang="en-US" sz="1200">
                          <a:latin typeface="Arial"/>
                          <a:ea typeface="Times New Roman"/>
                          <a:cs typeface="Arial"/>
                        </a:rPr>
                        <a:t>-------------------</a:t>
                      </a:r>
                      <a:r>
                        <a:rPr lang="en-US" sz="1200">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7"/>
                  </a:ext>
                </a:extLst>
              </a:tr>
              <a:tr h="621103">
                <a:tc gridSpan="3">
                  <a:txBody>
                    <a:bodyPr/>
                    <a:lstStyle/>
                    <a:p>
                      <a:pPr marL="0" marR="0" algn="just">
                        <a:lnSpc>
                          <a:spcPts val="1140"/>
                        </a:lnSpc>
                        <a:spcBef>
                          <a:spcPts val="180"/>
                        </a:spcBef>
                        <a:spcAft>
                          <a:spcPts val="0"/>
                        </a:spcAft>
                        <a:tabLst>
                          <a:tab pos="90170" algn="l"/>
                        </a:tabLst>
                      </a:pPr>
                      <a:endParaRPr lang="en-US" sz="1200" dirty="0">
                        <a:latin typeface="Arial"/>
                        <a:ea typeface="Times New Roman"/>
                        <a:cs typeface="Arial"/>
                      </a:endParaRPr>
                    </a:p>
                    <a:p>
                      <a:pPr marL="0" marR="0" algn="just">
                        <a:lnSpc>
                          <a:spcPts val="1140"/>
                        </a:lnSpc>
                        <a:spcBef>
                          <a:spcPts val="180"/>
                        </a:spcBef>
                        <a:spcAft>
                          <a:spcPts val="0"/>
                        </a:spcAft>
                        <a:tabLst>
                          <a:tab pos="90170" algn="l"/>
                        </a:tabLst>
                      </a:pPr>
                      <a:r>
                        <a:rPr lang="en-US" sz="1200" dirty="0">
                          <a:latin typeface="Arial"/>
                          <a:ea typeface="Times New Roman"/>
                          <a:cs typeface="Arial"/>
                        </a:rPr>
                        <a:t>Health and nutrition counseling and education</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spcBef>
                          <a:spcPts val="0"/>
                        </a:spcBef>
                        <a:spcAft>
                          <a:spcPts val="0"/>
                        </a:spcAft>
                      </a:pPr>
                      <a:r>
                        <a:rPr lang="en-US" sz="1200" b="1">
                          <a:latin typeface="Arial"/>
                          <a:ea typeface="Times New Roman"/>
                          <a:cs typeface="Arial"/>
                        </a:rPr>
                        <a:t>-----------------</a:t>
                      </a:r>
                      <a:r>
                        <a:rPr lang="en-US" sz="1200" b="1">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spcBef>
                          <a:spcPts val="0"/>
                        </a:spcBef>
                        <a:spcAft>
                          <a:spcPts val="0"/>
                        </a:spcAft>
                      </a:pPr>
                      <a:r>
                        <a:rPr lang="en-US" sz="1200" b="1" dirty="0">
                          <a:latin typeface="Arial"/>
                          <a:ea typeface="Times New Roman"/>
                          <a:cs typeface="Arial"/>
                        </a:rPr>
                        <a:t>-------------------</a:t>
                      </a:r>
                      <a:r>
                        <a:rPr lang="en-US" sz="1200" b="1"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8"/>
                  </a:ext>
                </a:extLst>
              </a:tr>
              <a:tr h="450821">
                <a:tc>
                  <a:txBody>
                    <a:bodyPr/>
                    <a:lstStyle/>
                    <a:p>
                      <a:pPr marL="0" marR="0" algn="just">
                        <a:lnSpc>
                          <a:spcPts val="1140"/>
                        </a:lnSpc>
                        <a:spcBef>
                          <a:spcPts val="180"/>
                        </a:spcBef>
                        <a:spcAft>
                          <a:spcPts val="0"/>
                        </a:spcAft>
                        <a:tabLst>
                          <a:tab pos="90170" algn="l"/>
                        </a:tabLst>
                      </a:pPr>
                      <a:endParaRPr lang="en-US" sz="1200" dirty="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6">
                  <a:txBody>
                    <a:bodyPr/>
                    <a:lstStyle/>
                    <a:p>
                      <a:pPr marL="0" marR="0" algn="just">
                        <a:lnSpc>
                          <a:spcPts val="1140"/>
                        </a:lnSpc>
                        <a:spcBef>
                          <a:spcPts val="180"/>
                        </a:spcBef>
                        <a:spcAft>
                          <a:spcPts val="0"/>
                        </a:spcAft>
                        <a:tabLst>
                          <a:tab pos="90170" algn="l"/>
                        </a:tabLst>
                      </a:pPr>
                      <a:r>
                        <a:rPr lang="en-US" sz="1200" b="1" dirty="0">
                          <a:latin typeface="Arial"/>
                          <a:ea typeface="Times New Roman"/>
                          <a:cs typeface="Arial"/>
                        </a:rPr>
                        <a:t>Preparation for transfer and discharge</a:t>
                      </a:r>
                      <a:endParaRPr lang="en-US" sz="1200" dirty="0">
                        <a:latin typeface="Tahoma"/>
                        <a:ea typeface="Times New Roman"/>
                        <a:cs typeface="Arial"/>
                      </a:endParaRPr>
                    </a:p>
                  </a:txBody>
                  <a:tcPr marL="58788" marR="587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943211">
                <a:tc gridSpan="3">
                  <a:txBody>
                    <a:bodyPr/>
                    <a:lstStyle/>
                    <a:p>
                      <a:pPr marL="0" marR="0" algn="just">
                        <a:lnSpc>
                          <a:spcPts val="1140"/>
                        </a:lnSpc>
                        <a:spcBef>
                          <a:spcPts val="180"/>
                        </a:spcBef>
                        <a:spcAft>
                          <a:spcPts val="0"/>
                        </a:spcAft>
                        <a:tabLst>
                          <a:tab pos="90170" algn="l"/>
                        </a:tabLst>
                      </a:pPr>
                      <a:endParaRPr lang="en-US" sz="1200" dirty="0">
                        <a:latin typeface="Arial"/>
                        <a:ea typeface="Times New Roman"/>
                        <a:cs typeface="Arial"/>
                      </a:endParaRPr>
                    </a:p>
                    <a:p>
                      <a:pPr marL="0" marR="0" algn="just">
                        <a:lnSpc>
                          <a:spcPts val="1140"/>
                        </a:lnSpc>
                        <a:spcBef>
                          <a:spcPts val="180"/>
                        </a:spcBef>
                        <a:spcAft>
                          <a:spcPts val="0"/>
                        </a:spcAft>
                        <a:tabLst>
                          <a:tab pos="90170" algn="l"/>
                        </a:tabLst>
                      </a:pPr>
                      <a:r>
                        <a:rPr lang="en-US" sz="1200" dirty="0">
                          <a:latin typeface="Arial"/>
                          <a:ea typeface="Times New Roman"/>
                          <a:cs typeface="Arial"/>
                        </a:rPr>
                        <a:t>Preparation for discharge from hospital and transfer to outpatient care to continue treatment</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gridSpan="2">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r>
                        <a:rPr lang="en-US" sz="1200" b="1">
                          <a:latin typeface="Arial"/>
                          <a:ea typeface="Times New Roman"/>
                          <a:cs typeface="Arial"/>
                        </a:rPr>
                        <a:t>-----------------</a:t>
                      </a:r>
                      <a:r>
                        <a:rPr lang="en-US" sz="1200" b="1">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10"/>
                  </a:ext>
                </a:extLst>
              </a:tr>
              <a:tr h="628807">
                <a:tc gridSpan="3">
                  <a:txBody>
                    <a:bodyPr/>
                    <a:lstStyle/>
                    <a:p>
                      <a:pPr marL="0" marR="0" algn="just">
                        <a:lnSpc>
                          <a:spcPts val="1140"/>
                        </a:lnSpc>
                        <a:spcBef>
                          <a:spcPts val="180"/>
                        </a:spcBef>
                        <a:spcAft>
                          <a:spcPts val="0"/>
                        </a:spcAft>
                        <a:tabLst>
                          <a:tab pos="90170" algn="l"/>
                        </a:tabLst>
                      </a:pPr>
                      <a:endParaRPr lang="en-US" sz="1200" dirty="0">
                        <a:latin typeface="Arial"/>
                        <a:ea typeface="Times New Roman"/>
                        <a:cs typeface="Arial"/>
                      </a:endParaRPr>
                    </a:p>
                    <a:p>
                      <a:pPr marL="0" marR="0" algn="just">
                        <a:lnSpc>
                          <a:spcPts val="1140"/>
                        </a:lnSpc>
                        <a:spcBef>
                          <a:spcPts val="180"/>
                        </a:spcBef>
                        <a:spcAft>
                          <a:spcPts val="0"/>
                        </a:spcAft>
                        <a:tabLst>
                          <a:tab pos="90170" algn="l"/>
                        </a:tabLst>
                      </a:pPr>
                      <a:r>
                        <a:rPr lang="en-US" sz="1200" dirty="0">
                          <a:latin typeface="Arial"/>
                          <a:ea typeface="Times New Roman"/>
                          <a:cs typeface="Arial"/>
                        </a:rPr>
                        <a:t>Preparation for discharge from hospital and treatment</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gridSpan="2">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r>
                        <a:rPr lang="en-US" sz="1200" b="1" dirty="0">
                          <a:latin typeface="Arial"/>
                          <a:ea typeface="Times New Roman"/>
                          <a:cs typeface="Arial"/>
                        </a:rPr>
                        <a:t>-------------------</a:t>
                      </a:r>
                      <a:r>
                        <a:rPr lang="en-US" sz="1200" b="1"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solidFill>
                  <a:schemeClr val="accent6">
                    <a:lumMod val="75000"/>
                  </a:schemeClr>
                </a:solidFill>
              </a:rPr>
              <a:t>ReSoMal</a:t>
            </a:r>
            <a:r>
              <a:rPr lang="en-US" b="1" dirty="0">
                <a:solidFill>
                  <a:schemeClr val="accent6">
                    <a:lumMod val="75000"/>
                  </a:schemeClr>
                </a:solidFill>
              </a:rPr>
              <a:t> Specifications and Dosage</a:t>
            </a:r>
          </a:p>
        </p:txBody>
      </p:sp>
      <p:sp>
        <p:nvSpPr>
          <p:cNvPr id="3" name="Content Placeholder 2"/>
          <p:cNvSpPr>
            <a:spLocks noGrp="1"/>
          </p:cNvSpPr>
          <p:nvPr>
            <p:ph idx="1"/>
          </p:nvPr>
        </p:nvSpPr>
        <p:spPr>
          <a:solidFill>
            <a:schemeClr val="accent1"/>
          </a:solidFill>
        </p:spPr>
        <p:txBody>
          <a:bodyPr>
            <a:normAutofit/>
          </a:bodyPr>
          <a:lstStyle/>
          <a:p>
            <a:r>
              <a:rPr lang="en-US" sz="2200" dirty="0">
                <a:latin typeface="Century Schoolbook" pitchFamily="18" charset="0"/>
              </a:rPr>
              <a:t>Not to be given to suspected cases of profuse watery </a:t>
            </a:r>
            <a:r>
              <a:rPr lang="en-US" sz="2200" dirty="0" err="1">
                <a:latin typeface="Century Schoolbook" pitchFamily="18" charset="0"/>
              </a:rPr>
              <a:t>diarrhoea</a:t>
            </a:r>
            <a:r>
              <a:rPr lang="en-US" sz="2200" dirty="0">
                <a:latin typeface="Century Schoolbook" pitchFamily="18" charset="0"/>
              </a:rPr>
              <a:t> or cholera</a:t>
            </a:r>
          </a:p>
          <a:p>
            <a:endParaRPr lang="en-US" sz="2200" dirty="0">
              <a:latin typeface="Century Schoolbook" pitchFamily="18" charset="0"/>
            </a:endParaRPr>
          </a:p>
          <a:p>
            <a:r>
              <a:rPr lang="en-US" sz="2200" dirty="0">
                <a:latin typeface="Century Schoolbook" pitchFamily="18" charset="0"/>
              </a:rPr>
              <a:t>Give between 70 and 100ml/ kg of body over 12 hours</a:t>
            </a:r>
          </a:p>
          <a:p>
            <a:endParaRPr lang="en-US" sz="2200" dirty="0">
              <a:latin typeface="Century Schoolbook" pitchFamily="18" charset="0"/>
            </a:endParaRPr>
          </a:p>
          <a:p>
            <a:r>
              <a:rPr lang="en-US" sz="2200" dirty="0">
                <a:latin typeface="Century Schoolbook" pitchFamily="18" charset="0"/>
              </a:rPr>
              <a:t>For children from septic shock treatment with IV fluids, omit first two hours and give for </a:t>
            </a:r>
            <a:r>
              <a:rPr lang="en-US" sz="2200" dirty="0" err="1">
                <a:latin typeface="Century Schoolbook" pitchFamily="18" charset="0"/>
              </a:rPr>
              <a:t>upto</a:t>
            </a:r>
            <a:r>
              <a:rPr lang="en-US" sz="2200" dirty="0">
                <a:latin typeface="Century Schoolbook" pitchFamily="18" charset="0"/>
              </a:rPr>
              <a:t> 10 hours</a:t>
            </a:r>
          </a:p>
          <a:p>
            <a:endParaRPr lang="en-US" sz="2200" dirty="0">
              <a:latin typeface="Century Schoolbook" pitchFamily="18" charset="0"/>
            </a:endParaRPr>
          </a:p>
          <a:p>
            <a:r>
              <a:rPr lang="en-US" sz="2200" dirty="0">
                <a:latin typeface="Century Schoolbook" pitchFamily="18" charset="0"/>
              </a:rPr>
              <a:t>Assess child every hour and stop if: </a:t>
            </a:r>
            <a:r>
              <a:rPr lang="en-US" sz="2200" b="1" dirty="0">
                <a:latin typeface="Century Schoolbook" pitchFamily="18" charset="0"/>
              </a:rPr>
              <a:t>Respiratory and pulse rates increase, jugular veins become engorged and </a:t>
            </a:r>
            <a:r>
              <a:rPr lang="en-US" sz="2200" b="1" dirty="0" err="1">
                <a:latin typeface="Century Schoolbook" pitchFamily="18" charset="0"/>
              </a:rPr>
              <a:t>oedema</a:t>
            </a:r>
            <a:r>
              <a:rPr lang="en-US" sz="2200" b="1" dirty="0">
                <a:latin typeface="Century Schoolbook" pitchFamily="18" charset="0"/>
              </a:rPr>
              <a:t> increases</a:t>
            </a:r>
            <a:endParaRPr lang="en-US" sz="2200" dirty="0">
              <a:latin typeface="Century Schoolbook" pitchFamily="18" charset="0"/>
            </a:endParaRPr>
          </a:p>
          <a:p>
            <a:pPr>
              <a:buNone/>
            </a:pPr>
            <a:endParaRPr lang="en-US" dirty="0"/>
          </a:p>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3"/>
          <p:cNvSpPr>
            <a:spLocks noGrp="1" noChangeArrowheads="1"/>
          </p:cNvSpPr>
          <p:nvPr>
            <p:ph type="body" idx="4294967295"/>
          </p:nvPr>
        </p:nvSpPr>
        <p:spPr>
          <a:xfrm>
            <a:off x="152400" y="1066800"/>
            <a:ext cx="8229600" cy="3352800"/>
          </a:xfrm>
          <a:solidFill>
            <a:schemeClr val="accent1"/>
          </a:solidFill>
        </p:spPr>
        <p:txBody>
          <a:bodyPr>
            <a:normAutofit/>
          </a:bodyPr>
          <a:lstStyle/>
          <a:p>
            <a:pPr eaLnBrk="1" hangingPunct="1">
              <a:lnSpc>
                <a:spcPct val="80000"/>
              </a:lnSpc>
              <a:buFontTx/>
              <a:buNone/>
              <a:defRPr/>
            </a:pPr>
            <a:r>
              <a:rPr lang="en-US" sz="2000" b="1" dirty="0">
                <a:solidFill>
                  <a:schemeClr val="accent6"/>
                </a:solidFill>
                <a:latin typeface="Century Schoolbook" pitchFamily="18" charset="0"/>
              </a:rPr>
              <a:t>Step 1: Determine 5% of patient's body weight</a:t>
            </a:r>
          </a:p>
          <a:p>
            <a:pPr eaLnBrk="1" hangingPunct="1">
              <a:lnSpc>
                <a:spcPct val="80000"/>
              </a:lnSpc>
              <a:buFontTx/>
              <a:buNone/>
              <a:defRPr/>
            </a:pPr>
            <a:endParaRPr lang="en-US" sz="2000" b="1" dirty="0">
              <a:latin typeface="Century Schoolbook" pitchFamily="18" charset="0"/>
            </a:endParaRPr>
          </a:p>
          <a:p>
            <a:pPr eaLnBrk="1" hangingPunct="1">
              <a:lnSpc>
                <a:spcPct val="80000"/>
              </a:lnSpc>
              <a:defRPr/>
            </a:pPr>
            <a:r>
              <a:rPr lang="en-GB" sz="2000" dirty="0">
                <a:latin typeface="Century Schoolbook" pitchFamily="18" charset="0"/>
              </a:rPr>
              <a:t>A severely dehydrated </a:t>
            </a:r>
            <a:r>
              <a:rPr lang="en-GB" sz="2000" dirty="0" err="1">
                <a:latin typeface="Century Schoolbook" pitchFamily="18" charset="0"/>
              </a:rPr>
              <a:t>marasmic</a:t>
            </a:r>
            <a:r>
              <a:rPr lang="en-GB" sz="2000" dirty="0">
                <a:latin typeface="Century Schoolbook" pitchFamily="18" charset="0"/>
              </a:rPr>
              <a:t> child will lose a maximum of 5% of body weight only replace a maximum of this amount  to avoid over-hydration </a:t>
            </a:r>
            <a:endParaRPr lang="en-US" sz="2000" dirty="0">
              <a:latin typeface="Century Schoolbook" pitchFamily="18" charset="0"/>
            </a:endParaRPr>
          </a:p>
          <a:p>
            <a:pPr eaLnBrk="1" hangingPunct="1">
              <a:lnSpc>
                <a:spcPct val="80000"/>
              </a:lnSpc>
              <a:buFontTx/>
              <a:buNone/>
              <a:defRPr/>
            </a:pPr>
            <a:endParaRPr lang="en-GB" sz="2000" dirty="0">
              <a:latin typeface="Century Schoolbook" pitchFamily="18" charset="0"/>
            </a:endParaRPr>
          </a:p>
          <a:p>
            <a:pPr eaLnBrk="1" hangingPunct="1">
              <a:lnSpc>
                <a:spcPct val="80000"/>
              </a:lnSpc>
              <a:defRPr/>
            </a:pPr>
            <a:r>
              <a:rPr lang="en-GB" sz="2000" dirty="0">
                <a:latin typeface="Century Schoolbook" pitchFamily="18" charset="0"/>
              </a:rPr>
              <a:t>To determine 5% of body weight, equate: body weight in grams x 5% </a:t>
            </a:r>
          </a:p>
          <a:p>
            <a:pPr eaLnBrk="1" hangingPunct="1">
              <a:lnSpc>
                <a:spcPct val="80000"/>
              </a:lnSpc>
              <a:defRPr/>
            </a:pPr>
            <a:endParaRPr lang="en-GB" sz="2000" dirty="0">
              <a:latin typeface="Century Schoolbook" pitchFamily="18" charset="0"/>
            </a:endParaRPr>
          </a:p>
          <a:p>
            <a:pPr eaLnBrk="1" hangingPunct="1">
              <a:lnSpc>
                <a:spcPct val="80000"/>
              </a:lnSpc>
              <a:defRPr/>
            </a:pPr>
            <a:endParaRPr lang="en-GB" sz="2000" dirty="0">
              <a:latin typeface="Century Schoolbook" pitchFamily="18" charset="0"/>
            </a:endParaRPr>
          </a:p>
        </p:txBody>
      </p:sp>
      <p:graphicFrame>
        <p:nvGraphicFramePr>
          <p:cNvPr id="7475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475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900" name="Rectangle 4"/>
          <p:cNvSpPr>
            <a:spLocks noChangeArrowheads="1"/>
          </p:cNvSpPr>
          <p:nvPr/>
        </p:nvSpPr>
        <p:spPr bwMode="auto">
          <a:xfrm>
            <a:off x="0" y="152400"/>
            <a:ext cx="8534400" cy="830263"/>
          </a:xfrm>
          <a:prstGeom prst="rect">
            <a:avLst/>
          </a:prstGeom>
          <a:noFill/>
          <a:ln w="9525">
            <a:noFill/>
            <a:miter lim="800000"/>
            <a:headEnd/>
            <a:tailEnd/>
          </a:ln>
        </p:spPr>
        <p:txBody>
          <a:bodyPr>
            <a:spAutoFit/>
          </a:bodyPr>
          <a:lstStyle/>
          <a:p>
            <a:pPr>
              <a:lnSpc>
                <a:spcPct val="80000"/>
              </a:lnSpc>
              <a:defRPr/>
            </a:pPr>
            <a:r>
              <a:rPr lang="en-US" sz="3000" b="1" dirty="0">
                <a:solidFill>
                  <a:schemeClr val="accent6"/>
                </a:solidFill>
                <a:latin typeface="+mj-lt"/>
              </a:rPr>
              <a:t>Steps for treating  dehydrated Marasmic patient:</a:t>
            </a:r>
          </a:p>
        </p:txBody>
      </p:sp>
      <p:sp>
        <p:nvSpPr>
          <p:cNvPr id="6"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a:solidFill>
                  <a:schemeClr val="tx2"/>
                </a:solidFill>
                <a:latin typeface="+mj-lt"/>
                <a:ea typeface="+mj-ea"/>
                <a:cs typeface="+mj-cs"/>
              </a:rPr>
              <a:t>dehydration</a:t>
            </a:r>
          </a:p>
        </p:txBody>
      </p:sp>
      <p:sp>
        <p:nvSpPr>
          <p:cNvPr id="7" name="Rectangle 6"/>
          <p:cNvSpPr/>
          <p:nvPr/>
        </p:nvSpPr>
        <p:spPr>
          <a:xfrm>
            <a:off x="228600" y="3810000"/>
            <a:ext cx="8153400" cy="1631216"/>
          </a:xfrm>
          <a:prstGeom prst="rect">
            <a:avLst/>
          </a:prstGeom>
          <a:solidFill>
            <a:schemeClr val="accent1"/>
          </a:solidFill>
        </p:spPr>
        <p:txBody>
          <a:bodyPr>
            <a:spAutoFit/>
          </a:bodyPr>
          <a:lstStyle/>
          <a:p>
            <a:pPr>
              <a:defRPr/>
            </a:pPr>
            <a:r>
              <a:rPr lang="en-GB" sz="2000" b="1" dirty="0">
                <a:latin typeface="Century Schoolbook" pitchFamily="18" charset="0"/>
              </a:rPr>
              <a:t>Example:</a:t>
            </a:r>
          </a:p>
          <a:p>
            <a:pPr>
              <a:defRPr/>
            </a:pPr>
            <a:endParaRPr lang="en-GB" sz="2000" b="1" dirty="0">
              <a:latin typeface="Century Schoolbook" pitchFamily="18" charset="0"/>
            </a:endParaRPr>
          </a:p>
          <a:p>
            <a:pPr>
              <a:defRPr/>
            </a:pPr>
            <a:r>
              <a:rPr lang="en-GB" sz="2000" dirty="0">
                <a:latin typeface="Century Schoolbook" pitchFamily="18" charset="0"/>
              </a:rPr>
              <a:t>For a child that is 4kg, 5% body weight of the child equals:  </a:t>
            </a:r>
          </a:p>
          <a:p>
            <a:pPr>
              <a:defRPr/>
            </a:pPr>
            <a:r>
              <a:rPr lang="en-GB" sz="2000" dirty="0">
                <a:latin typeface="Century Schoolbook" pitchFamily="18" charset="0"/>
              </a:rPr>
              <a:t>			</a:t>
            </a:r>
            <a:r>
              <a:rPr lang="en-GB" sz="2000" u="sng" dirty="0">
                <a:latin typeface="Century Schoolbook" pitchFamily="18" charset="0"/>
              </a:rPr>
              <a:t>4000g x 5/100 = 200gm </a:t>
            </a:r>
          </a:p>
          <a:p>
            <a:pPr>
              <a:defRPr/>
            </a:pPr>
            <a:r>
              <a:rPr lang="en-GB" sz="2000" dirty="0">
                <a:latin typeface="Century Schoolbook" pitchFamily="18" charset="0"/>
              </a:rPr>
              <a:t>which then equates to 200ml of re-hydration fluid.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54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54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p" animBg="1"/>
      <p:bldP spid="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4294967295"/>
          </p:nvPr>
        </p:nvSpPr>
        <p:spPr>
          <a:xfrm>
            <a:off x="0" y="0"/>
            <a:ext cx="5029200" cy="6477000"/>
          </a:xfrm>
        </p:spPr>
        <p:txBody>
          <a:bodyPr>
            <a:normAutofit/>
          </a:bodyPr>
          <a:lstStyle/>
          <a:p>
            <a:pPr eaLnBrk="1" hangingPunct="1">
              <a:lnSpc>
                <a:spcPct val="80000"/>
              </a:lnSpc>
              <a:buFontTx/>
              <a:buNone/>
              <a:defRPr/>
            </a:pPr>
            <a:r>
              <a:rPr lang="en-US" sz="2000" b="1" dirty="0">
                <a:solidFill>
                  <a:schemeClr val="accent6"/>
                </a:solidFill>
                <a:latin typeface="Century Schoolbook" pitchFamily="18" charset="0"/>
              </a:rPr>
              <a:t>Step 2: </a:t>
            </a:r>
          </a:p>
          <a:p>
            <a:pPr eaLnBrk="1" hangingPunct="1">
              <a:lnSpc>
                <a:spcPct val="80000"/>
              </a:lnSpc>
              <a:buFontTx/>
              <a:buNone/>
              <a:defRPr/>
            </a:pPr>
            <a:r>
              <a:rPr lang="en-US" sz="2000" b="1" dirty="0">
                <a:solidFill>
                  <a:schemeClr val="accent6"/>
                </a:solidFill>
                <a:latin typeface="Century Schoolbook" pitchFamily="18" charset="0"/>
              </a:rPr>
              <a:t>Administer re-hydration fluid</a:t>
            </a:r>
          </a:p>
          <a:p>
            <a:pPr eaLnBrk="1" hangingPunct="1">
              <a:lnSpc>
                <a:spcPct val="80000"/>
              </a:lnSpc>
              <a:buFontTx/>
              <a:buNone/>
              <a:defRPr/>
            </a:pPr>
            <a:endParaRPr lang="en-US" sz="2000" b="1" dirty="0">
              <a:solidFill>
                <a:schemeClr val="accent6"/>
              </a:solidFill>
              <a:latin typeface="Century Schoolbook" pitchFamily="18" charset="0"/>
            </a:endParaRPr>
          </a:p>
          <a:p>
            <a:pPr eaLnBrk="1" hangingPunct="1">
              <a:lnSpc>
                <a:spcPct val="80000"/>
              </a:lnSpc>
              <a:buFontTx/>
              <a:buNone/>
              <a:defRPr/>
            </a:pPr>
            <a:endParaRPr lang="en-GB" sz="2000" dirty="0">
              <a:latin typeface="Century Schoolbook" pitchFamily="18" charset="0"/>
            </a:endParaRPr>
          </a:p>
          <a:p>
            <a:pPr eaLnBrk="1" hangingPunct="1">
              <a:lnSpc>
                <a:spcPct val="80000"/>
              </a:lnSpc>
              <a:defRPr/>
            </a:pPr>
            <a:r>
              <a:rPr lang="en-GB" sz="2000" dirty="0">
                <a:latin typeface="Century Schoolbook" pitchFamily="18" charset="0"/>
              </a:rPr>
              <a:t>The fluid must be given slowly over time to prevent complications such as overload or heart failure.</a:t>
            </a:r>
          </a:p>
          <a:p>
            <a:pPr eaLnBrk="1" hangingPunct="1">
              <a:lnSpc>
                <a:spcPct val="80000"/>
              </a:lnSpc>
              <a:defRPr/>
            </a:pPr>
            <a:endParaRPr lang="en-US" sz="2000" dirty="0">
              <a:latin typeface="Century Schoolbook" pitchFamily="18" charset="0"/>
            </a:endParaRPr>
          </a:p>
          <a:p>
            <a:pPr eaLnBrk="1" hangingPunct="1">
              <a:lnSpc>
                <a:spcPct val="80000"/>
              </a:lnSpc>
              <a:defRPr/>
            </a:pPr>
            <a:r>
              <a:rPr lang="en-GB" sz="2000" dirty="0">
                <a:latin typeface="Century Schoolbook" pitchFamily="18" charset="0"/>
              </a:rPr>
              <a:t>Give </a:t>
            </a:r>
            <a:r>
              <a:rPr lang="en-GB" sz="2000" dirty="0" err="1">
                <a:latin typeface="Century Schoolbook" pitchFamily="18" charset="0"/>
              </a:rPr>
              <a:t>ReSoMal</a:t>
            </a:r>
            <a:r>
              <a:rPr lang="en-GB" sz="2000" dirty="0">
                <a:latin typeface="Century Schoolbook" pitchFamily="18" charset="0"/>
              </a:rPr>
              <a:t> orally or by NG tube </a:t>
            </a:r>
            <a:r>
              <a:rPr lang="en-GB" sz="2000" dirty="0">
                <a:solidFill>
                  <a:srgbClr val="FF0000"/>
                </a:solidFill>
                <a:latin typeface="Century Schoolbook" pitchFamily="18" charset="0"/>
              </a:rPr>
              <a:t>(handout 2e)</a:t>
            </a:r>
            <a:r>
              <a:rPr lang="en-GB" sz="2000" dirty="0">
                <a:latin typeface="Century Schoolbook" pitchFamily="18" charset="0"/>
              </a:rPr>
              <a:t> </a:t>
            </a:r>
          </a:p>
          <a:p>
            <a:pPr eaLnBrk="1" hangingPunct="1">
              <a:lnSpc>
                <a:spcPct val="80000"/>
              </a:lnSpc>
              <a:defRPr/>
            </a:pPr>
            <a:endParaRPr lang="en-GB" sz="2000" dirty="0">
              <a:latin typeface="Century Schoolbook" pitchFamily="18" charset="0"/>
            </a:endParaRPr>
          </a:p>
          <a:p>
            <a:pPr eaLnBrk="1" hangingPunct="1">
              <a:lnSpc>
                <a:spcPct val="80000"/>
              </a:lnSpc>
              <a:defRPr/>
            </a:pPr>
            <a:r>
              <a:rPr lang="en-GB" sz="2000" dirty="0">
                <a:latin typeface="Century Schoolbook" pitchFamily="18" charset="0"/>
              </a:rPr>
              <a:t>Give: 5ml/kg every 30 minutes for first two (2) hours</a:t>
            </a:r>
          </a:p>
          <a:p>
            <a:pPr eaLnBrk="1" hangingPunct="1">
              <a:lnSpc>
                <a:spcPct val="80000"/>
              </a:lnSpc>
              <a:defRPr/>
            </a:pPr>
            <a:endParaRPr lang="en-GB" sz="2000" dirty="0">
              <a:latin typeface="Century Schoolbook" pitchFamily="18" charset="0"/>
            </a:endParaRPr>
          </a:p>
          <a:p>
            <a:pPr eaLnBrk="1" hangingPunct="1">
              <a:lnSpc>
                <a:spcPct val="80000"/>
              </a:lnSpc>
              <a:defRPr/>
            </a:pPr>
            <a:r>
              <a:rPr lang="en-GB" sz="2000" dirty="0">
                <a:latin typeface="Century Schoolbook" pitchFamily="18" charset="0"/>
              </a:rPr>
              <a:t>Give 5-10mls hourly until weight gain has been achieved </a:t>
            </a:r>
          </a:p>
        </p:txBody>
      </p:sp>
      <p:graphicFrame>
        <p:nvGraphicFramePr>
          <p:cNvPr id="7577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578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a:solidFill>
                  <a:schemeClr val="tx2"/>
                </a:solidFill>
                <a:latin typeface="+mj-lt"/>
                <a:ea typeface="+mj-ea"/>
                <a:cs typeface="+mj-cs"/>
              </a:rPr>
              <a:t>dehydration</a:t>
            </a:r>
          </a:p>
        </p:txBody>
      </p:sp>
      <p:pic>
        <p:nvPicPr>
          <p:cNvPr id="75781" name="Picture 7"/>
          <p:cNvPicPr>
            <a:picLocks noChangeAspect="1" noChangeArrowheads="1"/>
          </p:cNvPicPr>
          <p:nvPr/>
        </p:nvPicPr>
        <p:blipFill>
          <a:blip r:embed="rId5" cstate="print"/>
          <a:srcRect/>
          <a:stretch>
            <a:fillRect/>
          </a:stretch>
        </p:blipFill>
        <p:spPr bwMode="auto">
          <a:xfrm>
            <a:off x="5029200" y="838200"/>
            <a:ext cx="3394075" cy="5195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4294967295"/>
          </p:nvPr>
        </p:nvSpPr>
        <p:spPr>
          <a:xfrm>
            <a:off x="152400" y="381000"/>
            <a:ext cx="8229600" cy="5745163"/>
          </a:xfrm>
          <a:solidFill>
            <a:schemeClr val="accent1">
              <a:lumMod val="40000"/>
              <a:lumOff val="60000"/>
            </a:schemeClr>
          </a:solidFill>
        </p:spPr>
        <p:txBody>
          <a:bodyPr/>
          <a:lstStyle/>
          <a:p>
            <a:pPr eaLnBrk="1" hangingPunct="1">
              <a:lnSpc>
                <a:spcPct val="80000"/>
              </a:lnSpc>
              <a:buFont typeface="Wingdings" pitchFamily="2" charset="2"/>
              <a:buNone/>
              <a:defRPr/>
            </a:pPr>
            <a:endParaRPr lang="en-US" sz="2000" b="1" dirty="0"/>
          </a:p>
          <a:p>
            <a:pPr eaLnBrk="1" hangingPunct="1">
              <a:lnSpc>
                <a:spcPct val="80000"/>
              </a:lnSpc>
              <a:buFontTx/>
              <a:buNone/>
              <a:defRPr/>
            </a:pPr>
            <a:r>
              <a:rPr lang="en-GB" sz="2100" b="1" dirty="0"/>
              <a:t>Example:</a:t>
            </a:r>
          </a:p>
          <a:p>
            <a:pPr eaLnBrk="1" hangingPunct="1">
              <a:lnSpc>
                <a:spcPct val="80000"/>
              </a:lnSpc>
              <a:buFontTx/>
              <a:buNone/>
              <a:defRPr/>
            </a:pPr>
            <a:endParaRPr lang="en-GB" sz="2100" b="1" dirty="0"/>
          </a:p>
          <a:p>
            <a:pPr eaLnBrk="1" hangingPunct="1">
              <a:lnSpc>
                <a:spcPct val="80000"/>
              </a:lnSpc>
              <a:defRPr/>
            </a:pPr>
            <a:r>
              <a:rPr lang="en-GB" sz="2000" dirty="0">
                <a:latin typeface="Century Schoolbook" pitchFamily="18" charset="0"/>
              </a:rPr>
              <a:t>For a 4kg child, over the first two hours give the following orally or by NG tube:</a:t>
            </a:r>
          </a:p>
          <a:p>
            <a:pPr eaLnBrk="1" hangingPunct="1">
              <a:lnSpc>
                <a:spcPct val="80000"/>
              </a:lnSpc>
              <a:defRPr/>
            </a:pPr>
            <a:endParaRPr lang="en-GB" sz="2000" dirty="0">
              <a:latin typeface="Century Schoolbook" pitchFamily="18" charset="0"/>
            </a:endParaRPr>
          </a:p>
          <a:p>
            <a:pPr eaLnBrk="1" hangingPunct="1">
              <a:lnSpc>
                <a:spcPct val="80000"/>
              </a:lnSpc>
              <a:defRPr/>
            </a:pPr>
            <a:r>
              <a:rPr lang="en-GB" sz="2000" dirty="0">
                <a:latin typeface="Century Schoolbook" pitchFamily="18" charset="0"/>
              </a:rPr>
              <a:t>5ml/kg </a:t>
            </a:r>
            <a:r>
              <a:rPr lang="en-GB" sz="2000" dirty="0" err="1">
                <a:latin typeface="Century Schoolbook" pitchFamily="18" charset="0"/>
              </a:rPr>
              <a:t>ReSoMal</a:t>
            </a:r>
            <a:r>
              <a:rPr lang="en-GB" sz="2000" dirty="0">
                <a:latin typeface="Century Schoolbook" pitchFamily="18" charset="0"/>
              </a:rPr>
              <a:t> every 30 minutes for two hours = 20ml x 4 (there are four 30 minute intervals in two hours) = 80ml. (This is 2% of a 4kg child's body weight).</a:t>
            </a:r>
          </a:p>
          <a:p>
            <a:pPr eaLnBrk="1" hangingPunct="1">
              <a:lnSpc>
                <a:spcPct val="80000"/>
              </a:lnSpc>
              <a:defRPr/>
            </a:pPr>
            <a:endParaRPr lang="en-GB" sz="2000" dirty="0">
              <a:latin typeface="Century Schoolbook" pitchFamily="18" charset="0"/>
            </a:endParaRPr>
          </a:p>
          <a:p>
            <a:pPr eaLnBrk="1" hangingPunct="1">
              <a:lnSpc>
                <a:spcPct val="80000"/>
              </a:lnSpc>
              <a:defRPr/>
            </a:pPr>
            <a:r>
              <a:rPr lang="en-GB" sz="2000" dirty="0">
                <a:latin typeface="Century Schoolbook" pitchFamily="18" charset="0"/>
              </a:rPr>
              <a:t>Over the next number of hours give 5 to 10 ml/kg/hour </a:t>
            </a:r>
            <a:r>
              <a:rPr lang="en-GB" sz="2000" dirty="0" err="1">
                <a:latin typeface="Century Schoolbook" pitchFamily="18" charset="0"/>
              </a:rPr>
              <a:t>ReSoMal</a:t>
            </a:r>
            <a:r>
              <a:rPr lang="en-GB" sz="2000" dirty="0">
                <a:latin typeface="Century Schoolbook" pitchFamily="18" charset="0"/>
              </a:rPr>
              <a:t> until weight gain is achieved and the patient shows clinical signs of improvement.</a:t>
            </a:r>
          </a:p>
          <a:p>
            <a:pPr eaLnBrk="1" hangingPunct="1">
              <a:lnSpc>
                <a:spcPct val="80000"/>
              </a:lnSpc>
              <a:defRPr/>
            </a:pPr>
            <a:endParaRPr lang="en-GB" sz="2000" dirty="0">
              <a:latin typeface="Century Schoolbook" pitchFamily="18" charset="0"/>
            </a:endParaRPr>
          </a:p>
          <a:p>
            <a:pPr eaLnBrk="1" hangingPunct="1">
              <a:lnSpc>
                <a:spcPct val="80000"/>
              </a:lnSpc>
              <a:defRPr/>
            </a:pPr>
            <a:r>
              <a:rPr lang="en-GB" sz="2000" dirty="0">
                <a:latin typeface="Century Schoolbook" pitchFamily="18" charset="0"/>
              </a:rPr>
              <a:t>Therefore for a 4kg child, give 20 to 40ml per hour after the initial two hours. </a:t>
            </a:r>
            <a:endParaRPr lang="en-US" sz="2000" dirty="0">
              <a:latin typeface="Century Schoolbook" pitchFamily="18" charset="0"/>
            </a:endParaRPr>
          </a:p>
        </p:txBody>
      </p:sp>
      <p:graphicFrame>
        <p:nvGraphicFramePr>
          <p:cNvPr id="7680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680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a:solidFill>
                  <a:schemeClr val="tx2"/>
                </a:solidFill>
                <a:latin typeface="+mj-lt"/>
                <a:ea typeface="+mj-ea"/>
                <a:cs typeface="+mj-cs"/>
              </a:rPr>
              <a:t>dehydration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656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4294967295"/>
          </p:nvPr>
        </p:nvSpPr>
        <p:spPr>
          <a:xfrm>
            <a:off x="228600" y="762000"/>
            <a:ext cx="8153400" cy="5364163"/>
          </a:xfrm>
        </p:spPr>
        <p:txBody>
          <a:bodyPr/>
          <a:lstStyle/>
          <a:p>
            <a:pPr eaLnBrk="1" hangingPunct="1">
              <a:lnSpc>
                <a:spcPct val="80000"/>
              </a:lnSpc>
              <a:buFontTx/>
              <a:buNone/>
              <a:defRPr/>
            </a:pPr>
            <a:r>
              <a:rPr lang="en-GB" b="1" dirty="0">
                <a:solidFill>
                  <a:schemeClr val="accent6"/>
                </a:solidFill>
                <a:latin typeface="Century Schoolbook" pitchFamily="18" charset="0"/>
              </a:rPr>
              <a:t>Step 3: Complete the re-hydration</a:t>
            </a:r>
          </a:p>
          <a:p>
            <a:pPr eaLnBrk="1" hangingPunct="1">
              <a:lnSpc>
                <a:spcPct val="80000"/>
              </a:lnSpc>
              <a:buFontTx/>
              <a:buNone/>
              <a:defRPr/>
            </a:pPr>
            <a:endParaRPr lang="en-GB" sz="2000" b="1" dirty="0">
              <a:latin typeface="Century Schoolbook" pitchFamily="18" charset="0"/>
            </a:endParaRPr>
          </a:p>
          <a:p>
            <a:pPr eaLnBrk="1" hangingPunct="1">
              <a:lnSpc>
                <a:spcPct val="80000"/>
              </a:lnSpc>
              <a:buFontTx/>
              <a:buNone/>
              <a:defRPr/>
            </a:pPr>
            <a:endParaRPr lang="en-GB" sz="2000" b="1" dirty="0">
              <a:latin typeface="Century Schoolbook" pitchFamily="18" charset="0"/>
            </a:endParaRPr>
          </a:p>
          <a:p>
            <a:pPr eaLnBrk="1" hangingPunct="1">
              <a:lnSpc>
                <a:spcPct val="80000"/>
              </a:lnSpc>
              <a:defRPr/>
            </a:pPr>
            <a:r>
              <a:rPr lang="en-GB" sz="2100" dirty="0">
                <a:latin typeface="Century Schoolbook" pitchFamily="18" charset="0"/>
              </a:rPr>
              <a:t>Give re-hydration fluid until the weight deficit (measured or estimated) is corrected. Stop as soon as the child is re-hydrated, having reached the target rehydrated-weight. </a:t>
            </a:r>
          </a:p>
          <a:p>
            <a:pPr eaLnBrk="1" hangingPunct="1">
              <a:lnSpc>
                <a:spcPct val="80000"/>
              </a:lnSpc>
              <a:defRPr/>
            </a:pPr>
            <a:endParaRPr lang="en-GB" sz="2100" dirty="0">
              <a:latin typeface="Century Schoolbook" pitchFamily="18" charset="0"/>
            </a:endParaRPr>
          </a:p>
          <a:p>
            <a:pPr eaLnBrk="1" hangingPunct="1">
              <a:lnSpc>
                <a:spcPct val="80000"/>
              </a:lnSpc>
              <a:defRPr/>
            </a:pPr>
            <a:r>
              <a:rPr lang="en-GB" sz="2100" dirty="0">
                <a:latin typeface="Century Schoolbook" pitchFamily="18" charset="0"/>
              </a:rPr>
              <a:t>As the child gains weight during re-hydration, definite clinical improvement should be obvious. The signs of dehydration should disappear. </a:t>
            </a:r>
          </a:p>
          <a:p>
            <a:pPr eaLnBrk="1" hangingPunct="1">
              <a:lnSpc>
                <a:spcPct val="80000"/>
              </a:lnSpc>
              <a:defRPr/>
            </a:pPr>
            <a:endParaRPr lang="en-GB" sz="2100" dirty="0">
              <a:latin typeface="Century Schoolbook" pitchFamily="18" charset="0"/>
            </a:endParaRPr>
          </a:p>
          <a:p>
            <a:pPr eaLnBrk="1" hangingPunct="1">
              <a:lnSpc>
                <a:spcPct val="80000"/>
              </a:lnSpc>
              <a:defRPr/>
            </a:pPr>
            <a:r>
              <a:rPr lang="en-GB" sz="2100" dirty="0">
                <a:latin typeface="Century Schoolbook" pitchFamily="18" charset="0"/>
              </a:rPr>
              <a:t>If there is no improvement with weight gain, the initial diagnosis of dehydration was wrong and rehydration therapy must be stopped. </a:t>
            </a:r>
            <a:endParaRPr lang="en-US" sz="2100" dirty="0">
              <a:latin typeface="Century Schoolbook" pitchFamily="18" charset="0"/>
            </a:endParaRPr>
          </a:p>
        </p:txBody>
      </p:sp>
      <p:graphicFrame>
        <p:nvGraphicFramePr>
          <p:cNvPr id="7782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782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a:solidFill>
                  <a:schemeClr val="tx2"/>
                </a:solidFill>
                <a:latin typeface="+mj-lt"/>
                <a:ea typeface="+mj-ea"/>
                <a:cs typeface="+mj-cs"/>
              </a:rPr>
              <a:t>dehydration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4294967295"/>
          </p:nvPr>
        </p:nvSpPr>
        <p:spPr>
          <a:xfrm>
            <a:off x="152400" y="609600"/>
            <a:ext cx="8229600" cy="5516563"/>
          </a:xfrm>
        </p:spPr>
        <p:txBody>
          <a:bodyPr>
            <a:normAutofit/>
          </a:bodyPr>
          <a:lstStyle/>
          <a:p>
            <a:pPr eaLnBrk="1" hangingPunct="1">
              <a:lnSpc>
                <a:spcPct val="90000"/>
              </a:lnSpc>
              <a:buFontTx/>
              <a:buNone/>
              <a:defRPr/>
            </a:pPr>
            <a:r>
              <a:rPr lang="en-NZ" sz="2000" b="1" dirty="0">
                <a:solidFill>
                  <a:schemeClr val="accent6"/>
                </a:solidFill>
                <a:latin typeface="Century Schoolbook" pitchFamily="18" charset="0"/>
              </a:rPr>
              <a:t>Step 4: After re-hydration</a:t>
            </a:r>
          </a:p>
          <a:p>
            <a:pPr eaLnBrk="1" hangingPunct="1">
              <a:lnSpc>
                <a:spcPct val="90000"/>
              </a:lnSpc>
              <a:buFontTx/>
              <a:buNone/>
              <a:defRPr/>
            </a:pPr>
            <a:endParaRPr lang="en-GB" sz="2000" dirty="0">
              <a:latin typeface="Century Schoolbook" pitchFamily="18" charset="0"/>
            </a:endParaRPr>
          </a:p>
          <a:p>
            <a:pPr eaLnBrk="1" hangingPunct="1">
              <a:lnSpc>
                <a:spcPct val="90000"/>
              </a:lnSpc>
              <a:defRPr/>
            </a:pPr>
            <a:r>
              <a:rPr lang="en-GB" sz="2000" dirty="0">
                <a:latin typeface="Century Schoolbook" pitchFamily="18" charset="0"/>
              </a:rPr>
              <a:t>After rehydration, usually no further treatment is given. </a:t>
            </a:r>
          </a:p>
          <a:p>
            <a:pPr eaLnBrk="1" hangingPunct="1">
              <a:lnSpc>
                <a:spcPct val="90000"/>
              </a:lnSpc>
              <a:buFont typeface="Wingdings" pitchFamily="2" charset="2"/>
              <a:buNone/>
              <a:defRPr/>
            </a:pPr>
            <a:endParaRPr lang="en-GB" sz="2000" dirty="0">
              <a:latin typeface="Century Schoolbook" pitchFamily="18" charset="0"/>
            </a:endParaRPr>
          </a:p>
          <a:p>
            <a:pPr eaLnBrk="1" hangingPunct="1">
              <a:lnSpc>
                <a:spcPct val="90000"/>
              </a:lnSpc>
              <a:defRPr/>
            </a:pPr>
            <a:r>
              <a:rPr lang="en-GB" sz="2000" dirty="0">
                <a:latin typeface="Century Schoolbook" pitchFamily="18" charset="0"/>
              </a:rPr>
              <a:t>However, for SAM children from 6 to 24 months, 30ml of </a:t>
            </a:r>
            <a:r>
              <a:rPr lang="en-GB" sz="2000" dirty="0" err="1">
                <a:latin typeface="Century Schoolbook" pitchFamily="18" charset="0"/>
              </a:rPr>
              <a:t>ReSoMal</a:t>
            </a:r>
            <a:r>
              <a:rPr lang="en-GB" sz="2000" dirty="0">
                <a:latin typeface="Century Schoolbook" pitchFamily="18" charset="0"/>
              </a:rPr>
              <a:t> </a:t>
            </a:r>
            <a:r>
              <a:rPr lang="en-GB" sz="2000" b="1" dirty="0">
                <a:latin typeface="Century Schoolbook" pitchFamily="18" charset="0"/>
              </a:rPr>
              <a:t>can </a:t>
            </a:r>
            <a:r>
              <a:rPr lang="en-GB" sz="2000" dirty="0">
                <a:latin typeface="Century Schoolbook" pitchFamily="18" charset="0"/>
              </a:rPr>
              <a:t>be given for each incidence of a watery stool.</a:t>
            </a:r>
            <a:r>
              <a:rPr lang="en-GB" sz="2000" i="1" dirty="0">
                <a:latin typeface="Century Schoolbook" pitchFamily="18" charset="0"/>
              </a:rPr>
              <a:t> </a:t>
            </a:r>
          </a:p>
          <a:p>
            <a:pPr eaLnBrk="1" hangingPunct="1">
              <a:lnSpc>
                <a:spcPct val="90000"/>
              </a:lnSpc>
              <a:buFont typeface="Wingdings" pitchFamily="2" charset="2"/>
              <a:buNone/>
              <a:defRPr/>
            </a:pPr>
            <a:endParaRPr lang="en-GB" sz="2000" i="1" dirty="0">
              <a:latin typeface="Century Schoolbook" pitchFamily="18" charset="0"/>
            </a:endParaRPr>
          </a:p>
          <a:p>
            <a:pPr eaLnBrk="1" hangingPunct="1">
              <a:lnSpc>
                <a:spcPct val="90000"/>
              </a:lnSpc>
              <a:defRPr/>
            </a:pPr>
            <a:endParaRPr lang="en-GB" sz="2000" i="1" dirty="0">
              <a:latin typeface="Century Schoolbook" pitchFamily="18" charset="0"/>
            </a:endParaRPr>
          </a:p>
          <a:p>
            <a:pPr eaLnBrk="1" hangingPunct="1">
              <a:lnSpc>
                <a:spcPct val="90000"/>
              </a:lnSpc>
              <a:buFontTx/>
              <a:buNone/>
              <a:defRPr/>
            </a:pPr>
            <a:r>
              <a:rPr lang="en-GB" sz="2000" b="1" dirty="0">
                <a:latin typeface="Century Schoolbook" pitchFamily="18" charset="0"/>
              </a:rPr>
              <a:t>NOTE:</a:t>
            </a:r>
          </a:p>
          <a:p>
            <a:pPr eaLnBrk="1" hangingPunct="1">
              <a:lnSpc>
                <a:spcPct val="90000"/>
              </a:lnSpc>
              <a:defRPr/>
            </a:pPr>
            <a:r>
              <a:rPr lang="en-GB" sz="2000" dirty="0">
                <a:latin typeface="Century Schoolbook" pitchFamily="18" charset="0"/>
              </a:rPr>
              <a:t>The standard instructions to give 50-100ml for each stool should </a:t>
            </a:r>
            <a:r>
              <a:rPr lang="en-GB" sz="2000" b="1" dirty="0">
                <a:latin typeface="Century Schoolbook" pitchFamily="18" charset="0"/>
              </a:rPr>
              <a:t>not </a:t>
            </a:r>
            <a:r>
              <a:rPr lang="en-GB" sz="2000" dirty="0">
                <a:latin typeface="Century Schoolbook" pitchFamily="18" charset="0"/>
              </a:rPr>
              <a:t>be applied. It may cause fluid overload.</a:t>
            </a:r>
            <a:endParaRPr lang="en-US" sz="2000" dirty="0">
              <a:latin typeface="Century Schoolbook" pitchFamily="18" charset="0"/>
            </a:endParaRPr>
          </a:p>
        </p:txBody>
      </p:sp>
      <p:graphicFrame>
        <p:nvGraphicFramePr>
          <p:cNvPr id="7885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885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a:solidFill>
                  <a:schemeClr val="tx2"/>
                </a:solidFill>
                <a:latin typeface="+mj-lt"/>
                <a:ea typeface="+mj-ea"/>
                <a:cs typeface="+mj-cs"/>
              </a:rPr>
              <a:t>dehydration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4294967295"/>
          </p:nvPr>
        </p:nvSpPr>
        <p:spPr>
          <a:xfrm>
            <a:off x="152400" y="381000"/>
            <a:ext cx="8229600" cy="5745163"/>
          </a:xfrm>
        </p:spPr>
        <p:txBody>
          <a:bodyPr>
            <a:normAutofit/>
          </a:bodyPr>
          <a:lstStyle/>
          <a:p>
            <a:pPr eaLnBrk="1" hangingPunct="1">
              <a:lnSpc>
                <a:spcPct val="80000"/>
              </a:lnSpc>
              <a:buFontTx/>
              <a:buNone/>
              <a:defRPr/>
            </a:pPr>
            <a:r>
              <a:rPr lang="en-GB" sz="2000" b="1" dirty="0">
                <a:solidFill>
                  <a:schemeClr val="accent6"/>
                </a:solidFill>
                <a:latin typeface="Century Schoolbook" pitchFamily="18" charset="0"/>
              </a:rPr>
              <a:t>Two hours after commencing re-hydration therapy, make a major medical reassessment</a:t>
            </a:r>
            <a:r>
              <a:rPr lang="en-GB" sz="2000" b="1" dirty="0">
                <a:latin typeface="Century Schoolbook" pitchFamily="18" charset="0"/>
              </a:rPr>
              <a:t>. </a:t>
            </a:r>
          </a:p>
          <a:p>
            <a:pPr eaLnBrk="1" hangingPunct="1">
              <a:lnSpc>
                <a:spcPct val="80000"/>
              </a:lnSpc>
              <a:buFontTx/>
              <a:buNone/>
              <a:defRPr/>
            </a:pPr>
            <a:endParaRPr lang="en-GB" sz="2000" dirty="0">
              <a:latin typeface="Century Schoolbook" pitchFamily="18" charset="0"/>
            </a:endParaRPr>
          </a:p>
          <a:p>
            <a:pPr eaLnBrk="1" hangingPunct="1">
              <a:lnSpc>
                <a:spcPct val="80000"/>
              </a:lnSpc>
              <a:buFontTx/>
              <a:buNone/>
              <a:defRPr/>
            </a:pPr>
            <a:endParaRPr lang="en-GB" sz="2000" dirty="0">
              <a:latin typeface="Century Schoolbook" pitchFamily="18" charset="0"/>
            </a:endParaRPr>
          </a:p>
          <a:p>
            <a:pPr lvl="1" eaLnBrk="1" hangingPunct="1">
              <a:lnSpc>
                <a:spcPct val="80000"/>
              </a:lnSpc>
              <a:defRPr/>
            </a:pPr>
            <a:r>
              <a:rPr lang="en-GB" sz="2000" dirty="0">
                <a:latin typeface="Century Schoolbook" pitchFamily="18" charset="0"/>
              </a:rPr>
              <a:t>Check all vital signs </a:t>
            </a:r>
          </a:p>
          <a:p>
            <a:pPr lvl="1" eaLnBrk="1" hangingPunct="1">
              <a:lnSpc>
                <a:spcPct val="80000"/>
              </a:lnSpc>
              <a:defRPr/>
            </a:pPr>
            <a:endParaRPr lang="en-GB" sz="2000" dirty="0">
              <a:latin typeface="Century Schoolbook" pitchFamily="18" charset="0"/>
            </a:endParaRPr>
          </a:p>
          <a:p>
            <a:pPr lvl="1" eaLnBrk="1" hangingPunct="1">
              <a:lnSpc>
                <a:spcPct val="80000"/>
              </a:lnSpc>
              <a:defRPr/>
            </a:pPr>
            <a:r>
              <a:rPr lang="en-GB" sz="2000" dirty="0">
                <a:latin typeface="Century Schoolbook" pitchFamily="18" charset="0"/>
              </a:rPr>
              <a:t>Check heart sounds</a:t>
            </a:r>
          </a:p>
          <a:p>
            <a:pPr lvl="1" eaLnBrk="1" hangingPunct="1">
              <a:lnSpc>
                <a:spcPct val="80000"/>
              </a:lnSpc>
              <a:buFontTx/>
              <a:buNone/>
              <a:defRPr/>
            </a:pPr>
            <a:r>
              <a:rPr lang="en-GB" sz="2000" dirty="0">
                <a:latin typeface="Century Schoolbook" pitchFamily="18" charset="0"/>
              </a:rPr>
              <a:t> </a:t>
            </a:r>
          </a:p>
          <a:p>
            <a:pPr lvl="1" eaLnBrk="1" hangingPunct="1">
              <a:lnSpc>
                <a:spcPct val="80000"/>
              </a:lnSpc>
              <a:defRPr/>
            </a:pPr>
            <a:r>
              <a:rPr lang="en-GB" sz="2000" dirty="0">
                <a:latin typeface="Century Schoolbook" pitchFamily="18" charset="0"/>
              </a:rPr>
              <a:t>Check for clinical signs of respiratory distress. </a:t>
            </a:r>
          </a:p>
          <a:p>
            <a:pPr lvl="1" eaLnBrk="1" hangingPunct="1">
              <a:lnSpc>
                <a:spcPct val="80000"/>
              </a:lnSpc>
              <a:defRPr/>
            </a:pPr>
            <a:endParaRPr lang="en-GB" sz="2000" dirty="0">
              <a:latin typeface="Century Schoolbook" pitchFamily="18" charset="0"/>
            </a:endParaRPr>
          </a:p>
          <a:p>
            <a:pPr lvl="1" eaLnBrk="1" hangingPunct="1">
              <a:lnSpc>
                <a:spcPct val="80000"/>
              </a:lnSpc>
              <a:defRPr/>
            </a:pPr>
            <a:r>
              <a:rPr lang="en-GB" sz="2000" dirty="0">
                <a:latin typeface="Century Schoolbook" pitchFamily="18" charset="0"/>
              </a:rPr>
              <a:t>Check consciousness levels and weight gain. </a:t>
            </a:r>
          </a:p>
          <a:p>
            <a:pPr lvl="1" eaLnBrk="1" hangingPunct="1">
              <a:lnSpc>
                <a:spcPct val="80000"/>
              </a:lnSpc>
              <a:defRPr/>
            </a:pPr>
            <a:endParaRPr lang="en-GB" sz="2000" dirty="0">
              <a:latin typeface="Century Schoolbook" pitchFamily="18" charset="0"/>
            </a:endParaRPr>
          </a:p>
          <a:p>
            <a:pPr lvl="1" eaLnBrk="1" hangingPunct="1">
              <a:lnSpc>
                <a:spcPct val="80000"/>
              </a:lnSpc>
              <a:defRPr/>
            </a:pPr>
            <a:r>
              <a:rPr lang="en-GB" sz="2000" dirty="0">
                <a:latin typeface="Century Schoolbook" pitchFamily="18" charset="0"/>
              </a:rPr>
              <a:t>Check for vomiting and/or diarrhoea.</a:t>
            </a:r>
          </a:p>
          <a:p>
            <a:pPr lvl="1" eaLnBrk="1" hangingPunct="1">
              <a:lnSpc>
                <a:spcPct val="80000"/>
              </a:lnSpc>
              <a:defRPr/>
            </a:pPr>
            <a:endParaRPr lang="en-GB" sz="2000" dirty="0">
              <a:latin typeface="Century Schoolbook" pitchFamily="18" charset="0"/>
            </a:endParaRPr>
          </a:p>
          <a:p>
            <a:pPr lvl="1" eaLnBrk="1" hangingPunct="1">
              <a:lnSpc>
                <a:spcPct val="80000"/>
              </a:lnSpc>
              <a:defRPr/>
            </a:pPr>
            <a:r>
              <a:rPr lang="en-US" sz="2000" dirty="0">
                <a:latin typeface="Century Schoolbook" pitchFamily="18" charset="0"/>
              </a:rPr>
              <a:t>Based on weight assessment after 2 hours of re-hydration, appropriate action is taken </a:t>
            </a:r>
            <a:r>
              <a:rPr lang="en-US" sz="2000" dirty="0">
                <a:solidFill>
                  <a:srgbClr val="FF0000"/>
                </a:solidFill>
                <a:latin typeface="Century Schoolbook" pitchFamily="18" charset="0"/>
              </a:rPr>
              <a:t>(handout 2f)</a:t>
            </a:r>
          </a:p>
          <a:p>
            <a:pPr eaLnBrk="1" hangingPunct="1">
              <a:lnSpc>
                <a:spcPct val="80000"/>
              </a:lnSpc>
              <a:defRPr/>
            </a:pPr>
            <a:endParaRPr lang="en-US" sz="2000" dirty="0">
              <a:solidFill>
                <a:srgbClr val="FF0000"/>
              </a:solidFill>
              <a:latin typeface="Century Schoolbook" pitchFamily="18" charset="0"/>
            </a:endParaRPr>
          </a:p>
        </p:txBody>
      </p:sp>
      <p:graphicFrame>
        <p:nvGraphicFramePr>
          <p:cNvPr id="7987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987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a:solidFill>
                  <a:schemeClr val="tx2"/>
                </a:solidFill>
                <a:latin typeface="+mj-lt"/>
                <a:ea typeface="+mj-ea"/>
                <a:cs typeface="+mj-cs"/>
              </a:rPr>
              <a:t>dehydration</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Specific Intravenous Rehydration for SAM</a:t>
            </a:r>
          </a:p>
        </p:txBody>
      </p:sp>
      <p:sp>
        <p:nvSpPr>
          <p:cNvPr id="3" name="Content Placeholder 2"/>
          <p:cNvSpPr>
            <a:spLocks noGrp="1"/>
          </p:cNvSpPr>
          <p:nvPr>
            <p:ph idx="1"/>
          </p:nvPr>
        </p:nvSpPr>
        <p:spPr>
          <a:xfrm>
            <a:off x="457200" y="1600200"/>
            <a:ext cx="8229600" cy="4724400"/>
          </a:xfrm>
        </p:spPr>
        <p:txBody>
          <a:bodyPr>
            <a:normAutofit/>
          </a:bodyPr>
          <a:lstStyle/>
          <a:p>
            <a:r>
              <a:rPr lang="en-US" sz="2000" dirty="0">
                <a:latin typeface="Century Schoolbook" pitchFamily="18" charset="0"/>
              </a:rPr>
              <a:t>IV infusions used when there is circulatory collapse or shock due to severe dehydration or shock</a:t>
            </a:r>
          </a:p>
          <a:p>
            <a:endParaRPr lang="en-US" sz="2000" dirty="0">
              <a:latin typeface="Century Schoolbook" pitchFamily="18" charset="0"/>
            </a:endParaRPr>
          </a:p>
          <a:p>
            <a:r>
              <a:rPr lang="en-US" sz="2000" dirty="0">
                <a:latin typeface="Century Schoolbook" pitchFamily="18" charset="0"/>
              </a:rPr>
              <a:t>A child with </a:t>
            </a:r>
            <a:r>
              <a:rPr lang="en-US" sz="2000" dirty="0" err="1">
                <a:latin typeface="Century Schoolbook" pitchFamily="18" charset="0"/>
              </a:rPr>
              <a:t>shoul</a:t>
            </a:r>
            <a:r>
              <a:rPr lang="en-US" sz="2000" dirty="0">
                <a:latin typeface="Century Schoolbook" pitchFamily="18" charset="0"/>
              </a:rPr>
              <a:t> receive: </a:t>
            </a:r>
            <a:endParaRPr lang="en-GB" sz="2000" dirty="0">
              <a:latin typeface="Century Schoolbook" pitchFamily="18" charset="0"/>
            </a:endParaRPr>
          </a:p>
          <a:p>
            <a:pPr algn="ctr">
              <a:buNone/>
            </a:pPr>
            <a:r>
              <a:rPr lang="en-GB" sz="2000" dirty="0">
                <a:latin typeface="Century Schoolbook" pitchFamily="18" charset="0"/>
              </a:rPr>
              <a:t>      one bolus of 5 ml/kg of sterile 10% glucose IV, and 15 ml/kg IV fluids for 1-2 hours, and oral or </a:t>
            </a:r>
            <a:r>
              <a:rPr lang="en-GB" sz="2000" dirty="0" err="1">
                <a:latin typeface="Century Schoolbook" pitchFamily="18" charset="0"/>
              </a:rPr>
              <a:t>nasogastric</a:t>
            </a:r>
            <a:r>
              <a:rPr lang="en-GB" sz="2000" dirty="0">
                <a:latin typeface="Century Schoolbook" pitchFamily="18" charset="0"/>
              </a:rPr>
              <a:t> dose of </a:t>
            </a:r>
            <a:r>
              <a:rPr lang="en-GB" sz="2000" dirty="0" err="1">
                <a:latin typeface="Century Schoolbook" pitchFamily="18" charset="0"/>
              </a:rPr>
              <a:t>ReSoMal</a:t>
            </a:r>
            <a:r>
              <a:rPr lang="en-GB" sz="2000" dirty="0">
                <a:latin typeface="Century Schoolbook" pitchFamily="18" charset="0"/>
              </a:rPr>
              <a:t> alternated with F-75 in the following 10 hours. </a:t>
            </a:r>
          </a:p>
          <a:p>
            <a:pPr>
              <a:buNone/>
            </a:pPr>
            <a:endParaRPr lang="en-GB" b="1" dirty="0"/>
          </a:p>
          <a:p>
            <a:pPr>
              <a:buNone/>
            </a:pPr>
            <a:endParaRPr lang="en-US" b="1" dirty="0"/>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Specific Intravenous Rehydration for SAM</a:t>
            </a:r>
            <a:endParaRPr lang="en-US" dirty="0"/>
          </a:p>
        </p:txBody>
      </p:sp>
      <p:sp>
        <p:nvSpPr>
          <p:cNvPr id="3" name="Content Placeholder 2"/>
          <p:cNvSpPr>
            <a:spLocks noGrp="1"/>
          </p:cNvSpPr>
          <p:nvPr>
            <p:ph idx="1"/>
          </p:nvPr>
        </p:nvSpPr>
        <p:spPr/>
        <p:txBody>
          <a:bodyPr>
            <a:normAutofit/>
          </a:bodyPr>
          <a:lstStyle/>
          <a:p>
            <a:r>
              <a:rPr lang="en-US" sz="2000" dirty="0">
                <a:latin typeface="Century Schoolbook" pitchFamily="18" charset="0"/>
              </a:rPr>
              <a:t>Use one the  IV solutions in order of preference:</a:t>
            </a:r>
          </a:p>
          <a:p>
            <a:pPr marL="514350" lvl="0" indent="-514350" algn="ctr">
              <a:buNone/>
            </a:pPr>
            <a:r>
              <a:rPr lang="en-US" sz="2000" dirty="0">
                <a:latin typeface="Century Schoolbook" pitchFamily="18" charset="0"/>
              </a:rPr>
              <a:t>       </a:t>
            </a:r>
            <a:r>
              <a:rPr lang="en-US" sz="2000" b="1" dirty="0">
                <a:latin typeface="Century Schoolbook" pitchFamily="18" charset="0"/>
              </a:rPr>
              <a:t>1. half-strength Darrow’s solution with  5% glucose (dextrose) </a:t>
            </a:r>
          </a:p>
          <a:p>
            <a:pPr marL="514350" lvl="0" indent="-514350" algn="ctr">
              <a:buNone/>
            </a:pPr>
            <a:endParaRPr lang="en-US" sz="2000" b="1" dirty="0">
              <a:latin typeface="Century Schoolbook" pitchFamily="18" charset="0"/>
            </a:endParaRPr>
          </a:p>
          <a:p>
            <a:pPr lvl="0" algn="ctr">
              <a:buNone/>
            </a:pPr>
            <a:r>
              <a:rPr lang="en-US" sz="2000" b="1" dirty="0">
                <a:latin typeface="Century Schoolbook" pitchFamily="18" charset="0"/>
              </a:rPr>
              <a:t>       2. Ringer’s  lactate solution with 5% glucose</a:t>
            </a:r>
          </a:p>
          <a:p>
            <a:pPr algn="ctr">
              <a:buNone/>
            </a:pPr>
            <a:r>
              <a:rPr lang="en-GB" sz="2000" b="1" dirty="0">
                <a:latin typeface="Century Schoolbook" pitchFamily="18" charset="0"/>
              </a:rPr>
              <a:t>       3. ( 0.45% (half-normal) saline with 5% glucose is used if neither of the above is  available</a:t>
            </a:r>
            <a:r>
              <a:rPr lang="en-US" sz="2000" b="1" dirty="0">
                <a:latin typeface="Century Schoolbook" pitchFamily="18" charset="0"/>
              </a:rPr>
              <a:t> </a:t>
            </a:r>
            <a:r>
              <a:rPr lang="en-GB" sz="2000" b="1" dirty="0">
                <a:latin typeface="Century Schoolbook" pitchFamily="18" charset="0"/>
              </a:rPr>
              <a:t>If possible, add  sterile potassium chloride, 20 </a:t>
            </a:r>
            <a:r>
              <a:rPr lang="en-GB" sz="2000" b="1" dirty="0" err="1">
                <a:latin typeface="Century Schoolbook" pitchFamily="18" charset="0"/>
              </a:rPr>
              <a:t>mmol</a:t>
            </a:r>
            <a:r>
              <a:rPr lang="en-GB" sz="2000" b="1" dirty="0">
                <a:latin typeface="Century Schoolbook" pitchFamily="18" charset="0"/>
              </a:rPr>
              <a:t>/l.</a:t>
            </a:r>
            <a:r>
              <a:rPr lang="en-GB" sz="2000" dirty="0">
                <a:latin typeface="Century Schoolbook" pitchFamily="18" charset="0"/>
              </a:rPr>
              <a:t>	</a:t>
            </a:r>
            <a:endParaRPr lang="en-US" sz="2000" dirty="0">
              <a:latin typeface="Century Schoolbook" pitchFamily="18" charset="0"/>
            </a:endParaRPr>
          </a:p>
          <a:p>
            <a:pPr>
              <a:buNone/>
            </a:pP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Administration of Intravenous Rehydration</a:t>
            </a:r>
          </a:p>
        </p:txBody>
      </p:sp>
      <p:sp>
        <p:nvSpPr>
          <p:cNvPr id="3" name="Content Placeholder 2"/>
          <p:cNvSpPr>
            <a:spLocks noGrp="1"/>
          </p:cNvSpPr>
          <p:nvPr>
            <p:ph idx="1"/>
          </p:nvPr>
        </p:nvSpPr>
        <p:spPr>
          <a:xfrm>
            <a:off x="457200" y="1600200"/>
            <a:ext cx="8229600" cy="4648200"/>
          </a:xfrm>
        </p:spPr>
        <p:txBody>
          <a:bodyPr>
            <a:normAutofit/>
          </a:bodyPr>
          <a:lstStyle/>
          <a:p>
            <a:r>
              <a:rPr lang="en-US" sz="2000" dirty="0">
                <a:latin typeface="Century Schoolbook" pitchFamily="18" charset="0"/>
              </a:rPr>
              <a:t>Give 15ml/kg over 1 hour and monitor for signs of rehydration</a:t>
            </a:r>
          </a:p>
          <a:p>
            <a:endParaRPr lang="en-US" sz="2000" dirty="0">
              <a:latin typeface="Century Schoolbook" pitchFamily="18" charset="0"/>
            </a:endParaRPr>
          </a:p>
          <a:p>
            <a:r>
              <a:rPr lang="en-GB" sz="2000" dirty="0">
                <a:latin typeface="Century Schoolbook" pitchFamily="18" charset="0"/>
              </a:rPr>
              <a:t>While the IV drip is being set up, also insert an NG tube and give </a:t>
            </a:r>
            <a:r>
              <a:rPr lang="en-GB" sz="2000" dirty="0" err="1">
                <a:latin typeface="Century Schoolbook" pitchFamily="18" charset="0"/>
              </a:rPr>
              <a:t>ReSoMal</a:t>
            </a:r>
            <a:r>
              <a:rPr lang="en-GB" sz="2000" dirty="0">
                <a:latin typeface="Century Schoolbook" pitchFamily="18" charset="0"/>
              </a:rPr>
              <a:t> through the tube (10 ml/kg per hour)</a:t>
            </a:r>
          </a:p>
          <a:p>
            <a:endParaRPr lang="en-GB" sz="2000" dirty="0">
              <a:latin typeface="Century Schoolbook" pitchFamily="18" charset="0"/>
            </a:endParaRPr>
          </a:p>
          <a:p>
            <a:r>
              <a:rPr lang="en-GB" sz="2000" dirty="0">
                <a:latin typeface="Century Schoolbook" pitchFamily="18" charset="0"/>
              </a:rPr>
              <a:t>If respiratory  and pulse rates fall, repeat treatment and then switch to </a:t>
            </a:r>
            <a:r>
              <a:rPr lang="en-GB" sz="2000" dirty="0" err="1">
                <a:latin typeface="Century Schoolbook" pitchFamily="18" charset="0"/>
              </a:rPr>
              <a:t>ReSoMal</a:t>
            </a:r>
            <a:r>
              <a:rPr lang="en-GB" sz="2000" dirty="0">
                <a:latin typeface="Century Schoolbook" pitchFamily="18" charset="0"/>
              </a:rPr>
              <a:t> orally or NG tube (10 ml/kg per  hour) </a:t>
            </a:r>
            <a:r>
              <a:rPr lang="en-GB" sz="2000" dirty="0" err="1">
                <a:latin typeface="Century Schoolbook" pitchFamily="18" charset="0"/>
              </a:rPr>
              <a:t>upto</a:t>
            </a:r>
            <a:r>
              <a:rPr lang="en-GB" sz="2000" dirty="0">
                <a:latin typeface="Century Schoolbook" pitchFamily="18" charset="0"/>
              </a:rPr>
              <a:t> 10 hours</a:t>
            </a:r>
          </a:p>
          <a:p>
            <a:endParaRPr lang="en-GB" sz="2000" dirty="0">
              <a:latin typeface="Century Schoolbook" pitchFamily="18" charset="0"/>
            </a:endParaRPr>
          </a:p>
          <a:p>
            <a:r>
              <a:rPr lang="en-GB" sz="2000" dirty="0">
                <a:latin typeface="Century Schoolbook" pitchFamily="18" charset="0"/>
              </a:rPr>
              <a:t>Alternate with F-75 feeds </a:t>
            </a:r>
          </a:p>
          <a:p>
            <a:endParaRPr lang="en-GB" sz="2000" dirty="0">
              <a:latin typeface="Century Schoolbook" pitchFamily="18" charset="0"/>
            </a:endParaRPr>
          </a:p>
          <a:p>
            <a:r>
              <a:rPr lang="en-GB" sz="2000" dirty="0">
                <a:latin typeface="Century Schoolbook" pitchFamily="18" charset="0"/>
              </a:rPr>
              <a:t>If no improvement after first IV with absence  or radial pulse,  start treatment  for septic shock </a:t>
            </a:r>
            <a:endParaRPr lang="en-US" sz="2000" dirty="0">
              <a:latin typeface="Century Schoolbook"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43979195"/>
              </p:ext>
            </p:extLst>
          </p:nvPr>
        </p:nvGraphicFramePr>
        <p:xfrm>
          <a:off x="228600" y="381000"/>
          <a:ext cx="8534399" cy="5801267"/>
        </p:xfrm>
        <a:graphic>
          <a:graphicData uri="http://schemas.openxmlformats.org/drawingml/2006/table">
            <a:tbl>
              <a:tblPr/>
              <a:tblGrid>
                <a:gridCol w="2115703">
                  <a:extLst>
                    <a:ext uri="{9D8B030D-6E8A-4147-A177-3AD203B41FA5}">
                      <a16:colId xmlns:a16="http://schemas.microsoft.com/office/drawing/2014/main" val="20000"/>
                    </a:ext>
                  </a:extLst>
                </a:gridCol>
                <a:gridCol w="1557886">
                  <a:extLst>
                    <a:ext uri="{9D8B030D-6E8A-4147-A177-3AD203B41FA5}">
                      <a16:colId xmlns:a16="http://schemas.microsoft.com/office/drawing/2014/main" val="20001"/>
                    </a:ext>
                  </a:extLst>
                </a:gridCol>
                <a:gridCol w="1661128">
                  <a:extLst>
                    <a:ext uri="{9D8B030D-6E8A-4147-A177-3AD203B41FA5}">
                      <a16:colId xmlns:a16="http://schemas.microsoft.com/office/drawing/2014/main" val="20002"/>
                    </a:ext>
                  </a:extLst>
                </a:gridCol>
                <a:gridCol w="1588704">
                  <a:extLst>
                    <a:ext uri="{9D8B030D-6E8A-4147-A177-3AD203B41FA5}">
                      <a16:colId xmlns:a16="http://schemas.microsoft.com/office/drawing/2014/main" val="20003"/>
                    </a:ext>
                  </a:extLst>
                </a:gridCol>
                <a:gridCol w="117812">
                  <a:extLst>
                    <a:ext uri="{9D8B030D-6E8A-4147-A177-3AD203B41FA5}">
                      <a16:colId xmlns:a16="http://schemas.microsoft.com/office/drawing/2014/main" val="20004"/>
                    </a:ext>
                  </a:extLst>
                </a:gridCol>
                <a:gridCol w="1493166">
                  <a:extLst>
                    <a:ext uri="{9D8B030D-6E8A-4147-A177-3AD203B41FA5}">
                      <a16:colId xmlns:a16="http://schemas.microsoft.com/office/drawing/2014/main" val="20005"/>
                    </a:ext>
                  </a:extLst>
                </a:gridCol>
              </a:tblGrid>
              <a:tr h="315101">
                <a:tc>
                  <a:txBody>
                    <a:bodyPr/>
                    <a:lstStyle/>
                    <a:p>
                      <a:pPr marL="0" marR="0" algn="just">
                        <a:lnSpc>
                          <a:spcPts val="1140"/>
                        </a:lnSpc>
                        <a:spcBef>
                          <a:spcPts val="180"/>
                        </a:spcBef>
                        <a:spcAft>
                          <a:spcPts val="0"/>
                        </a:spcAft>
                        <a:tabLst>
                          <a:tab pos="90170" algn="l"/>
                        </a:tabLst>
                      </a:pPr>
                      <a:r>
                        <a:rPr lang="en-US" sz="1400" b="1" dirty="0">
                          <a:latin typeface="Arial"/>
                          <a:ea typeface="Times New Roman"/>
                          <a:cs typeface="Arial"/>
                        </a:rPr>
                        <a:t>FULL ASSESSMENT</a:t>
                      </a:r>
                      <a:endParaRPr lang="en-US" sz="1400" dirty="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400" dirty="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4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4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lnSpc>
                          <a:spcPts val="1140"/>
                        </a:lnSpc>
                        <a:spcBef>
                          <a:spcPts val="180"/>
                        </a:spcBef>
                        <a:spcAft>
                          <a:spcPts val="0"/>
                        </a:spcAft>
                        <a:tabLst>
                          <a:tab pos="90170" algn="l"/>
                        </a:tabLst>
                      </a:pPr>
                      <a:endParaRPr lang="en-US" sz="1400" dirty="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99610">
                <a:tc gridSpan="2">
                  <a:txBody>
                    <a:bodyPr/>
                    <a:lstStyle/>
                    <a:p>
                      <a:pPr marL="0" marR="0" algn="just">
                        <a:lnSpc>
                          <a:spcPts val="1140"/>
                        </a:lnSpc>
                        <a:spcBef>
                          <a:spcPts val="180"/>
                        </a:spcBef>
                        <a:spcAft>
                          <a:spcPts val="0"/>
                        </a:spcAft>
                        <a:tabLst>
                          <a:tab pos="90170" algn="l"/>
                        </a:tabLst>
                      </a:pPr>
                      <a:r>
                        <a:rPr lang="en-US" sz="1400">
                          <a:latin typeface="Arial"/>
                          <a:ea typeface="Times New Roman"/>
                          <a:cs typeface="Arial"/>
                        </a:rPr>
                        <a:t>History and examination</a:t>
                      </a:r>
                      <a:endParaRPr lang="en-US" sz="140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r>
                        <a:rPr lang="en-US" sz="1400" b="1">
                          <a:latin typeface="Arial"/>
                          <a:ea typeface="Times New Roman"/>
                          <a:cs typeface="Arial"/>
                        </a:rPr>
                        <a:t>-----</a:t>
                      </a:r>
                      <a:r>
                        <a:rPr lang="en-US" sz="1400" b="1">
                          <a:latin typeface="Arial"/>
                          <a:ea typeface="Times New Roman"/>
                          <a:cs typeface="Arial"/>
                          <a:sym typeface="Wingdings"/>
                        </a:rPr>
                        <a:t></a:t>
                      </a:r>
                      <a:endParaRPr lang="en-US" sz="14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3">
                  <a:txBody>
                    <a:bodyPr/>
                    <a:lstStyle/>
                    <a:p>
                      <a:pPr marL="0" marR="0" algn="just">
                        <a:lnSpc>
                          <a:spcPts val="1140"/>
                        </a:lnSpc>
                        <a:spcBef>
                          <a:spcPts val="180"/>
                        </a:spcBef>
                        <a:spcAft>
                          <a:spcPts val="0"/>
                        </a:spcAft>
                        <a:tabLst>
                          <a:tab pos="90170" algn="l"/>
                        </a:tabLst>
                      </a:pPr>
                      <a:r>
                        <a:rPr lang="en-US" sz="1400" dirty="0">
                          <a:latin typeface="Arial"/>
                          <a:ea typeface="Times New Roman"/>
                          <a:cs typeface="Arial"/>
                        </a:rPr>
                        <a:t>Repeated as necessary</a:t>
                      </a:r>
                      <a:endParaRPr lang="en-US" sz="14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99610">
                <a:tc gridSpan="2">
                  <a:txBody>
                    <a:bodyPr/>
                    <a:lstStyle/>
                    <a:p>
                      <a:pPr marL="0" marR="0" algn="just">
                        <a:lnSpc>
                          <a:spcPts val="1140"/>
                        </a:lnSpc>
                        <a:spcBef>
                          <a:spcPts val="180"/>
                        </a:spcBef>
                        <a:spcAft>
                          <a:spcPts val="0"/>
                        </a:spcAft>
                        <a:tabLst>
                          <a:tab pos="90170" algn="l"/>
                        </a:tabLst>
                      </a:pPr>
                      <a:r>
                        <a:rPr lang="en-US" sz="1400">
                          <a:latin typeface="Arial"/>
                          <a:ea typeface="Times New Roman"/>
                          <a:cs typeface="Arial"/>
                        </a:rPr>
                        <a:t>Laboratory and other investigations</a:t>
                      </a:r>
                      <a:endParaRPr lang="en-US" sz="140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r>
                        <a:rPr lang="en-US" sz="1400" b="1">
                          <a:latin typeface="Arial"/>
                          <a:ea typeface="Times New Roman"/>
                          <a:cs typeface="Arial"/>
                        </a:rPr>
                        <a:t>-----</a:t>
                      </a:r>
                      <a:r>
                        <a:rPr lang="en-US" sz="1400" b="1">
                          <a:latin typeface="Arial"/>
                          <a:ea typeface="Times New Roman"/>
                          <a:cs typeface="Arial"/>
                          <a:sym typeface="Wingdings"/>
                        </a:rPr>
                        <a:t></a:t>
                      </a:r>
                      <a:endParaRPr lang="en-US" sz="14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3">
                  <a:txBody>
                    <a:bodyPr/>
                    <a:lstStyle/>
                    <a:p>
                      <a:pPr marL="0" marR="0" algn="just">
                        <a:lnSpc>
                          <a:spcPts val="1140"/>
                        </a:lnSpc>
                        <a:spcBef>
                          <a:spcPts val="180"/>
                        </a:spcBef>
                        <a:spcAft>
                          <a:spcPts val="0"/>
                        </a:spcAft>
                        <a:tabLst>
                          <a:tab pos="90170" algn="l"/>
                        </a:tabLst>
                      </a:pPr>
                      <a:r>
                        <a:rPr lang="en-US" sz="1400" dirty="0">
                          <a:latin typeface="Arial"/>
                          <a:ea typeface="Times New Roman"/>
                          <a:cs typeface="Arial"/>
                        </a:rPr>
                        <a:t>Repeated as necessary</a:t>
                      </a:r>
                      <a:endParaRPr lang="en-US" sz="14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57279">
                <a:tc gridSpan="2">
                  <a:txBody>
                    <a:bodyPr/>
                    <a:lstStyle/>
                    <a:p>
                      <a:pPr marL="0" marR="0" algn="just">
                        <a:lnSpc>
                          <a:spcPts val="1140"/>
                        </a:lnSpc>
                        <a:spcBef>
                          <a:spcPts val="180"/>
                        </a:spcBef>
                        <a:spcAft>
                          <a:spcPts val="0"/>
                        </a:spcAft>
                        <a:tabLst>
                          <a:tab pos="90170" algn="l"/>
                        </a:tabLst>
                      </a:pPr>
                      <a:r>
                        <a:rPr lang="en-US" sz="1400" dirty="0">
                          <a:latin typeface="Arial"/>
                          <a:ea typeface="Times New Roman"/>
                          <a:cs typeface="Arial"/>
                        </a:rPr>
                        <a:t>Differential diagnoses</a:t>
                      </a:r>
                      <a:endParaRPr lang="en-US" sz="14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r>
                        <a:rPr lang="en-US" sz="1400" b="1">
                          <a:latin typeface="Arial"/>
                          <a:ea typeface="Times New Roman"/>
                          <a:cs typeface="Arial"/>
                        </a:rPr>
                        <a:t>-----</a:t>
                      </a:r>
                      <a:r>
                        <a:rPr lang="en-US" sz="1400" b="1">
                          <a:latin typeface="Arial"/>
                          <a:ea typeface="Times New Roman"/>
                          <a:cs typeface="Arial"/>
                          <a:sym typeface="Wingdings"/>
                        </a:rPr>
                        <a:t></a:t>
                      </a:r>
                      <a:endParaRPr lang="en-US" sz="14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3">
                  <a:txBody>
                    <a:bodyPr/>
                    <a:lstStyle/>
                    <a:p>
                      <a:pPr marL="0" marR="0" algn="just">
                        <a:lnSpc>
                          <a:spcPts val="1140"/>
                        </a:lnSpc>
                        <a:spcBef>
                          <a:spcPts val="180"/>
                        </a:spcBef>
                        <a:spcAft>
                          <a:spcPts val="0"/>
                        </a:spcAft>
                        <a:tabLst>
                          <a:tab pos="90170" algn="l"/>
                        </a:tabLst>
                      </a:pPr>
                      <a:r>
                        <a:rPr lang="en-US" sz="1400" dirty="0">
                          <a:latin typeface="Arial"/>
                          <a:ea typeface="Times New Roman"/>
                          <a:cs typeface="Arial"/>
                        </a:rPr>
                        <a:t>Repeated as necessary</a:t>
                      </a:r>
                      <a:endParaRPr lang="en-US" sz="14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99610">
                <a:tc>
                  <a:txBody>
                    <a:bodyPr/>
                    <a:lstStyle/>
                    <a:p>
                      <a:pPr marL="0" marR="0" algn="just">
                        <a:lnSpc>
                          <a:spcPts val="1140"/>
                        </a:lnSpc>
                        <a:spcBef>
                          <a:spcPts val="180"/>
                        </a:spcBef>
                        <a:spcAft>
                          <a:spcPts val="0"/>
                        </a:spcAft>
                        <a:tabLst>
                          <a:tab pos="90170" algn="l"/>
                        </a:tabLst>
                      </a:pPr>
                      <a:r>
                        <a:rPr lang="en-US" sz="1400" b="1" dirty="0">
                          <a:latin typeface="Arial"/>
                          <a:ea typeface="Times New Roman"/>
                          <a:cs typeface="Arial"/>
                        </a:rPr>
                        <a:t>INPATIENT TREATMENT </a:t>
                      </a:r>
                      <a:endParaRPr lang="en-US" sz="1400" dirty="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4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4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lnSpc>
                          <a:spcPts val="1140"/>
                        </a:lnSpc>
                        <a:spcBef>
                          <a:spcPts val="180"/>
                        </a:spcBef>
                        <a:spcAft>
                          <a:spcPts val="0"/>
                        </a:spcAft>
                        <a:tabLst>
                          <a:tab pos="90170" algn="l"/>
                        </a:tabLst>
                      </a:pPr>
                      <a:endParaRPr lang="en-US" sz="14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4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432864">
                <a:tc>
                  <a:txBody>
                    <a:bodyPr/>
                    <a:lstStyle/>
                    <a:p>
                      <a:pPr marL="0" marR="0" algn="just">
                        <a:lnSpc>
                          <a:spcPts val="1140"/>
                        </a:lnSpc>
                        <a:spcBef>
                          <a:spcPts val="180"/>
                        </a:spcBef>
                        <a:spcAft>
                          <a:spcPts val="0"/>
                        </a:spcAft>
                        <a:tabLst>
                          <a:tab pos="90170" algn="l"/>
                        </a:tabLst>
                      </a:pPr>
                      <a:r>
                        <a:rPr lang="en-US" sz="1400" b="1">
                          <a:latin typeface="Arial"/>
                          <a:ea typeface="Times New Roman"/>
                          <a:cs typeface="Arial"/>
                        </a:rPr>
                        <a:t>Continued treatment </a:t>
                      </a:r>
                      <a:endParaRPr lang="en-US" sz="14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4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4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lnSpc>
                          <a:spcPts val="1140"/>
                        </a:lnSpc>
                        <a:spcBef>
                          <a:spcPts val="180"/>
                        </a:spcBef>
                        <a:spcAft>
                          <a:spcPts val="0"/>
                        </a:spcAft>
                        <a:tabLst>
                          <a:tab pos="90170" algn="l"/>
                        </a:tabLst>
                      </a:pPr>
                      <a:endParaRPr lang="en-US" sz="14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400" dirty="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5"/>
                  </a:ext>
                </a:extLst>
              </a:tr>
              <a:tr h="399610">
                <a:tc gridSpan="2">
                  <a:txBody>
                    <a:bodyPr/>
                    <a:lstStyle/>
                    <a:p>
                      <a:pPr marL="0" marR="0" algn="just">
                        <a:lnSpc>
                          <a:spcPts val="1140"/>
                        </a:lnSpc>
                        <a:spcBef>
                          <a:spcPts val="180"/>
                        </a:spcBef>
                        <a:spcAft>
                          <a:spcPts val="0"/>
                        </a:spcAft>
                        <a:tabLst>
                          <a:tab pos="90170" algn="l"/>
                        </a:tabLst>
                      </a:pPr>
                      <a:r>
                        <a:rPr lang="en-US" sz="1400" dirty="0">
                          <a:latin typeface="Arial"/>
                          <a:ea typeface="Times New Roman"/>
                          <a:cs typeface="Arial"/>
                        </a:rPr>
                        <a:t>Prevention of hypoglycaemia</a:t>
                      </a:r>
                      <a:endParaRPr lang="en-US" sz="14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r>
                        <a:rPr lang="en-US" sz="1400" b="1">
                          <a:latin typeface="Arial"/>
                          <a:ea typeface="Times New Roman"/>
                          <a:cs typeface="Arial"/>
                        </a:rPr>
                        <a:t>-------------------</a:t>
                      </a:r>
                      <a:r>
                        <a:rPr lang="en-US" sz="1400" b="1">
                          <a:latin typeface="Arial"/>
                          <a:ea typeface="Times New Roman"/>
                          <a:cs typeface="Arial"/>
                          <a:sym typeface="Wingdings"/>
                        </a:rPr>
                        <a:t></a:t>
                      </a:r>
                      <a:endParaRPr lang="en-US" sz="14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lnSpc>
                          <a:spcPts val="1140"/>
                        </a:lnSpc>
                        <a:spcBef>
                          <a:spcPts val="180"/>
                        </a:spcBef>
                        <a:spcAft>
                          <a:spcPts val="0"/>
                        </a:spcAft>
                        <a:tabLst>
                          <a:tab pos="90170" algn="l"/>
                        </a:tabLst>
                      </a:pPr>
                      <a:r>
                        <a:rPr lang="en-US" sz="1400" b="1">
                          <a:latin typeface="Arial"/>
                          <a:ea typeface="Times New Roman"/>
                          <a:cs typeface="Arial"/>
                        </a:rPr>
                        <a:t>-----------------</a:t>
                      </a:r>
                      <a:r>
                        <a:rPr lang="en-US" sz="1400" b="1">
                          <a:latin typeface="Arial"/>
                          <a:ea typeface="Times New Roman"/>
                          <a:cs typeface="Arial"/>
                          <a:sym typeface="Wingdings"/>
                        </a:rPr>
                        <a:t></a:t>
                      </a:r>
                      <a:endParaRPr lang="en-US" sz="14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r>
                        <a:rPr lang="en-US" sz="1400" b="1" dirty="0">
                          <a:latin typeface="Arial"/>
                          <a:ea typeface="Times New Roman"/>
                          <a:cs typeface="Arial"/>
                        </a:rPr>
                        <a:t>-------------------</a:t>
                      </a:r>
                      <a:r>
                        <a:rPr lang="en-US" sz="1400" b="1" dirty="0">
                          <a:latin typeface="Arial"/>
                          <a:ea typeface="Times New Roman"/>
                          <a:cs typeface="Arial"/>
                          <a:sym typeface="Wingdings"/>
                        </a:rPr>
                        <a:t></a:t>
                      </a:r>
                      <a:endParaRPr lang="en-US" sz="14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6"/>
                  </a:ext>
                </a:extLst>
              </a:tr>
              <a:tr h="399610">
                <a:tc gridSpan="2">
                  <a:txBody>
                    <a:bodyPr/>
                    <a:lstStyle/>
                    <a:p>
                      <a:pPr marL="0" marR="0" algn="just">
                        <a:lnSpc>
                          <a:spcPts val="1140"/>
                        </a:lnSpc>
                        <a:spcBef>
                          <a:spcPts val="180"/>
                        </a:spcBef>
                        <a:spcAft>
                          <a:spcPts val="0"/>
                        </a:spcAft>
                        <a:tabLst>
                          <a:tab pos="90170" algn="l"/>
                        </a:tabLst>
                      </a:pPr>
                      <a:r>
                        <a:rPr lang="en-US" sz="1400" dirty="0">
                          <a:latin typeface="Arial"/>
                          <a:ea typeface="Times New Roman"/>
                          <a:cs typeface="Arial"/>
                        </a:rPr>
                        <a:t>Prevention of hypothermia </a:t>
                      </a:r>
                      <a:endParaRPr lang="en-US" sz="14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spcBef>
                          <a:spcPts val="0"/>
                        </a:spcBef>
                        <a:spcAft>
                          <a:spcPts val="0"/>
                        </a:spcAft>
                      </a:pPr>
                      <a:r>
                        <a:rPr lang="en-US" sz="1400" b="1">
                          <a:latin typeface="Arial"/>
                          <a:ea typeface="Times New Roman"/>
                          <a:cs typeface="Arial"/>
                        </a:rPr>
                        <a:t>-------------------</a:t>
                      </a:r>
                      <a:r>
                        <a:rPr lang="en-US" sz="1400" b="1">
                          <a:latin typeface="Arial"/>
                          <a:ea typeface="Times New Roman"/>
                          <a:cs typeface="Arial"/>
                          <a:sym typeface="Wingdings"/>
                        </a:rPr>
                        <a:t></a:t>
                      </a:r>
                      <a:endParaRPr lang="en-US" sz="14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spcBef>
                          <a:spcPts val="0"/>
                        </a:spcBef>
                        <a:spcAft>
                          <a:spcPts val="0"/>
                        </a:spcAft>
                      </a:pPr>
                      <a:r>
                        <a:rPr lang="en-US" sz="1400" b="1">
                          <a:latin typeface="Arial"/>
                          <a:ea typeface="Times New Roman"/>
                          <a:cs typeface="Arial"/>
                        </a:rPr>
                        <a:t>-----------------</a:t>
                      </a:r>
                      <a:r>
                        <a:rPr lang="en-US" sz="1400" b="1">
                          <a:latin typeface="Arial"/>
                          <a:ea typeface="Times New Roman"/>
                          <a:cs typeface="Arial"/>
                          <a:sym typeface="Wingdings"/>
                        </a:rPr>
                        <a:t></a:t>
                      </a:r>
                      <a:endParaRPr lang="en-US" sz="14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spcBef>
                          <a:spcPts val="0"/>
                        </a:spcBef>
                        <a:spcAft>
                          <a:spcPts val="0"/>
                        </a:spcAft>
                      </a:pPr>
                      <a:r>
                        <a:rPr lang="en-US" sz="1400" b="1" dirty="0">
                          <a:latin typeface="Arial"/>
                          <a:ea typeface="Times New Roman"/>
                          <a:cs typeface="Arial"/>
                        </a:rPr>
                        <a:t>-------------------</a:t>
                      </a:r>
                      <a:r>
                        <a:rPr lang="en-US" sz="1400" b="1" dirty="0">
                          <a:latin typeface="Arial"/>
                          <a:ea typeface="Times New Roman"/>
                          <a:cs typeface="Arial"/>
                          <a:sym typeface="Wingdings"/>
                        </a:rPr>
                        <a:t></a:t>
                      </a:r>
                      <a:endParaRPr lang="en-US" sz="14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7"/>
                  </a:ext>
                </a:extLst>
              </a:tr>
              <a:tr h="784689">
                <a:tc gridSpan="2">
                  <a:txBody>
                    <a:bodyPr/>
                    <a:lstStyle/>
                    <a:p>
                      <a:pPr marL="0" marR="0" algn="just">
                        <a:spcBef>
                          <a:spcPts val="0"/>
                        </a:spcBef>
                        <a:spcAft>
                          <a:spcPts val="0"/>
                        </a:spcAft>
                      </a:pPr>
                      <a:r>
                        <a:rPr lang="en-US" sz="1400">
                          <a:latin typeface="Arial"/>
                          <a:ea typeface="Times New Roman"/>
                          <a:cs typeface="Arial"/>
                        </a:rPr>
                        <a:t>Management of infections and other medical conditions </a:t>
                      </a:r>
                      <a:endParaRPr lang="en-US" sz="140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spcBef>
                          <a:spcPts val="0"/>
                        </a:spcBef>
                        <a:spcAft>
                          <a:spcPts val="0"/>
                        </a:spcAft>
                      </a:pPr>
                      <a:r>
                        <a:rPr lang="en-US" sz="1400" b="1">
                          <a:latin typeface="Arial"/>
                          <a:ea typeface="Times New Roman"/>
                          <a:cs typeface="Arial"/>
                        </a:rPr>
                        <a:t>-------------------</a:t>
                      </a:r>
                      <a:r>
                        <a:rPr lang="en-US" sz="1400" b="1">
                          <a:latin typeface="Arial"/>
                          <a:ea typeface="Times New Roman"/>
                          <a:cs typeface="Arial"/>
                          <a:sym typeface="Wingdings"/>
                        </a:rPr>
                        <a:t></a:t>
                      </a:r>
                      <a:endParaRPr lang="en-US" sz="14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spcBef>
                          <a:spcPts val="0"/>
                        </a:spcBef>
                        <a:spcAft>
                          <a:spcPts val="0"/>
                        </a:spcAft>
                      </a:pPr>
                      <a:r>
                        <a:rPr lang="en-US" sz="1400" b="1">
                          <a:latin typeface="Arial"/>
                          <a:ea typeface="Times New Roman"/>
                          <a:cs typeface="Arial"/>
                        </a:rPr>
                        <a:t>-----------------</a:t>
                      </a:r>
                      <a:r>
                        <a:rPr lang="en-US" sz="1400" b="1">
                          <a:latin typeface="Arial"/>
                          <a:ea typeface="Times New Roman"/>
                          <a:cs typeface="Arial"/>
                          <a:sym typeface="Wingdings"/>
                        </a:rPr>
                        <a:t></a:t>
                      </a:r>
                      <a:endParaRPr lang="en-US" sz="14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spcBef>
                          <a:spcPts val="0"/>
                        </a:spcBef>
                        <a:spcAft>
                          <a:spcPts val="0"/>
                        </a:spcAft>
                      </a:pPr>
                      <a:r>
                        <a:rPr lang="en-US" sz="1400" b="1" dirty="0">
                          <a:latin typeface="Arial"/>
                          <a:ea typeface="Times New Roman"/>
                          <a:cs typeface="Arial"/>
                        </a:rPr>
                        <a:t>-------------------</a:t>
                      </a:r>
                      <a:r>
                        <a:rPr lang="en-US" sz="1400" b="1" dirty="0">
                          <a:latin typeface="Arial"/>
                          <a:ea typeface="Times New Roman"/>
                          <a:cs typeface="Arial"/>
                          <a:sym typeface="Wingdings"/>
                        </a:rPr>
                        <a:t></a:t>
                      </a:r>
                      <a:endParaRPr lang="en-US" sz="14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8"/>
                  </a:ext>
                </a:extLst>
              </a:tr>
              <a:tr h="764516">
                <a:tc gridSpan="2">
                  <a:txBody>
                    <a:bodyPr/>
                    <a:lstStyle/>
                    <a:p>
                      <a:pPr marL="0" marR="0" algn="just">
                        <a:spcBef>
                          <a:spcPts val="0"/>
                        </a:spcBef>
                        <a:spcAft>
                          <a:spcPts val="0"/>
                        </a:spcAft>
                      </a:pPr>
                      <a:r>
                        <a:rPr lang="en-US" sz="1400">
                          <a:latin typeface="Arial"/>
                          <a:ea typeface="Times New Roman"/>
                          <a:cs typeface="Arial"/>
                        </a:rPr>
                        <a:t>Management of fluids and electrolyte balance </a:t>
                      </a:r>
                      <a:endParaRPr lang="en-US" sz="140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spcBef>
                          <a:spcPts val="0"/>
                        </a:spcBef>
                        <a:spcAft>
                          <a:spcPts val="0"/>
                        </a:spcAft>
                      </a:pPr>
                      <a:r>
                        <a:rPr lang="en-US" sz="1400" b="1">
                          <a:latin typeface="Arial"/>
                          <a:ea typeface="Times New Roman"/>
                          <a:cs typeface="Arial"/>
                        </a:rPr>
                        <a:t>-------------------</a:t>
                      </a:r>
                      <a:r>
                        <a:rPr lang="en-US" sz="1400" b="1">
                          <a:latin typeface="Arial"/>
                          <a:ea typeface="Times New Roman"/>
                          <a:cs typeface="Arial"/>
                          <a:sym typeface="Wingdings"/>
                        </a:rPr>
                        <a:t></a:t>
                      </a:r>
                      <a:endParaRPr lang="en-US" sz="14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spcBef>
                          <a:spcPts val="0"/>
                        </a:spcBef>
                        <a:spcAft>
                          <a:spcPts val="0"/>
                        </a:spcAft>
                      </a:pPr>
                      <a:r>
                        <a:rPr lang="en-US" sz="1400" b="1">
                          <a:latin typeface="Arial"/>
                          <a:ea typeface="Times New Roman"/>
                          <a:cs typeface="Arial"/>
                        </a:rPr>
                        <a:t>-----------------</a:t>
                      </a:r>
                      <a:r>
                        <a:rPr lang="en-US" sz="1400" b="1">
                          <a:latin typeface="Arial"/>
                          <a:ea typeface="Times New Roman"/>
                          <a:cs typeface="Arial"/>
                          <a:sym typeface="Wingdings"/>
                        </a:rPr>
                        <a:t></a:t>
                      </a:r>
                      <a:endParaRPr lang="en-US" sz="14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spcBef>
                          <a:spcPts val="0"/>
                        </a:spcBef>
                        <a:spcAft>
                          <a:spcPts val="0"/>
                        </a:spcAft>
                      </a:pPr>
                      <a:r>
                        <a:rPr lang="en-US" sz="1400" b="1" dirty="0">
                          <a:latin typeface="Arial"/>
                          <a:ea typeface="Times New Roman"/>
                          <a:cs typeface="Arial"/>
                        </a:rPr>
                        <a:t>-------------------</a:t>
                      </a:r>
                      <a:r>
                        <a:rPr lang="en-US" sz="1400" b="1" dirty="0">
                          <a:latin typeface="Arial"/>
                          <a:ea typeface="Times New Roman"/>
                          <a:cs typeface="Arial"/>
                          <a:sym typeface="Wingdings"/>
                        </a:rPr>
                        <a:t></a:t>
                      </a:r>
                      <a:endParaRPr lang="en-US" sz="14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9"/>
                  </a:ext>
                </a:extLst>
              </a:tr>
              <a:tr h="432864">
                <a:tc>
                  <a:txBody>
                    <a:bodyPr/>
                    <a:lstStyle/>
                    <a:p>
                      <a:pPr marL="0" marR="0" algn="just">
                        <a:lnSpc>
                          <a:spcPts val="1140"/>
                        </a:lnSpc>
                        <a:spcBef>
                          <a:spcPts val="180"/>
                        </a:spcBef>
                        <a:spcAft>
                          <a:spcPts val="0"/>
                        </a:spcAft>
                        <a:tabLst>
                          <a:tab pos="90170" algn="l"/>
                        </a:tabLst>
                      </a:pPr>
                      <a:r>
                        <a:rPr lang="en-US" sz="1400" b="1">
                          <a:latin typeface="Arial"/>
                          <a:ea typeface="Times New Roman"/>
                          <a:cs typeface="Arial"/>
                        </a:rPr>
                        <a:t>Feeding </a:t>
                      </a:r>
                      <a:endParaRPr lang="en-US" sz="14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4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4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lnSpc>
                          <a:spcPts val="1140"/>
                        </a:lnSpc>
                        <a:spcBef>
                          <a:spcPts val="180"/>
                        </a:spcBef>
                        <a:spcAft>
                          <a:spcPts val="0"/>
                        </a:spcAft>
                        <a:tabLst>
                          <a:tab pos="90170" algn="l"/>
                        </a:tabLst>
                      </a:pPr>
                      <a:endParaRPr lang="en-US" sz="14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400" dirty="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10"/>
                  </a:ext>
                </a:extLst>
              </a:tr>
              <a:tr h="407952">
                <a:tc gridSpan="2">
                  <a:txBody>
                    <a:bodyPr/>
                    <a:lstStyle/>
                    <a:p>
                      <a:pPr marL="0" marR="0" algn="just">
                        <a:lnSpc>
                          <a:spcPts val="1140"/>
                        </a:lnSpc>
                        <a:spcBef>
                          <a:spcPts val="180"/>
                        </a:spcBef>
                        <a:spcAft>
                          <a:spcPts val="0"/>
                        </a:spcAft>
                        <a:tabLst>
                          <a:tab pos="90170" algn="l"/>
                        </a:tabLst>
                      </a:pPr>
                      <a:r>
                        <a:rPr lang="en-US" sz="1400">
                          <a:latin typeface="Arial"/>
                          <a:ea typeface="Times New Roman"/>
                          <a:cs typeface="Arial"/>
                        </a:rPr>
                        <a:t>Initial re-feeding for stabilization</a:t>
                      </a:r>
                      <a:endParaRPr lang="en-US" sz="140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r>
                        <a:rPr lang="en-US" sz="1400" b="1">
                          <a:latin typeface="Arial"/>
                          <a:ea typeface="Times New Roman"/>
                          <a:cs typeface="Arial"/>
                        </a:rPr>
                        <a:t>-------------------</a:t>
                      </a:r>
                      <a:r>
                        <a:rPr lang="en-US" sz="1400" b="1">
                          <a:latin typeface="Arial"/>
                          <a:ea typeface="Times New Roman"/>
                          <a:cs typeface="Arial"/>
                          <a:sym typeface="Wingdings"/>
                        </a:rPr>
                        <a:t></a:t>
                      </a:r>
                      <a:endParaRPr lang="en-US" sz="14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lnSpc>
                          <a:spcPts val="1140"/>
                        </a:lnSpc>
                        <a:spcBef>
                          <a:spcPts val="180"/>
                        </a:spcBef>
                        <a:spcAft>
                          <a:spcPts val="0"/>
                        </a:spcAft>
                        <a:tabLst>
                          <a:tab pos="90170" algn="l"/>
                        </a:tabLst>
                      </a:pPr>
                      <a:endParaRPr lang="en-US" sz="14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4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11"/>
                  </a:ext>
                </a:extLst>
              </a:tr>
              <a:tr h="407952">
                <a:tc gridSpan="2">
                  <a:txBody>
                    <a:bodyPr/>
                    <a:lstStyle/>
                    <a:p>
                      <a:pPr marL="0" marR="0" algn="just">
                        <a:lnSpc>
                          <a:spcPts val="1140"/>
                        </a:lnSpc>
                        <a:spcBef>
                          <a:spcPts val="180"/>
                        </a:spcBef>
                        <a:spcAft>
                          <a:spcPts val="0"/>
                        </a:spcAft>
                        <a:tabLst>
                          <a:tab pos="90170" algn="l"/>
                        </a:tabLst>
                      </a:pPr>
                      <a:r>
                        <a:rPr lang="en-US" sz="1400">
                          <a:latin typeface="Arial"/>
                          <a:ea typeface="Times New Roman"/>
                          <a:cs typeface="Arial"/>
                        </a:rPr>
                        <a:t>Feeding in transition</a:t>
                      </a:r>
                      <a:endParaRPr lang="en-US" sz="140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4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lnSpc>
                          <a:spcPts val="1140"/>
                        </a:lnSpc>
                        <a:spcBef>
                          <a:spcPts val="180"/>
                        </a:spcBef>
                        <a:spcAft>
                          <a:spcPts val="0"/>
                        </a:spcAft>
                        <a:tabLst>
                          <a:tab pos="90170" algn="l"/>
                        </a:tabLst>
                      </a:pPr>
                      <a:r>
                        <a:rPr lang="en-US" sz="1400" b="1">
                          <a:latin typeface="Arial"/>
                          <a:ea typeface="Times New Roman"/>
                          <a:cs typeface="Arial"/>
                        </a:rPr>
                        <a:t>----------------------</a:t>
                      </a:r>
                      <a:r>
                        <a:rPr lang="en-US" sz="1400" b="1">
                          <a:latin typeface="Arial"/>
                          <a:ea typeface="Times New Roman"/>
                          <a:cs typeface="Arial"/>
                          <a:sym typeface="Wingdings"/>
                        </a:rPr>
                        <a:t></a:t>
                      </a:r>
                      <a:endParaRPr lang="en-US" sz="14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4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0" y="0"/>
            <a:ext cx="8229600" cy="762000"/>
          </a:xfrm>
        </p:spPr>
        <p:txBody>
          <a:bodyPr>
            <a:normAutofit fontScale="90000"/>
          </a:bodyPr>
          <a:lstStyle/>
          <a:p>
            <a:pPr eaLnBrk="1" fontAlgn="auto" hangingPunct="1">
              <a:spcAft>
                <a:spcPts val="0"/>
              </a:spcAft>
              <a:defRPr/>
            </a:pPr>
            <a:r>
              <a:rPr lang="en-GB" b="1" dirty="0"/>
              <a:t>Diagnosis of Shock from dehydration</a:t>
            </a:r>
            <a:endParaRPr lang="en-US" b="1" dirty="0"/>
          </a:p>
        </p:txBody>
      </p:sp>
      <p:sp>
        <p:nvSpPr>
          <p:cNvPr id="80900" name="Rectangle 3"/>
          <p:cNvSpPr>
            <a:spLocks noGrp="1" noChangeArrowheads="1"/>
          </p:cNvSpPr>
          <p:nvPr>
            <p:ph type="body" idx="4294967295"/>
          </p:nvPr>
        </p:nvSpPr>
        <p:spPr>
          <a:xfrm>
            <a:off x="0" y="990600"/>
            <a:ext cx="8229600" cy="5135563"/>
          </a:xfrm>
        </p:spPr>
        <p:txBody>
          <a:bodyPr>
            <a:normAutofit fontScale="85000" lnSpcReduction="10000"/>
          </a:bodyPr>
          <a:lstStyle/>
          <a:p>
            <a:pPr eaLnBrk="1" hangingPunct="1">
              <a:lnSpc>
                <a:spcPct val="90000"/>
              </a:lnSpc>
              <a:buClr>
                <a:schemeClr val="tx1"/>
              </a:buClr>
            </a:pPr>
            <a:r>
              <a:rPr lang="en-GB" sz="2600" b="1" dirty="0">
                <a:latin typeface="Century Schoolbook" pitchFamily="18" charset="0"/>
              </a:rPr>
              <a:t>The </a:t>
            </a:r>
            <a:r>
              <a:rPr lang="en-GB" sz="2600" b="1" dirty="0" err="1">
                <a:latin typeface="Century Schoolbook" pitchFamily="18" charset="0"/>
              </a:rPr>
              <a:t>Marasmic</a:t>
            </a:r>
            <a:r>
              <a:rPr lang="en-GB" sz="2600" b="1" dirty="0">
                <a:latin typeface="Century Schoolbook" pitchFamily="18" charset="0"/>
              </a:rPr>
              <a:t> patient is going into shock when: </a:t>
            </a:r>
          </a:p>
          <a:p>
            <a:pPr lvl="1" eaLnBrk="1" hangingPunct="1">
              <a:lnSpc>
                <a:spcPct val="90000"/>
              </a:lnSpc>
            </a:pPr>
            <a:endParaRPr lang="en-GB" sz="2600" b="1" dirty="0">
              <a:latin typeface="Century Schoolbook" pitchFamily="18" charset="0"/>
            </a:endParaRPr>
          </a:p>
          <a:p>
            <a:pPr lvl="1" eaLnBrk="1" hangingPunct="1">
              <a:lnSpc>
                <a:spcPct val="90000"/>
              </a:lnSpc>
            </a:pPr>
            <a:r>
              <a:rPr lang="en-GB" sz="2600" dirty="0">
                <a:latin typeface="Century Schoolbook" pitchFamily="18" charset="0"/>
              </a:rPr>
              <a:t>There is definite dehydration determined by the patient's history and the medical examination, AND</a:t>
            </a:r>
          </a:p>
          <a:p>
            <a:pPr lvl="1" eaLnBrk="1" hangingPunct="1">
              <a:lnSpc>
                <a:spcPct val="90000"/>
              </a:lnSpc>
            </a:pPr>
            <a:endParaRPr lang="en-GB" sz="2600" dirty="0">
              <a:latin typeface="Century Schoolbook" pitchFamily="18" charset="0"/>
            </a:endParaRPr>
          </a:p>
          <a:p>
            <a:pPr lvl="1" eaLnBrk="1" hangingPunct="1">
              <a:lnSpc>
                <a:spcPct val="90000"/>
              </a:lnSpc>
            </a:pPr>
            <a:r>
              <a:rPr lang="en-GB" sz="2600" dirty="0">
                <a:latin typeface="Century Schoolbook" pitchFamily="18" charset="0"/>
              </a:rPr>
              <a:t>There is a weak or absent radial or femoral pulse, AND </a:t>
            </a:r>
          </a:p>
          <a:p>
            <a:pPr lvl="1" eaLnBrk="1" hangingPunct="1">
              <a:lnSpc>
                <a:spcPct val="90000"/>
              </a:lnSpc>
            </a:pPr>
            <a:endParaRPr lang="en-GB" sz="2600" dirty="0">
              <a:latin typeface="Century Schoolbook" pitchFamily="18" charset="0"/>
            </a:endParaRPr>
          </a:p>
          <a:p>
            <a:pPr lvl="1" eaLnBrk="1" hangingPunct="1">
              <a:lnSpc>
                <a:spcPct val="90000"/>
              </a:lnSpc>
            </a:pPr>
            <a:r>
              <a:rPr lang="en-GB" sz="2600" dirty="0">
                <a:latin typeface="Century Schoolbook" pitchFamily="18" charset="0"/>
              </a:rPr>
              <a:t>The patient has cool or cold hands and feet (check with back of hand gently for five seconds).</a:t>
            </a:r>
            <a:endParaRPr lang="en-US" sz="2600" dirty="0">
              <a:latin typeface="Century Schoolbook" pitchFamily="18" charset="0"/>
            </a:endParaRPr>
          </a:p>
          <a:p>
            <a:pPr lvl="2" eaLnBrk="1" hangingPunct="1">
              <a:lnSpc>
                <a:spcPct val="90000"/>
              </a:lnSpc>
              <a:buFontTx/>
              <a:buNone/>
            </a:pPr>
            <a:r>
              <a:rPr lang="en-GB" sz="2600" dirty="0">
                <a:latin typeface="Century Schoolbook" pitchFamily="18" charset="0"/>
              </a:rPr>
              <a:t> </a:t>
            </a:r>
            <a:endParaRPr lang="en-US" sz="2600" dirty="0">
              <a:latin typeface="Century Schoolbook" pitchFamily="18" charset="0"/>
            </a:endParaRPr>
          </a:p>
          <a:p>
            <a:pPr lvl="1" eaLnBrk="1" hangingPunct="1">
              <a:lnSpc>
                <a:spcPct val="90000"/>
              </a:lnSpc>
            </a:pPr>
            <a:r>
              <a:rPr lang="en-GB" sz="2600" dirty="0">
                <a:latin typeface="Century Schoolbook" pitchFamily="18" charset="0"/>
              </a:rPr>
              <a:t>The patient is going into severe shock when, in addition to the above signs, there is a decrease in the level of consciousness, the patient is semi-conscious or cannot be roused.</a:t>
            </a:r>
          </a:p>
          <a:p>
            <a:pPr lvl="1" eaLnBrk="1" hangingPunct="1">
              <a:lnSpc>
                <a:spcPct val="90000"/>
              </a:lnSpc>
              <a:buFont typeface="Wingdings 2" pitchFamily="18" charset="2"/>
              <a:buNone/>
            </a:pPr>
            <a:endParaRPr lang="en-GB" sz="2600" dirty="0">
              <a:latin typeface="Century Schoolbook" pitchFamily="18" charset="0"/>
            </a:endParaRPr>
          </a:p>
          <a:p>
            <a:pPr lvl="1" eaLnBrk="1" hangingPunct="1">
              <a:lnSpc>
                <a:spcPct val="90000"/>
              </a:lnSpc>
            </a:pPr>
            <a:r>
              <a:rPr lang="en-US" sz="2600" dirty="0">
                <a:latin typeface="Century Schoolbook" pitchFamily="18" charset="0"/>
              </a:rPr>
              <a:t>Slow capillary refill</a:t>
            </a:r>
          </a:p>
          <a:p>
            <a:pPr lvl="1" eaLnBrk="1" hangingPunct="1">
              <a:lnSpc>
                <a:spcPct val="90000"/>
              </a:lnSpc>
            </a:pPr>
            <a:endParaRPr lang="en-US" dirty="0"/>
          </a:p>
          <a:p>
            <a:pPr eaLnBrk="1" hangingPunct="1">
              <a:lnSpc>
                <a:spcPct val="90000"/>
              </a:lnSpc>
            </a:pPr>
            <a:endParaRPr lang="en-US" sz="2100" dirty="0"/>
          </a:p>
        </p:txBody>
      </p:sp>
      <p:graphicFrame>
        <p:nvGraphicFramePr>
          <p:cNvPr id="8089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8090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a:solidFill>
                  <a:schemeClr val="tx2"/>
                </a:solidFill>
                <a:latin typeface="+mj-lt"/>
                <a:ea typeface="+mj-ea"/>
                <a:cs typeface="+mj-cs"/>
              </a:rPr>
              <a:t>dehydration</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Feeding During Rehydration</a:t>
            </a:r>
          </a:p>
        </p:txBody>
      </p:sp>
      <p:sp>
        <p:nvSpPr>
          <p:cNvPr id="3" name="Content Placeholder 2"/>
          <p:cNvSpPr>
            <a:spLocks noGrp="1"/>
          </p:cNvSpPr>
          <p:nvPr>
            <p:ph idx="1"/>
          </p:nvPr>
        </p:nvSpPr>
        <p:spPr/>
        <p:txBody>
          <a:bodyPr/>
          <a:lstStyle/>
          <a:p>
            <a:r>
              <a:rPr lang="en-US" sz="2000" dirty="0">
                <a:latin typeface="Century Schoolbook" pitchFamily="18" charset="0"/>
              </a:rPr>
              <a:t>Continue Breastfeeding</a:t>
            </a:r>
          </a:p>
          <a:p>
            <a:endParaRPr lang="en-US" sz="2000" dirty="0">
              <a:latin typeface="Century Schoolbook" pitchFamily="18" charset="0"/>
            </a:endParaRPr>
          </a:p>
          <a:p>
            <a:r>
              <a:rPr lang="en-US" sz="2000" dirty="0">
                <a:latin typeface="Century Schoolbook" pitchFamily="18" charset="0"/>
              </a:rPr>
              <a:t>Give F 75  orally or by NG tube within 2-3 hours of starting rehydration</a:t>
            </a:r>
          </a:p>
          <a:p>
            <a:endParaRPr lang="en-US" sz="2000" dirty="0">
              <a:latin typeface="Century Schoolbook" pitchFamily="18" charset="0"/>
            </a:endParaRPr>
          </a:p>
          <a:p>
            <a:r>
              <a:rPr lang="en-US" sz="2000" dirty="0">
                <a:latin typeface="Century Schoolbook" pitchFamily="18" charset="0"/>
              </a:rPr>
              <a:t>If child is alert and drinking, give F75 immediately</a:t>
            </a:r>
          </a:p>
          <a:p>
            <a:endParaRPr lang="en-US" sz="2000" dirty="0">
              <a:latin typeface="Century Schoolbook" pitchFamily="18" charset="0"/>
            </a:endParaRPr>
          </a:p>
          <a:p>
            <a:r>
              <a:rPr lang="en-US" sz="2000" dirty="0" err="1">
                <a:latin typeface="Century Schoolbook" pitchFamily="18" charset="0"/>
              </a:rPr>
              <a:t>ReSoMal</a:t>
            </a:r>
            <a:r>
              <a:rPr lang="en-US" sz="2000" dirty="0">
                <a:latin typeface="Century Schoolbook" pitchFamily="18" charset="0"/>
              </a:rPr>
              <a:t> is given at alternate hours to feeding</a:t>
            </a:r>
          </a:p>
          <a:p>
            <a:endParaRPr lang="en-US" sz="2000" dirty="0">
              <a:latin typeface="Century Schoolbook" pitchFamily="18" charset="0"/>
            </a:endParaRPr>
          </a:p>
          <a:p>
            <a:r>
              <a:rPr lang="en-US" sz="2000" dirty="0">
                <a:latin typeface="Century Schoolbook" pitchFamily="18" charset="0"/>
              </a:rPr>
              <a:t>Use NG tube for vomiting child</a:t>
            </a:r>
          </a:p>
          <a:p>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Risk of Congestive heart Failure</a:t>
            </a:r>
          </a:p>
        </p:txBody>
      </p:sp>
      <p:sp>
        <p:nvSpPr>
          <p:cNvPr id="3" name="Content Placeholder 2"/>
          <p:cNvSpPr>
            <a:spLocks noGrp="1"/>
          </p:cNvSpPr>
          <p:nvPr>
            <p:ph idx="1"/>
          </p:nvPr>
        </p:nvSpPr>
        <p:spPr/>
        <p:txBody>
          <a:bodyPr>
            <a:normAutofit/>
          </a:bodyPr>
          <a:lstStyle/>
          <a:p>
            <a:r>
              <a:rPr lang="en-US" sz="2200" dirty="0">
                <a:latin typeface="Century Schoolbook" pitchFamily="18" charset="0"/>
              </a:rPr>
              <a:t>Due to over hydration when using IV infusion or undiluted ORS solution, severe </a:t>
            </a:r>
            <a:r>
              <a:rPr lang="en-US" sz="2200" dirty="0" err="1">
                <a:latin typeface="Century Schoolbook" pitchFamily="18" charset="0"/>
              </a:rPr>
              <a:t>aneamia</a:t>
            </a:r>
            <a:r>
              <a:rPr lang="en-US" sz="2200" dirty="0">
                <a:latin typeface="Century Schoolbook" pitchFamily="18" charset="0"/>
              </a:rPr>
              <a:t>, blood transfusion, high sodium diet</a:t>
            </a:r>
          </a:p>
          <a:p>
            <a:endParaRPr lang="en-US" sz="2200" dirty="0">
              <a:latin typeface="Century Schoolbook" pitchFamily="18" charset="0"/>
            </a:endParaRPr>
          </a:p>
          <a:p>
            <a:r>
              <a:rPr lang="en-US" sz="2200" dirty="0">
                <a:latin typeface="Century Schoolbook" pitchFamily="18" charset="0"/>
              </a:rPr>
              <a:t>Signs include: fast breathing, </a:t>
            </a:r>
            <a:r>
              <a:rPr lang="en-US" sz="2200" dirty="0" err="1">
                <a:latin typeface="Century Schoolbook" pitchFamily="18" charset="0"/>
              </a:rPr>
              <a:t>distenstion</a:t>
            </a:r>
            <a:r>
              <a:rPr lang="en-US" sz="2200" dirty="0">
                <a:latin typeface="Century Schoolbook" pitchFamily="18" charset="0"/>
              </a:rPr>
              <a:t> of jugular veins, respiratory distress, cold hands and feet, </a:t>
            </a:r>
            <a:r>
              <a:rPr lang="en-US" sz="2200" dirty="0" err="1">
                <a:latin typeface="Century Schoolbook" pitchFamily="18" charset="0"/>
              </a:rPr>
              <a:t>cyonosis</a:t>
            </a:r>
            <a:r>
              <a:rPr lang="en-US" sz="2200" dirty="0">
                <a:latin typeface="Century Schoolbook" pitchFamily="18" charset="0"/>
              </a:rPr>
              <a:t> finger tips and tongue</a:t>
            </a:r>
          </a:p>
          <a:p>
            <a:endParaRPr lang="en-US" sz="2200" dirty="0">
              <a:latin typeface="Century Schoolbook" pitchFamily="18" charset="0"/>
            </a:endParaRPr>
          </a:p>
          <a:p>
            <a:r>
              <a:rPr lang="en-US" sz="2200" dirty="0">
                <a:latin typeface="Century Schoolbook" pitchFamily="18" charset="0"/>
              </a:rPr>
              <a:t>Occurs  after more than 48 hours of treatment</a:t>
            </a:r>
          </a:p>
          <a:p>
            <a:endParaRPr lang="en-US" sz="2200" dirty="0">
              <a:latin typeface="Century Schoolbook" pitchFamily="18" charset="0"/>
            </a:endParaRPr>
          </a:p>
          <a:p>
            <a:endParaRPr lang="en-US" dirty="0"/>
          </a:p>
          <a:p>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Management of fluid overload heart failure</a:t>
            </a:r>
          </a:p>
        </p:txBody>
      </p:sp>
      <p:sp>
        <p:nvSpPr>
          <p:cNvPr id="3" name="Content Placeholder 2"/>
          <p:cNvSpPr>
            <a:spLocks noGrp="1"/>
          </p:cNvSpPr>
          <p:nvPr>
            <p:ph idx="1"/>
          </p:nvPr>
        </p:nvSpPr>
        <p:spPr/>
        <p:txBody>
          <a:bodyPr>
            <a:normAutofit/>
          </a:bodyPr>
          <a:lstStyle/>
          <a:p>
            <a:r>
              <a:rPr lang="en-US" sz="2000" dirty="0">
                <a:latin typeface="Century Schoolbook" pitchFamily="18" charset="0"/>
              </a:rPr>
              <a:t>Stop all oral IV fluids including  feeding the child</a:t>
            </a:r>
          </a:p>
          <a:p>
            <a:r>
              <a:rPr lang="en-US" sz="2000" dirty="0">
                <a:latin typeface="Century Schoolbook" pitchFamily="18" charset="0"/>
              </a:rPr>
              <a:t>Give Diuretic (</a:t>
            </a:r>
            <a:r>
              <a:rPr lang="en-US" sz="2000" dirty="0" err="1">
                <a:latin typeface="Century Schoolbook" pitchFamily="18" charset="0"/>
              </a:rPr>
              <a:t>Furosemide</a:t>
            </a:r>
            <a:r>
              <a:rPr lang="en-US" sz="2000" dirty="0">
                <a:latin typeface="Century Schoolbook" pitchFamily="18" charset="0"/>
              </a:rPr>
              <a:t>)</a:t>
            </a:r>
          </a:p>
          <a:p>
            <a:endParaRPr lang="en-US" sz="2000" dirty="0">
              <a:latin typeface="Century Schoolbook" pitchFamily="18" charset="0"/>
            </a:endParaRPr>
          </a:p>
          <a:p>
            <a:r>
              <a:rPr lang="en-US" sz="2000" dirty="0">
                <a:latin typeface="Century Schoolbook" pitchFamily="18" charset="0"/>
              </a:rPr>
              <a:t>Do not give digitalis unless heart failure is unequivocal</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4294967295"/>
          </p:nvPr>
        </p:nvSpPr>
        <p:spPr>
          <a:xfrm>
            <a:off x="152400" y="1524000"/>
            <a:ext cx="8229600" cy="4602163"/>
          </a:xfrm>
        </p:spPr>
        <p:txBody>
          <a:bodyPr/>
          <a:lstStyle/>
          <a:p>
            <a:pPr eaLnBrk="1" hangingPunct="1">
              <a:lnSpc>
                <a:spcPct val="80000"/>
              </a:lnSpc>
              <a:buFontTx/>
              <a:buNone/>
            </a:pPr>
            <a:endParaRPr lang="en-US" sz="2100" b="1" dirty="0"/>
          </a:p>
          <a:p>
            <a:pPr eaLnBrk="1" hangingPunct="1">
              <a:lnSpc>
                <a:spcPct val="80000"/>
              </a:lnSpc>
            </a:pPr>
            <a:r>
              <a:rPr lang="en-GB" sz="2000" dirty="0">
                <a:latin typeface="Century Schoolbook" pitchFamily="18" charset="0"/>
              </a:rPr>
              <a:t>If the patient is definitely dehydrated (a history of fluid loss, a change in the appearance of the eyes), and shows </a:t>
            </a:r>
            <a:r>
              <a:rPr lang="en-GB" sz="2000" b="1" dirty="0">
                <a:latin typeface="Century Schoolbook" pitchFamily="18" charset="0"/>
              </a:rPr>
              <a:t>all</a:t>
            </a:r>
            <a:r>
              <a:rPr lang="en-GB" sz="2000" dirty="0">
                <a:latin typeface="Century Schoolbook" pitchFamily="18" charset="0"/>
              </a:rPr>
              <a:t> of the following: </a:t>
            </a:r>
          </a:p>
          <a:p>
            <a:pPr eaLnBrk="1" hangingPunct="1">
              <a:lnSpc>
                <a:spcPct val="80000"/>
              </a:lnSpc>
              <a:buFont typeface="Wingdings" pitchFamily="2" charset="2"/>
              <a:buNone/>
            </a:pPr>
            <a:endParaRPr lang="en-GB" sz="2000" dirty="0">
              <a:latin typeface="Century Schoolbook" pitchFamily="18" charset="0"/>
            </a:endParaRPr>
          </a:p>
          <a:p>
            <a:pPr lvl="1" eaLnBrk="1" hangingPunct="1">
              <a:lnSpc>
                <a:spcPct val="80000"/>
              </a:lnSpc>
            </a:pPr>
            <a:r>
              <a:rPr lang="en-GB" sz="2000" dirty="0">
                <a:latin typeface="Century Schoolbook" pitchFamily="18" charset="0"/>
              </a:rPr>
              <a:t>Semi-conscious or unconscious </a:t>
            </a:r>
            <a:r>
              <a:rPr lang="en-GB" sz="2000" b="1" dirty="0">
                <a:latin typeface="Century Schoolbook" pitchFamily="18" charset="0"/>
              </a:rPr>
              <a:t>and</a:t>
            </a:r>
          </a:p>
          <a:p>
            <a:pPr lvl="1" eaLnBrk="1" hangingPunct="1">
              <a:lnSpc>
                <a:spcPct val="80000"/>
              </a:lnSpc>
            </a:pPr>
            <a:r>
              <a:rPr lang="en-GB" sz="2000" dirty="0">
                <a:latin typeface="Century Schoolbook" pitchFamily="18" charset="0"/>
              </a:rPr>
              <a:t>Rapid weak pulse </a:t>
            </a:r>
            <a:r>
              <a:rPr lang="en-GB" sz="2000" b="1" dirty="0">
                <a:latin typeface="Century Schoolbook" pitchFamily="18" charset="0"/>
              </a:rPr>
              <a:t>and</a:t>
            </a:r>
            <a:r>
              <a:rPr lang="en-GB" sz="2000" dirty="0">
                <a:latin typeface="Century Schoolbook" pitchFamily="18" charset="0"/>
              </a:rPr>
              <a:t> </a:t>
            </a:r>
          </a:p>
          <a:p>
            <a:pPr lvl="1" eaLnBrk="1" hangingPunct="1">
              <a:lnSpc>
                <a:spcPct val="80000"/>
              </a:lnSpc>
            </a:pPr>
            <a:r>
              <a:rPr lang="en-GB" sz="2000" dirty="0">
                <a:latin typeface="Century Schoolbook" pitchFamily="18" charset="0"/>
              </a:rPr>
              <a:t>Cold hands and feet</a:t>
            </a:r>
          </a:p>
          <a:p>
            <a:pPr lvl="1" eaLnBrk="1" hangingPunct="1">
              <a:lnSpc>
                <a:spcPct val="80000"/>
              </a:lnSpc>
            </a:pPr>
            <a:endParaRPr lang="en-US" sz="2000" dirty="0">
              <a:latin typeface="Century Schoolbook" pitchFamily="18" charset="0"/>
            </a:endParaRPr>
          </a:p>
          <a:p>
            <a:pPr eaLnBrk="1" hangingPunct="1">
              <a:lnSpc>
                <a:spcPct val="80000"/>
              </a:lnSpc>
            </a:pPr>
            <a:r>
              <a:rPr lang="en-GB" sz="2000" dirty="0">
                <a:latin typeface="Century Schoolbook" pitchFamily="18" charset="0"/>
              </a:rPr>
              <a:t>Then the patient should be treated with intravenous fluids. </a:t>
            </a:r>
          </a:p>
          <a:p>
            <a:pPr eaLnBrk="1" hangingPunct="1">
              <a:lnSpc>
                <a:spcPct val="80000"/>
              </a:lnSpc>
            </a:pPr>
            <a:endParaRPr lang="en-GB" sz="2000" dirty="0">
              <a:latin typeface="Century Schoolbook" pitchFamily="18" charset="0"/>
            </a:endParaRPr>
          </a:p>
          <a:p>
            <a:pPr eaLnBrk="1" hangingPunct="1">
              <a:lnSpc>
                <a:spcPct val="80000"/>
              </a:lnSpc>
            </a:pPr>
            <a:r>
              <a:rPr lang="en-GB" sz="2000" dirty="0">
                <a:latin typeface="Century Schoolbook" pitchFamily="18" charset="0"/>
              </a:rPr>
              <a:t>The amount of IV fluid given is half or less of that used for nourished, dehydrated children. </a:t>
            </a:r>
          </a:p>
          <a:p>
            <a:pPr eaLnBrk="1" hangingPunct="1">
              <a:lnSpc>
                <a:spcPct val="80000"/>
              </a:lnSpc>
            </a:pPr>
            <a:endParaRPr lang="en-US" sz="2000" dirty="0">
              <a:latin typeface="Century Schoolbook" pitchFamily="18" charset="0"/>
            </a:endParaRPr>
          </a:p>
        </p:txBody>
      </p:sp>
      <p:graphicFrame>
        <p:nvGraphicFramePr>
          <p:cNvPr id="819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8192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a:solidFill>
                  <a:schemeClr val="tx2"/>
                </a:solidFill>
                <a:latin typeface="+mj-lt"/>
                <a:ea typeface="+mj-ea"/>
                <a:cs typeface="+mj-cs"/>
              </a:rPr>
              <a:t>dehydration</a:t>
            </a:r>
          </a:p>
        </p:txBody>
      </p:sp>
      <p:sp>
        <p:nvSpPr>
          <p:cNvPr id="6" name="Rectangle 2"/>
          <p:cNvSpPr txBox="1">
            <a:spLocks noChangeArrowheads="1"/>
          </p:cNvSpPr>
          <p:nvPr/>
        </p:nvSpPr>
        <p:spPr>
          <a:xfrm>
            <a:off x="152400" y="228600"/>
            <a:ext cx="8305800" cy="715963"/>
          </a:xfrm>
          <a:prstGeom prst="rect">
            <a:avLst/>
          </a:prstGeom>
        </p:spPr>
        <p:txBody>
          <a:bodyPr anchor="b">
            <a:normAutofit/>
          </a:bodyPr>
          <a:lstStyle/>
          <a:p>
            <a:pPr>
              <a:defRPr/>
            </a:pPr>
            <a:r>
              <a:rPr lang="en-US" sz="3000" b="1" dirty="0">
                <a:solidFill>
                  <a:schemeClr val="accent6"/>
                </a:solidFill>
                <a:latin typeface="Century Schoolbook" pitchFamily="18" charset="0"/>
              </a:rPr>
              <a:t>TREATMENT OF SHOCK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5">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875">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87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8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8294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a:solidFill>
                  <a:schemeClr val="tx2"/>
                </a:solidFill>
                <a:latin typeface="+mj-lt"/>
                <a:ea typeface="+mj-ea"/>
                <a:cs typeface="+mj-cs"/>
              </a:rPr>
              <a:t>dehydration</a:t>
            </a:r>
          </a:p>
        </p:txBody>
      </p:sp>
      <p:pic>
        <p:nvPicPr>
          <p:cNvPr id="6" name="Picture 4"/>
          <p:cNvPicPr>
            <a:picLocks noChangeAspect="1" noChangeArrowheads="1"/>
          </p:cNvPicPr>
          <p:nvPr/>
        </p:nvPicPr>
        <p:blipFill>
          <a:blip r:embed="rId5" cstate="print">
            <a:duotone>
              <a:prstClr val="black"/>
              <a:schemeClr val="accent2">
                <a:tint val="45000"/>
                <a:satMod val="400000"/>
              </a:schemeClr>
            </a:duotone>
            <a:lum bright="-5000" contrast="18000"/>
          </a:blip>
          <a:srcRect/>
          <a:stretch>
            <a:fillRect/>
          </a:stretch>
        </p:blipFill>
        <p:spPr>
          <a:xfrm>
            <a:off x="152400" y="0"/>
            <a:ext cx="8686800" cy="6858000"/>
          </a:xfrm>
          <a:prstGeom prst="rect">
            <a:avLst/>
          </a:prstGeom>
          <a:solidFill>
            <a:schemeClr val="accent6">
              <a:lumMod val="60000"/>
              <a:lumOff val="40000"/>
            </a:schemeClr>
          </a:solidFill>
          <a:effectLst>
            <a:outerShdw blurRad="50800" dist="50800" dir="5400000" algn="ctr" rotWithShape="0">
              <a:schemeClr val="tx1">
                <a:lumMod val="85000"/>
                <a:lumOff val="15000"/>
              </a:schemeClr>
            </a:outerShdw>
          </a:effec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sz="quarter" idx="1"/>
          </p:nvPr>
        </p:nvSpPr>
        <p:spPr>
          <a:xfrm>
            <a:off x="228600" y="1143000"/>
            <a:ext cx="4114800" cy="5029200"/>
          </a:xfrm>
          <a:solidFill>
            <a:schemeClr val="bg2"/>
          </a:solidFill>
        </p:spPr>
        <p:txBody>
          <a:bodyPr/>
          <a:lstStyle/>
          <a:p>
            <a:pPr eaLnBrk="1" hangingPunct="1">
              <a:lnSpc>
                <a:spcPct val="80000"/>
              </a:lnSpc>
            </a:pPr>
            <a:endParaRPr lang="en-US" sz="1800" b="1" dirty="0"/>
          </a:p>
          <a:p>
            <a:pPr eaLnBrk="1" hangingPunct="1">
              <a:lnSpc>
                <a:spcPct val="80000"/>
              </a:lnSpc>
            </a:pPr>
            <a:r>
              <a:rPr lang="en-GB" sz="1800" dirty="0">
                <a:latin typeface="Century Schoolbook" pitchFamily="18" charset="0"/>
              </a:rPr>
              <a:t>The target weight for rehydration is achieved (start F75)</a:t>
            </a:r>
          </a:p>
          <a:p>
            <a:pPr lvl="1" eaLnBrk="1" hangingPunct="1">
              <a:lnSpc>
                <a:spcPct val="80000"/>
              </a:lnSpc>
            </a:pPr>
            <a:endParaRPr lang="en-GB" sz="1800" dirty="0">
              <a:latin typeface="Century Schoolbook" pitchFamily="18" charset="0"/>
            </a:endParaRPr>
          </a:p>
          <a:p>
            <a:pPr eaLnBrk="1" hangingPunct="1">
              <a:lnSpc>
                <a:spcPct val="80000"/>
              </a:lnSpc>
            </a:pPr>
            <a:r>
              <a:rPr lang="en-GB" sz="1800" dirty="0">
                <a:latin typeface="Century Schoolbook" pitchFamily="18" charset="0"/>
              </a:rPr>
              <a:t>Visible veins are full (start F75)</a:t>
            </a:r>
          </a:p>
          <a:p>
            <a:pPr lvl="1" eaLnBrk="1" hangingPunct="1">
              <a:lnSpc>
                <a:spcPct val="80000"/>
              </a:lnSpc>
            </a:pPr>
            <a:endParaRPr lang="en-GB" sz="1800" dirty="0">
              <a:latin typeface="Century Schoolbook" pitchFamily="18" charset="0"/>
            </a:endParaRPr>
          </a:p>
          <a:p>
            <a:pPr eaLnBrk="1" hangingPunct="1">
              <a:lnSpc>
                <a:spcPct val="80000"/>
              </a:lnSpc>
            </a:pPr>
            <a:r>
              <a:rPr lang="en-GB" sz="1800" dirty="0">
                <a:latin typeface="Century Schoolbook" pitchFamily="18" charset="0"/>
              </a:rPr>
              <a:t>The development of oedema (indicates over-hydration: start F75)</a:t>
            </a:r>
          </a:p>
          <a:p>
            <a:pPr lvl="1" eaLnBrk="1" hangingPunct="1">
              <a:lnSpc>
                <a:spcPct val="80000"/>
              </a:lnSpc>
            </a:pPr>
            <a:endParaRPr lang="en-GB" sz="1800" dirty="0">
              <a:latin typeface="Century Schoolbook" pitchFamily="18" charset="0"/>
            </a:endParaRPr>
          </a:p>
          <a:p>
            <a:pPr eaLnBrk="1" hangingPunct="1">
              <a:lnSpc>
                <a:spcPct val="80000"/>
              </a:lnSpc>
            </a:pPr>
            <a:r>
              <a:rPr lang="en-GB" sz="1800" dirty="0">
                <a:latin typeface="Century Schoolbook" pitchFamily="18" charset="0"/>
              </a:rPr>
              <a:t>The development of prominent neck veins </a:t>
            </a:r>
          </a:p>
          <a:p>
            <a:pPr lvl="1" eaLnBrk="1" hangingPunct="1">
              <a:lnSpc>
                <a:spcPct val="80000"/>
              </a:lnSpc>
            </a:pPr>
            <a:endParaRPr lang="en-GB" sz="1800" dirty="0">
              <a:latin typeface="Century Schoolbook" pitchFamily="18" charset="0"/>
            </a:endParaRPr>
          </a:p>
          <a:p>
            <a:pPr eaLnBrk="1" hangingPunct="1">
              <a:lnSpc>
                <a:spcPct val="80000"/>
              </a:lnSpc>
            </a:pPr>
            <a:r>
              <a:rPr lang="en-GB" sz="1800" dirty="0">
                <a:latin typeface="Century Schoolbook" pitchFamily="18" charset="0"/>
              </a:rPr>
              <a:t>The neck veins engorge when the abdomen (liver) is pressed</a:t>
            </a:r>
          </a:p>
          <a:p>
            <a:pPr eaLnBrk="1" hangingPunct="1">
              <a:lnSpc>
                <a:spcPct val="80000"/>
              </a:lnSpc>
              <a:buFont typeface="Wingdings" pitchFamily="2" charset="2"/>
              <a:buNone/>
            </a:pPr>
            <a:endParaRPr lang="en-GB" sz="1800" dirty="0">
              <a:latin typeface="Century Schoolbook" pitchFamily="18" charset="0"/>
            </a:endParaRPr>
          </a:p>
          <a:p>
            <a:pPr eaLnBrk="1" hangingPunct="1">
              <a:lnSpc>
                <a:spcPct val="80000"/>
              </a:lnSpc>
            </a:pPr>
            <a:r>
              <a:rPr lang="en-GB" sz="1800" dirty="0">
                <a:latin typeface="Century Schoolbook" pitchFamily="18" charset="0"/>
              </a:rPr>
              <a:t>An increase in the liver size by more than one centimetre</a:t>
            </a:r>
          </a:p>
          <a:p>
            <a:pPr eaLnBrk="1" hangingPunct="1">
              <a:lnSpc>
                <a:spcPct val="80000"/>
              </a:lnSpc>
            </a:pPr>
            <a:endParaRPr lang="en-GB" sz="1800" dirty="0">
              <a:latin typeface="Century Schoolbook" pitchFamily="18" charset="0"/>
            </a:endParaRPr>
          </a:p>
        </p:txBody>
      </p:sp>
      <p:sp>
        <p:nvSpPr>
          <p:cNvPr id="76805" name="Rectangle 5"/>
          <p:cNvSpPr>
            <a:spLocks noGrp="1" noChangeArrowheads="1"/>
          </p:cNvSpPr>
          <p:nvPr>
            <p:ph sz="quarter" idx="2"/>
          </p:nvPr>
        </p:nvSpPr>
        <p:spPr>
          <a:xfrm>
            <a:off x="4572000" y="1143000"/>
            <a:ext cx="4038600" cy="5029200"/>
          </a:xfrm>
          <a:solidFill>
            <a:schemeClr val="accent5">
              <a:lumMod val="40000"/>
              <a:lumOff val="60000"/>
            </a:schemeClr>
          </a:solidFill>
        </p:spPr>
        <p:txBody>
          <a:bodyPr>
            <a:normAutofit/>
          </a:bodyPr>
          <a:lstStyle/>
          <a:p>
            <a:pPr marL="640080" lvl="1" indent="-274320" eaLnBrk="1" fontAlgn="auto" hangingPunct="1">
              <a:lnSpc>
                <a:spcPct val="80000"/>
              </a:lnSpc>
              <a:spcAft>
                <a:spcPts val="0"/>
              </a:spcAft>
              <a:buFont typeface="Wingdings 2"/>
              <a:buChar char=""/>
              <a:defRPr/>
            </a:pPr>
            <a:endParaRPr lang="en-US" sz="1600" dirty="0"/>
          </a:p>
          <a:p>
            <a:pPr marL="274320" indent="-274320" eaLnBrk="1" fontAlgn="auto" hangingPunct="1">
              <a:lnSpc>
                <a:spcPct val="80000"/>
              </a:lnSpc>
              <a:spcAft>
                <a:spcPts val="0"/>
              </a:spcAft>
              <a:buFont typeface="Wingdings"/>
              <a:buChar char=""/>
              <a:defRPr/>
            </a:pPr>
            <a:r>
              <a:rPr lang="en-GB" sz="1800" dirty="0">
                <a:latin typeface="Century Schoolbook" pitchFamily="18" charset="0"/>
              </a:rPr>
              <a:t>The development of tenderness over the liver</a:t>
            </a:r>
          </a:p>
          <a:p>
            <a:pPr marL="640080" lvl="1" indent="-274320" eaLnBrk="1" fontAlgn="auto" hangingPunct="1">
              <a:lnSpc>
                <a:spcPct val="80000"/>
              </a:lnSpc>
              <a:spcAft>
                <a:spcPts val="0"/>
              </a:spcAft>
              <a:buFont typeface="Wingdings 2"/>
              <a:buChar char=""/>
              <a:defRPr/>
            </a:pPr>
            <a:endParaRPr lang="en-GB" sz="1800" dirty="0">
              <a:latin typeface="Century Schoolbook" pitchFamily="18" charset="0"/>
            </a:endParaRPr>
          </a:p>
          <a:p>
            <a:pPr marL="274320" indent="-274320" eaLnBrk="1" fontAlgn="auto" hangingPunct="1">
              <a:lnSpc>
                <a:spcPct val="80000"/>
              </a:lnSpc>
              <a:spcAft>
                <a:spcPts val="0"/>
              </a:spcAft>
              <a:buFont typeface="Wingdings"/>
              <a:buChar char=""/>
              <a:defRPr/>
            </a:pPr>
            <a:r>
              <a:rPr lang="en-GB" sz="1800" dirty="0">
                <a:latin typeface="Century Schoolbook" pitchFamily="18" charset="0"/>
              </a:rPr>
              <a:t>An increase in the respiration rate by 5 breaths per minute or more </a:t>
            </a:r>
          </a:p>
          <a:p>
            <a:pPr marL="640080" lvl="1" indent="-274320" eaLnBrk="1" fontAlgn="auto" hangingPunct="1">
              <a:lnSpc>
                <a:spcPct val="80000"/>
              </a:lnSpc>
              <a:spcAft>
                <a:spcPts val="0"/>
              </a:spcAft>
              <a:buFont typeface="Wingdings 2"/>
              <a:buChar char=""/>
              <a:defRPr/>
            </a:pPr>
            <a:endParaRPr lang="en-US" sz="1800" dirty="0">
              <a:latin typeface="Century Schoolbook" pitchFamily="18" charset="0"/>
            </a:endParaRPr>
          </a:p>
          <a:p>
            <a:pPr marL="274320" indent="-274320" eaLnBrk="1" fontAlgn="auto" hangingPunct="1">
              <a:lnSpc>
                <a:spcPct val="80000"/>
              </a:lnSpc>
              <a:spcAft>
                <a:spcPts val="0"/>
              </a:spcAft>
              <a:buFont typeface="Wingdings"/>
              <a:buChar char=""/>
              <a:defRPr/>
            </a:pPr>
            <a:r>
              <a:rPr lang="en-GB" sz="1800" dirty="0">
                <a:latin typeface="Century Schoolbook" pitchFamily="18" charset="0"/>
              </a:rPr>
              <a:t>The development of a “grunting” respiration (this is a noise on expiration not inspiration)</a:t>
            </a:r>
          </a:p>
          <a:p>
            <a:pPr marL="640080" lvl="1" indent="-274320" eaLnBrk="1" fontAlgn="auto" hangingPunct="1">
              <a:lnSpc>
                <a:spcPct val="80000"/>
              </a:lnSpc>
              <a:spcAft>
                <a:spcPts val="0"/>
              </a:spcAft>
              <a:buFont typeface="Wingdings 2"/>
              <a:buChar char=""/>
              <a:defRPr/>
            </a:pPr>
            <a:endParaRPr lang="en-GB" sz="1800" dirty="0">
              <a:latin typeface="Century Schoolbook" pitchFamily="18" charset="0"/>
            </a:endParaRPr>
          </a:p>
          <a:p>
            <a:pPr marL="274320" indent="-274320" eaLnBrk="1" fontAlgn="auto" hangingPunct="1">
              <a:lnSpc>
                <a:spcPct val="80000"/>
              </a:lnSpc>
              <a:spcAft>
                <a:spcPts val="0"/>
              </a:spcAft>
              <a:buFont typeface="Wingdings"/>
              <a:buChar char=""/>
              <a:defRPr/>
            </a:pPr>
            <a:r>
              <a:rPr lang="en-GB" sz="1800" dirty="0">
                <a:latin typeface="Century Schoolbook" pitchFamily="18" charset="0"/>
              </a:rPr>
              <a:t>The development of </a:t>
            </a:r>
            <a:r>
              <a:rPr lang="en-GB" sz="1800" dirty="0" err="1">
                <a:latin typeface="Century Schoolbook" pitchFamily="18" charset="0"/>
              </a:rPr>
              <a:t>râles</a:t>
            </a:r>
            <a:r>
              <a:rPr lang="en-GB" sz="1800" dirty="0">
                <a:latin typeface="Century Schoolbook" pitchFamily="18" charset="0"/>
              </a:rPr>
              <a:t> or </a:t>
            </a:r>
            <a:r>
              <a:rPr lang="en-GB" sz="1800" dirty="0" err="1">
                <a:latin typeface="Century Schoolbook" pitchFamily="18" charset="0"/>
              </a:rPr>
              <a:t>crepitations</a:t>
            </a:r>
            <a:r>
              <a:rPr lang="en-GB" sz="1800" dirty="0">
                <a:latin typeface="Century Schoolbook" pitchFamily="18" charset="0"/>
              </a:rPr>
              <a:t> in the lungs</a:t>
            </a:r>
          </a:p>
          <a:p>
            <a:pPr marL="640080" lvl="1" indent="-274320" eaLnBrk="1" fontAlgn="auto" hangingPunct="1">
              <a:lnSpc>
                <a:spcPct val="80000"/>
              </a:lnSpc>
              <a:spcAft>
                <a:spcPts val="0"/>
              </a:spcAft>
              <a:buFont typeface="Wingdings 2"/>
              <a:buChar char=""/>
              <a:defRPr/>
            </a:pPr>
            <a:endParaRPr lang="en-GB" sz="1800" dirty="0">
              <a:latin typeface="Century Schoolbook" pitchFamily="18" charset="0"/>
            </a:endParaRPr>
          </a:p>
          <a:p>
            <a:pPr marL="274320" indent="-274320" eaLnBrk="1" fontAlgn="auto" hangingPunct="1">
              <a:lnSpc>
                <a:spcPct val="80000"/>
              </a:lnSpc>
              <a:spcAft>
                <a:spcPts val="0"/>
              </a:spcAft>
              <a:buFont typeface="Wingdings"/>
              <a:buChar char=""/>
              <a:defRPr/>
            </a:pPr>
            <a:r>
              <a:rPr lang="en-GB" sz="1800" dirty="0">
                <a:latin typeface="Century Schoolbook" pitchFamily="18" charset="0"/>
              </a:rPr>
              <a:t>The development of a triple rhythm.</a:t>
            </a:r>
            <a:endParaRPr lang="en-US" sz="1800" dirty="0">
              <a:latin typeface="Century Schoolbook" pitchFamily="18" charset="0"/>
            </a:endParaRPr>
          </a:p>
          <a:p>
            <a:pPr marL="274320" indent="-274320" eaLnBrk="1" fontAlgn="auto" hangingPunct="1">
              <a:lnSpc>
                <a:spcPct val="80000"/>
              </a:lnSpc>
              <a:spcAft>
                <a:spcPts val="0"/>
              </a:spcAft>
              <a:buFont typeface="Wingdings"/>
              <a:buChar char=""/>
              <a:defRPr/>
            </a:pPr>
            <a:endParaRPr lang="en-US" sz="1800" dirty="0">
              <a:latin typeface="Century Schoolbook" pitchFamily="18" charset="0"/>
            </a:endParaRPr>
          </a:p>
        </p:txBody>
      </p:sp>
      <p:graphicFrame>
        <p:nvGraphicFramePr>
          <p:cNvPr id="8397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8397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Rectangle 6"/>
          <p:cNvSpPr>
            <a:spLocks noChangeArrowheads="1"/>
          </p:cNvSpPr>
          <p:nvPr/>
        </p:nvSpPr>
        <p:spPr bwMode="auto">
          <a:xfrm>
            <a:off x="152400" y="609600"/>
            <a:ext cx="8610600" cy="530225"/>
          </a:xfrm>
          <a:prstGeom prst="rect">
            <a:avLst/>
          </a:prstGeom>
          <a:noFill/>
          <a:ln w="9525">
            <a:noFill/>
            <a:miter lim="800000"/>
            <a:headEnd/>
            <a:tailEnd/>
          </a:ln>
        </p:spPr>
        <p:txBody>
          <a:bodyPr>
            <a:spAutoFit/>
          </a:bodyPr>
          <a:lstStyle/>
          <a:p>
            <a:pPr marL="273050" indent="-273050">
              <a:lnSpc>
                <a:spcPct val="80000"/>
              </a:lnSpc>
            </a:pPr>
            <a:r>
              <a:rPr lang="en-GB" b="1"/>
              <a:t>Rehydration therapy must immediately stop if any of the following are observed:</a:t>
            </a:r>
          </a:p>
        </p:txBody>
      </p:sp>
      <p:sp>
        <p:nvSpPr>
          <p:cNvPr id="8"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a:solidFill>
                  <a:schemeClr val="tx2"/>
                </a:solidFill>
                <a:latin typeface="+mj-lt"/>
                <a:ea typeface="+mj-ea"/>
                <a:cs typeface="+mj-cs"/>
              </a:rPr>
              <a:t>dehydration</a:t>
            </a:r>
          </a:p>
        </p:txBody>
      </p:sp>
      <p:sp>
        <p:nvSpPr>
          <p:cNvPr id="7" name="Rectangle 2"/>
          <p:cNvSpPr>
            <a:spLocks noGrp="1" noChangeArrowheads="1"/>
          </p:cNvSpPr>
          <p:nvPr>
            <p:ph type="title" idx="4294967295"/>
          </p:nvPr>
        </p:nvSpPr>
        <p:spPr>
          <a:xfrm>
            <a:off x="0" y="0"/>
            <a:ext cx="8229600" cy="609600"/>
          </a:xfrm>
        </p:spPr>
        <p:txBody>
          <a:bodyPr wrap="square" lIns="91440" tIns="45720" rIns="91440" bIns="45720" numCol="1" anchorCtr="0" compatLnSpc="1">
            <a:prstTxWarp prst="textNoShape">
              <a:avLst/>
            </a:prstTxWarp>
            <a:normAutofit fontScale="90000"/>
          </a:bodyPr>
          <a:lstStyle/>
          <a:p>
            <a:pPr eaLnBrk="1" hangingPunct="1">
              <a:defRPr/>
            </a:pPr>
            <a:r>
              <a:rPr lang="en-GB" b="1" cap="none" dirty="0">
                <a:solidFill>
                  <a:schemeClr val="accent6"/>
                </a:solidFill>
              </a:rPr>
              <a:t>MONITORING</a:t>
            </a:r>
            <a:endParaRPr lang="en-US" b="1" cap="none"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0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80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6805">
                                            <p:bg/>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680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680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6805">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6805">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68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nimBg="1"/>
      <p:bldP spid="76805" grpId="0" build="p"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3"/>
          <p:cNvSpPr>
            <a:spLocks noGrp="1" noChangeArrowheads="1"/>
          </p:cNvSpPr>
          <p:nvPr>
            <p:ph type="body" idx="4294967295"/>
          </p:nvPr>
        </p:nvSpPr>
        <p:spPr>
          <a:xfrm>
            <a:off x="0" y="1798638"/>
            <a:ext cx="8229600" cy="5059362"/>
          </a:xfrm>
        </p:spPr>
        <p:txBody>
          <a:bodyPr>
            <a:normAutofit/>
          </a:bodyPr>
          <a:lstStyle/>
          <a:p>
            <a:pPr lvl="1" eaLnBrk="1" hangingPunct="1">
              <a:lnSpc>
                <a:spcPct val="90000"/>
              </a:lnSpc>
            </a:pPr>
            <a:r>
              <a:rPr lang="en-GB" sz="2000" dirty="0">
                <a:latin typeface="Century Schoolbook" pitchFamily="18" charset="0"/>
              </a:rPr>
              <a:t>Patients with bi-lateral oedema are over-hydrated and have increased total body water and increased sodium levels. These patients can thus not be dehydrated  </a:t>
            </a:r>
          </a:p>
          <a:p>
            <a:pPr lvl="1" eaLnBrk="1" hangingPunct="1">
              <a:lnSpc>
                <a:spcPct val="90000"/>
              </a:lnSpc>
            </a:pPr>
            <a:endParaRPr lang="en-GB" sz="2000" dirty="0">
              <a:latin typeface="Century Schoolbook" pitchFamily="18" charset="0"/>
            </a:endParaRPr>
          </a:p>
          <a:p>
            <a:pPr lvl="1" eaLnBrk="1" hangingPunct="1">
              <a:lnSpc>
                <a:spcPct val="90000"/>
              </a:lnSpc>
            </a:pPr>
            <a:r>
              <a:rPr lang="en-GB" sz="2000" dirty="0">
                <a:latin typeface="Century Schoolbook" pitchFamily="18" charset="0"/>
              </a:rPr>
              <a:t>Oedematous patients are however frequently </a:t>
            </a:r>
            <a:r>
              <a:rPr lang="en-GB" sz="2000" dirty="0" err="1">
                <a:latin typeface="Century Schoolbook" pitchFamily="18" charset="0"/>
              </a:rPr>
              <a:t>hypovolaemic</a:t>
            </a:r>
            <a:r>
              <a:rPr lang="en-GB" sz="2000" dirty="0">
                <a:latin typeface="Century Schoolbook" pitchFamily="18" charset="0"/>
              </a:rPr>
              <a:t>. </a:t>
            </a:r>
          </a:p>
          <a:p>
            <a:pPr lvl="1" eaLnBrk="1" hangingPunct="1">
              <a:lnSpc>
                <a:spcPct val="90000"/>
              </a:lnSpc>
            </a:pPr>
            <a:endParaRPr lang="en-GB" sz="2000" dirty="0">
              <a:latin typeface="Century Schoolbook" pitchFamily="18" charset="0"/>
            </a:endParaRPr>
          </a:p>
          <a:p>
            <a:pPr lvl="1" eaLnBrk="1" hangingPunct="1">
              <a:lnSpc>
                <a:spcPct val="90000"/>
              </a:lnSpc>
            </a:pPr>
            <a:r>
              <a:rPr lang="en-GB" sz="2000" dirty="0">
                <a:latin typeface="Century Schoolbook" pitchFamily="18" charset="0"/>
              </a:rPr>
              <a:t>The treatment of </a:t>
            </a:r>
            <a:r>
              <a:rPr lang="en-GB" sz="2000" dirty="0" err="1">
                <a:latin typeface="Century Schoolbook" pitchFamily="18" charset="0"/>
              </a:rPr>
              <a:t>hypovolaemia</a:t>
            </a:r>
            <a:r>
              <a:rPr lang="en-GB" sz="2000" dirty="0">
                <a:latin typeface="Century Schoolbook" pitchFamily="18" charset="0"/>
              </a:rPr>
              <a:t> in kwashiorkor is the same as the treatment for septic shock</a:t>
            </a:r>
          </a:p>
          <a:p>
            <a:pPr lvl="1" eaLnBrk="1" hangingPunct="1">
              <a:lnSpc>
                <a:spcPct val="90000"/>
              </a:lnSpc>
            </a:pPr>
            <a:endParaRPr lang="en-GB" sz="2000" dirty="0">
              <a:latin typeface="Century Schoolbook" pitchFamily="18" charset="0"/>
            </a:endParaRPr>
          </a:p>
          <a:p>
            <a:pPr lvl="1" eaLnBrk="1" hangingPunct="1">
              <a:lnSpc>
                <a:spcPct val="90000"/>
              </a:lnSpc>
            </a:pPr>
            <a:r>
              <a:rPr lang="en-GB" sz="2000" dirty="0">
                <a:latin typeface="Century Schoolbook" pitchFamily="18" charset="0"/>
              </a:rPr>
              <a:t>If a child with kwashiorkor has watery diarrhoea, and is deteriorating clinically, then the fluid lost can be replaced on the basis of 30ml of </a:t>
            </a:r>
            <a:r>
              <a:rPr lang="en-GB" sz="2000" dirty="0" err="1">
                <a:latin typeface="Century Schoolbook" pitchFamily="18" charset="0"/>
              </a:rPr>
              <a:t>ReSoMal</a:t>
            </a:r>
            <a:r>
              <a:rPr lang="en-GB" sz="2000" dirty="0">
                <a:latin typeface="Century Schoolbook" pitchFamily="18" charset="0"/>
              </a:rPr>
              <a:t> per watery stool.</a:t>
            </a:r>
            <a:endParaRPr lang="en-US" sz="2000" dirty="0">
              <a:latin typeface="Century Schoolbook" pitchFamily="18" charset="0"/>
            </a:endParaRPr>
          </a:p>
        </p:txBody>
      </p:sp>
      <p:graphicFrame>
        <p:nvGraphicFramePr>
          <p:cNvPr id="8499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8499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a:xfrm rot="16200000">
            <a:off x="6972300" y="3162300"/>
            <a:ext cx="33528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err="1">
                <a:solidFill>
                  <a:schemeClr val="tx2"/>
                </a:solidFill>
                <a:latin typeface="+mj-lt"/>
                <a:ea typeface="+mj-ea"/>
                <a:cs typeface="+mj-cs"/>
              </a:rPr>
              <a:t>hypovolaemic</a:t>
            </a:r>
            <a:endParaRPr lang="en-US" sz="2400" b="1" cap="small" dirty="0">
              <a:solidFill>
                <a:schemeClr val="tx2"/>
              </a:solidFill>
              <a:latin typeface="+mj-lt"/>
              <a:ea typeface="+mj-ea"/>
              <a:cs typeface="+mj-cs"/>
            </a:endParaRPr>
          </a:p>
        </p:txBody>
      </p:sp>
      <p:sp>
        <p:nvSpPr>
          <p:cNvPr id="6" name="Rectangle 2"/>
          <p:cNvSpPr txBox="1">
            <a:spLocks noChangeArrowheads="1"/>
          </p:cNvSpPr>
          <p:nvPr/>
        </p:nvSpPr>
        <p:spPr>
          <a:xfrm>
            <a:off x="152400" y="0"/>
            <a:ext cx="8534400" cy="1554163"/>
          </a:xfrm>
          <a:prstGeom prst="rect">
            <a:avLst/>
          </a:prstGeom>
        </p:spPr>
        <p:txBody>
          <a:bodyPr anchor="b"/>
          <a:lstStyle/>
          <a:p>
            <a:pPr>
              <a:defRPr/>
            </a:pPr>
            <a:r>
              <a:rPr lang="en-GB" sz="2800" dirty="0">
                <a:solidFill>
                  <a:schemeClr val="accent6"/>
                </a:solidFill>
                <a:latin typeface="Century Schoolbook" pitchFamily="18" charset="0"/>
              </a:rPr>
              <a:t>DIAGNOSIS AND TREATMENT OF DEHYDRATION FOR KWASHIORKOR PATIENTS</a:t>
            </a:r>
            <a:endParaRPr lang="en-US" sz="2800" dirty="0">
              <a:solidFill>
                <a:schemeClr val="accent6"/>
              </a:solidFill>
              <a:latin typeface="Century Schoolboo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75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47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4294967295"/>
          </p:nvPr>
        </p:nvSpPr>
        <p:spPr>
          <a:xfrm>
            <a:off x="152400" y="1371600"/>
            <a:ext cx="8077200" cy="4754563"/>
          </a:xfrm>
        </p:spPr>
        <p:txBody>
          <a:bodyPr>
            <a:normAutofit/>
          </a:bodyPr>
          <a:lstStyle/>
          <a:p>
            <a:pPr eaLnBrk="1" hangingPunct="1"/>
            <a:r>
              <a:rPr lang="en-GB" sz="2000" dirty="0">
                <a:latin typeface="Century Schoolbook" pitchFamily="18" charset="0"/>
              </a:rPr>
              <a:t>Septic shock is caused by decreased tissue perfusion and oxygen delivery as a result of infection and sepsis. </a:t>
            </a:r>
          </a:p>
          <a:p>
            <a:pPr eaLnBrk="1" hangingPunct="1"/>
            <a:endParaRPr lang="en-GB" sz="2000" dirty="0">
              <a:latin typeface="Century Schoolbook" pitchFamily="18" charset="0"/>
            </a:endParaRPr>
          </a:p>
          <a:p>
            <a:pPr eaLnBrk="1" hangingPunct="1"/>
            <a:r>
              <a:rPr lang="en-GB" sz="2000" dirty="0">
                <a:latin typeface="Century Schoolbook" pitchFamily="18" charset="0"/>
              </a:rPr>
              <a:t>Septic shock can cause multiple organ failure and death. </a:t>
            </a:r>
          </a:p>
          <a:p>
            <a:pPr eaLnBrk="1" hangingPunct="1"/>
            <a:endParaRPr lang="en-GB" sz="2000" dirty="0">
              <a:latin typeface="Century Schoolbook" pitchFamily="18" charset="0"/>
            </a:endParaRPr>
          </a:p>
          <a:p>
            <a:pPr eaLnBrk="1" hangingPunct="1"/>
            <a:r>
              <a:rPr lang="en-GB" sz="2000" dirty="0">
                <a:latin typeface="Century Schoolbook" pitchFamily="18" charset="0"/>
              </a:rPr>
              <a:t>Children, immune-compromised individuals, and the elderly are most susceptible as their immune systems cannot cope with infection as well as healthy adults do. </a:t>
            </a:r>
          </a:p>
        </p:txBody>
      </p:sp>
      <p:graphicFrame>
        <p:nvGraphicFramePr>
          <p:cNvPr id="8601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8602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a:solidFill>
                  <a:schemeClr val="tx2"/>
                </a:solidFill>
                <a:latin typeface="+mj-lt"/>
                <a:ea typeface="+mj-ea"/>
                <a:cs typeface="+mj-cs"/>
              </a:rPr>
              <a:t>Septic shock</a:t>
            </a:r>
          </a:p>
        </p:txBody>
      </p:sp>
      <p:sp>
        <p:nvSpPr>
          <p:cNvPr id="7" name="Rectangle 2"/>
          <p:cNvSpPr txBox="1">
            <a:spLocks noChangeArrowheads="1"/>
          </p:cNvSpPr>
          <p:nvPr/>
        </p:nvSpPr>
        <p:spPr>
          <a:xfrm>
            <a:off x="0" y="274638"/>
            <a:ext cx="8229600" cy="715962"/>
          </a:xfrm>
          <a:prstGeom prst="rect">
            <a:avLst/>
          </a:prstGeom>
        </p:spPr>
        <p:txBody>
          <a:bodyPr anchor="b">
            <a:normAutofit fontScale="97500"/>
          </a:bodyPr>
          <a:lstStyle/>
          <a:p>
            <a:pPr fontAlgn="auto">
              <a:spcAft>
                <a:spcPts val="0"/>
              </a:spcAft>
              <a:defRPr/>
            </a:pPr>
            <a:r>
              <a:rPr lang="en-US" sz="3000" b="1" cap="small" dirty="0">
                <a:solidFill>
                  <a:schemeClr val="accent6"/>
                </a:solidFill>
                <a:latin typeface="+mj-lt"/>
                <a:ea typeface="+mj-ea"/>
                <a:cs typeface="+mj-cs"/>
              </a:rPr>
              <a:t>Causes of septic shock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4294967295"/>
          </p:nvPr>
        </p:nvSpPr>
        <p:spPr>
          <a:xfrm>
            <a:off x="0" y="1600200"/>
            <a:ext cx="8382000" cy="4525963"/>
          </a:xfrm>
        </p:spPr>
        <p:txBody>
          <a:bodyPr/>
          <a:lstStyle/>
          <a:p>
            <a:pPr eaLnBrk="1" hangingPunct="1">
              <a:lnSpc>
                <a:spcPct val="90000"/>
              </a:lnSpc>
            </a:pPr>
            <a:r>
              <a:rPr lang="en-GB" sz="2000" dirty="0">
                <a:latin typeface="Century Schoolbook" pitchFamily="18" charset="0"/>
              </a:rPr>
              <a:t>To diagnose septic shock, signs of </a:t>
            </a:r>
            <a:r>
              <a:rPr lang="en-GB" sz="2000" dirty="0" err="1">
                <a:latin typeface="Century Schoolbook" pitchFamily="18" charset="0"/>
              </a:rPr>
              <a:t>hypovolaemic</a:t>
            </a:r>
            <a:r>
              <a:rPr lang="en-GB" sz="2000" dirty="0">
                <a:latin typeface="Century Schoolbook" pitchFamily="18" charset="0"/>
              </a:rPr>
              <a:t> shock are present. There is a fast, weak pulse with all three of the following: </a:t>
            </a:r>
          </a:p>
          <a:p>
            <a:pPr eaLnBrk="1" hangingPunct="1">
              <a:lnSpc>
                <a:spcPct val="90000"/>
              </a:lnSpc>
              <a:buFont typeface="Wingdings" pitchFamily="2" charset="2"/>
              <a:buNone/>
            </a:pPr>
            <a:endParaRPr lang="en-US" sz="2000" dirty="0">
              <a:latin typeface="Century Schoolbook" pitchFamily="18" charset="0"/>
            </a:endParaRPr>
          </a:p>
          <a:p>
            <a:pPr lvl="1" eaLnBrk="1" hangingPunct="1">
              <a:lnSpc>
                <a:spcPct val="90000"/>
              </a:lnSpc>
            </a:pPr>
            <a:r>
              <a:rPr lang="en-GB" sz="2000" dirty="0">
                <a:latin typeface="Century Schoolbook" pitchFamily="18" charset="0"/>
              </a:rPr>
              <a:t>Cold peripheries. </a:t>
            </a:r>
          </a:p>
          <a:p>
            <a:pPr lvl="1" eaLnBrk="1" hangingPunct="1">
              <a:lnSpc>
                <a:spcPct val="90000"/>
              </a:lnSpc>
            </a:pPr>
            <a:endParaRPr lang="en-GB" sz="2000" dirty="0">
              <a:latin typeface="Century Schoolbook" pitchFamily="18" charset="0"/>
            </a:endParaRPr>
          </a:p>
          <a:p>
            <a:pPr lvl="1" eaLnBrk="1" hangingPunct="1">
              <a:lnSpc>
                <a:spcPct val="90000"/>
              </a:lnSpc>
            </a:pPr>
            <a:r>
              <a:rPr lang="en-GB" sz="2000" dirty="0">
                <a:latin typeface="Century Schoolbook" pitchFamily="18" charset="0"/>
              </a:rPr>
              <a:t>Disturbed consciousness</a:t>
            </a:r>
          </a:p>
          <a:p>
            <a:pPr lvl="1" eaLnBrk="1" hangingPunct="1">
              <a:lnSpc>
                <a:spcPct val="90000"/>
              </a:lnSpc>
            </a:pPr>
            <a:endParaRPr lang="en-GB" sz="2000" dirty="0">
              <a:latin typeface="Century Schoolbook" pitchFamily="18" charset="0"/>
            </a:endParaRPr>
          </a:p>
          <a:p>
            <a:pPr lvl="1" eaLnBrk="1" hangingPunct="1">
              <a:lnSpc>
                <a:spcPct val="90000"/>
              </a:lnSpc>
            </a:pPr>
            <a:r>
              <a:rPr lang="en-GB" sz="2000" dirty="0">
                <a:latin typeface="Century Schoolbook" pitchFamily="18" charset="0"/>
              </a:rPr>
              <a:t>Absence of signs of heart failure</a:t>
            </a:r>
            <a:endParaRPr lang="en-US" sz="2000" dirty="0">
              <a:latin typeface="Century Schoolbook" pitchFamily="18" charset="0"/>
            </a:endParaRPr>
          </a:p>
          <a:p>
            <a:pPr eaLnBrk="1" hangingPunct="1">
              <a:lnSpc>
                <a:spcPct val="90000"/>
              </a:lnSpc>
            </a:pPr>
            <a:endParaRPr lang="en-US" b="1" dirty="0"/>
          </a:p>
        </p:txBody>
      </p:sp>
      <p:graphicFrame>
        <p:nvGraphicFramePr>
          <p:cNvPr id="8704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8704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a:solidFill>
                  <a:schemeClr val="tx2"/>
                </a:solidFill>
                <a:latin typeface="+mj-lt"/>
                <a:ea typeface="+mj-ea"/>
                <a:cs typeface="+mj-cs"/>
              </a:rPr>
              <a:t>Septic shock</a:t>
            </a:r>
          </a:p>
        </p:txBody>
      </p:sp>
      <p:sp>
        <p:nvSpPr>
          <p:cNvPr id="6" name="Rectangle 2"/>
          <p:cNvSpPr txBox="1">
            <a:spLocks noChangeArrowheads="1"/>
          </p:cNvSpPr>
          <p:nvPr/>
        </p:nvSpPr>
        <p:spPr>
          <a:xfrm>
            <a:off x="0" y="274638"/>
            <a:ext cx="8229600" cy="715962"/>
          </a:xfrm>
          <a:prstGeom prst="rect">
            <a:avLst/>
          </a:prstGeom>
        </p:spPr>
        <p:txBody>
          <a:bodyPr anchor="b">
            <a:normAutofit/>
          </a:bodyPr>
          <a:lstStyle/>
          <a:p>
            <a:pPr fontAlgn="auto">
              <a:spcAft>
                <a:spcPts val="0"/>
              </a:spcAft>
              <a:defRPr/>
            </a:pPr>
            <a:r>
              <a:rPr lang="en-GB" sz="3000" b="1" cap="small" dirty="0">
                <a:solidFill>
                  <a:schemeClr val="accent6"/>
                </a:solidFill>
                <a:latin typeface="+mj-lt"/>
                <a:ea typeface="+mj-ea"/>
                <a:cs typeface="+mj-cs"/>
              </a:rPr>
              <a:t>Diagnosis of septic Shock</a:t>
            </a:r>
            <a:endParaRPr lang="en-US" sz="3000" b="1" cap="small" dirty="0">
              <a:solidFill>
                <a:schemeClr val="accent6"/>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2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827">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algn="ctr" eaLnBrk="1" fontAlgn="auto" hangingPunct="1">
              <a:spcAft>
                <a:spcPts val="0"/>
              </a:spcAft>
              <a:defRPr/>
            </a:pPr>
            <a:r>
              <a:rPr lang="en-US" b="1" dirty="0">
                <a:solidFill>
                  <a:schemeClr val="bg1"/>
                </a:solidFill>
              </a:rPr>
              <a:t>PHASE 1</a:t>
            </a:r>
          </a:p>
        </p:txBody>
      </p:sp>
      <p:pic>
        <p:nvPicPr>
          <p:cNvPr id="117763" name="Picture 5" descr="oedematous child"/>
          <p:cNvPicPr>
            <a:picLocks noGrp="1" noChangeAspect="1" noChangeArrowheads="1"/>
          </p:cNvPicPr>
          <p:nvPr>
            <p:ph sz="half" idx="1"/>
          </p:nvPr>
        </p:nvPicPr>
        <p:blipFill>
          <a:blip r:embed="rId2" cstate="print"/>
          <a:srcRect/>
          <a:stretch>
            <a:fillRect/>
          </a:stretch>
        </p:blipFill>
        <p:spPr>
          <a:xfrm>
            <a:off x="1219200" y="1468438"/>
            <a:ext cx="2743200" cy="4733925"/>
          </a:xfrm>
          <a:noFill/>
        </p:spPr>
      </p:pic>
      <p:sp>
        <p:nvSpPr>
          <p:cNvPr id="117764" name="Rectangle 5"/>
          <p:cNvSpPr>
            <a:spLocks noGrp="1" noChangeArrowheads="1"/>
          </p:cNvSpPr>
          <p:nvPr>
            <p:ph type="body" sz="half" idx="2"/>
          </p:nvPr>
        </p:nvSpPr>
        <p:spPr/>
        <p:txBody>
          <a:bodyPr/>
          <a:lstStyle/>
          <a:p>
            <a:pPr eaLnBrk="1" hangingPunct="1"/>
            <a:endParaRPr lang="en-US" sz="2800"/>
          </a:p>
          <a:p>
            <a:pPr eaLnBrk="1" hangingPunct="1"/>
            <a:r>
              <a:rPr lang="en-US" sz="2800"/>
              <a:t>Stabilization and rehabilitation</a:t>
            </a:r>
          </a:p>
          <a:p>
            <a:pPr eaLnBrk="1" hangingPunct="1">
              <a:buFont typeface="Wingdings" pitchFamily="2" charset="2"/>
              <a:buNone/>
            </a:pPr>
            <a:endParaRPr lang="en-US" sz="2800"/>
          </a:p>
          <a:p>
            <a:pPr eaLnBrk="1" hangingPunct="1"/>
            <a:r>
              <a:rPr lang="en-US" sz="2800"/>
              <a:t>Nutrition Support</a:t>
            </a:r>
          </a:p>
          <a:p>
            <a:pPr eaLnBrk="1" hangingPunct="1"/>
            <a:endParaRPr lang="en-US" sz="2800"/>
          </a:p>
          <a:p>
            <a:pPr eaLnBrk="1" hangingPunct="1"/>
            <a:r>
              <a:rPr lang="en-US" sz="2800"/>
              <a:t>Routine Medication</a:t>
            </a:r>
          </a:p>
          <a:p>
            <a:pPr eaLnBrk="1" hangingPunct="1"/>
            <a:endParaRPr lang="en-US" sz="2800"/>
          </a:p>
          <a:p>
            <a:pPr eaLnBrk="1" hangingPunct="1"/>
            <a:endParaRPr lang="en-US" sz="280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7" name="Line 2"/>
          <p:cNvSpPr>
            <a:spLocks noChangeShapeType="1"/>
          </p:cNvSpPr>
          <p:nvPr/>
        </p:nvSpPr>
        <p:spPr bwMode="auto">
          <a:xfrm flipH="1">
            <a:off x="2819400" y="2819400"/>
            <a:ext cx="1371600" cy="685800"/>
          </a:xfrm>
          <a:prstGeom prst="line">
            <a:avLst/>
          </a:prstGeom>
          <a:noFill/>
          <a:ln w="28575">
            <a:solidFill>
              <a:schemeClr val="tx1"/>
            </a:solidFill>
            <a:round/>
            <a:headEnd/>
            <a:tailEnd type="triangle" w="med" len="med"/>
          </a:ln>
        </p:spPr>
        <p:txBody>
          <a:bodyPr wrap="none" anchor="ctr"/>
          <a:lstStyle/>
          <a:p>
            <a:endParaRPr lang="en-US"/>
          </a:p>
        </p:txBody>
      </p:sp>
      <p:sp>
        <p:nvSpPr>
          <p:cNvPr id="88068" name="Line 3"/>
          <p:cNvSpPr>
            <a:spLocks noChangeShapeType="1"/>
          </p:cNvSpPr>
          <p:nvPr/>
        </p:nvSpPr>
        <p:spPr bwMode="auto">
          <a:xfrm>
            <a:off x="5181600" y="2819400"/>
            <a:ext cx="990600" cy="685800"/>
          </a:xfrm>
          <a:prstGeom prst="line">
            <a:avLst/>
          </a:prstGeom>
          <a:noFill/>
          <a:ln w="28575">
            <a:solidFill>
              <a:schemeClr val="tx1"/>
            </a:solidFill>
            <a:round/>
            <a:headEnd/>
            <a:tailEnd type="triangle" w="med" len="med"/>
          </a:ln>
        </p:spPr>
        <p:txBody>
          <a:bodyPr wrap="none" anchor="ctr"/>
          <a:lstStyle/>
          <a:p>
            <a:endParaRPr lang="en-US"/>
          </a:p>
        </p:txBody>
      </p:sp>
      <p:sp>
        <p:nvSpPr>
          <p:cNvPr id="95237" name="Text Box 4"/>
          <p:cNvSpPr txBox="1">
            <a:spLocks noChangeArrowheads="1"/>
          </p:cNvSpPr>
          <p:nvPr/>
        </p:nvSpPr>
        <p:spPr bwMode="auto">
          <a:xfrm>
            <a:off x="609600" y="3644900"/>
            <a:ext cx="3714750" cy="646113"/>
          </a:xfrm>
          <a:prstGeom prst="rect">
            <a:avLst/>
          </a:prstGeom>
          <a:noFill/>
          <a:ln w="9525">
            <a:noFill/>
            <a:miter lim="800000"/>
            <a:headEnd/>
            <a:tailEnd/>
          </a:ln>
        </p:spPr>
        <p:txBody>
          <a:bodyPr>
            <a:spAutoFit/>
          </a:bodyPr>
          <a:lstStyle/>
          <a:p>
            <a:pPr>
              <a:spcBef>
                <a:spcPct val="50000"/>
              </a:spcBef>
              <a:defRPr/>
            </a:pPr>
            <a:r>
              <a:rPr lang="en-GB" dirty="0">
                <a:latin typeface="+mn-lt"/>
              </a:rPr>
              <a:t>Eye-lid drooping/normal  or closed when asleep/unconscious</a:t>
            </a:r>
          </a:p>
        </p:txBody>
      </p:sp>
      <p:sp>
        <p:nvSpPr>
          <p:cNvPr id="95238" name="Text Box 5"/>
          <p:cNvSpPr txBox="1">
            <a:spLocks noChangeArrowheads="1"/>
          </p:cNvSpPr>
          <p:nvPr/>
        </p:nvSpPr>
        <p:spPr bwMode="auto">
          <a:xfrm>
            <a:off x="1371600" y="4953000"/>
            <a:ext cx="2743200" cy="461963"/>
          </a:xfrm>
          <a:prstGeom prst="rect">
            <a:avLst/>
          </a:prstGeom>
          <a:noFill/>
          <a:ln w="9525">
            <a:noFill/>
            <a:miter lim="800000"/>
            <a:headEnd/>
            <a:tailEnd/>
          </a:ln>
        </p:spPr>
        <p:txBody>
          <a:bodyPr>
            <a:spAutoFit/>
          </a:bodyPr>
          <a:lstStyle/>
          <a:p>
            <a:pPr>
              <a:defRPr/>
            </a:pPr>
            <a:r>
              <a:rPr lang="en-GB" sz="2400" b="1" dirty="0">
                <a:solidFill>
                  <a:schemeClr val="folHlink"/>
                </a:solidFill>
                <a:latin typeface="+mn-lt"/>
              </a:rPr>
              <a:t>Septic shock</a:t>
            </a:r>
          </a:p>
        </p:txBody>
      </p:sp>
      <p:sp>
        <p:nvSpPr>
          <p:cNvPr id="88071" name="Line 6"/>
          <p:cNvSpPr>
            <a:spLocks noChangeShapeType="1"/>
          </p:cNvSpPr>
          <p:nvPr/>
        </p:nvSpPr>
        <p:spPr bwMode="auto">
          <a:xfrm>
            <a:off x="2590800" y="4343400"/>
            <a:ext cx="0" cy="533400"/>
          </a:xfrm>
          <a:prstGeom prst="line">
            <a:avLst/>
          </a:prstGeom>
          <a:noFill/>
          <a:ln w="28575">
            <a:solidFill>
              <a:schemeClr val="tx1"/>
            </a:solidFill>
            <a:round/>
            <a:headEnd/>
            <a:tailEnd type="triangle" w="med" len="med"/>
          </a:ln>
        </p:spPr>
        <p:txBody>
          <a:bodyPr wrap="none" anchor="ctr"/>
          <a:lstStyle/>
          <a:p>
            <a:endParaRPr lang="en-US"/>
          </a:p>
        </p:txBody>
      </p:sp>
      <p:sp>
        <p:nvSpPr>
          <p:cNvPr id="95240" name="Text Box 7"/>
          <p:cNvSpPr txBox="1">
            <a:spLocks noChangeArrowheads="1"/>
          </p:cNvSpPr>
          <p:nvPr/>
        </p:nvSpPr>
        <p:spPr bwMode="auto">
          <a:xfrm>
            <a:off x="4876800" y="4800600"/>
            <a:ext cx="3733800" cy="830263"/>
          </a:xfrm>
          <a:prstGeom prst="rect">
            <a:avLst/>
          </a:prstGeom>
          <a:noFill/>
          <a:ln w="9525">
            <a:noFill/>
            <a:miter lim="800000"/>
            <a:headEnd/>
            <a:tailEnd/>
          </a:ln>
        </p:spPr>
        <p:txBody>
          <a:bodyPr>
            <a:spAutoFit/>
          </a:bodyPr>
          <a:lstStyle/>
          <a:p>
            <a:pPr>
              <a:spcBef>
                <a:spcPct val="50000"/>
              </a:spcBef>
              <a:defRPr/>
            </a:pPr>
            <a:r>
              <a:rPr lang="en-GB" sz="2400" b="1" dirty="0">
                <a:solidFill>
                  <a:schemeClr val="folHlink"/>
                </a:solidFill>
                <a:latin typeface="+mn-lt"/>
              </a:rPr>
              <a:t>Septic shock with Hypoglycaemia </a:t>
            </a:r>
          </a:p>
        </p:txBody>
      </p:sp>
      <p:sp>
        <p:nvSpPr>
          <p:cNvPr id="95241" name="Text Box 8"/>
          <p:cNvSpPr txBox="1">
            <a:spLocks noChangeArrowheads="1"/>
          </p:cNvSpPr>
          <p:nvPr/>
        </p:nvSpPr>
        <p:spPr bwMode="auto">
          <a:xfrm>
            <a:off x="2590800" y="1981200"/>
            <a:ext cx="4270375" cy="862013"/>
          </a:xfrm>
          <a:prstGeom prst="rect">
            <a:avLst/>
          </a:prstGeom>
          <a:noFill/>
          <a:ln w="9525">
            <a:noFill/>
            <a:miter lim="800000"/>
            <a:headEnd/>
            <a:tailEnd/>
          </a:ln>
        </p:spPr>
        <p:txBody>
          <a:bodyPr>
            <a:spAutoFit/>
          </a:bodyPr>
          <a:lstStyle/>
          <a:p>
            <a:pPr>
              <a:spcBef>
                <a:spcPct val="50000"/>
              </a:spcBef>
              <a:buFontTx/>
              <a:buChar char="•"/>
              <a:defRPr/>
            </a:pPr>
            <a:r>
              <a:rPr lang="en-GB" sz="2000" dirty="0">
                <a:latin typeface="+mn-lt"/>
              </a:rPr>
              <a:t>No History of recent eyes sinking</a:t>
            </a:r>
          </a:p>
          <a:p>
            <a:pPr>
              <a:spcBef>
                <a:spcPct val="50000"/>
              </a:spcBef>
              <a:buFontTx/>
              <a:buChar char="•"/>
              <a:defRPr/>
            </a:pPr>
            <a:r>
              <a:rPr lang="en-GB" sz="2000" dirty="0">
                <a:latin typeface="+mn-lt"/>
              </a:rPr>
              <a:t>No history of major fluid loss</a:t>
            </a:r>
          </a:p>
        </p:txBody>
      </p:sp>
      <p:sp>
        <p:nvSpPr>
          <p:cNvPr id="95242" name="Text Box 10"/>
          <p:cNvSpPr txBox="1">
            <a:spLocks noChangeArrowheads="1"/>
          </p:cNvSpPr>
          <p:nvPr/>
        </p:nvSpPr>
        <p:spPr bwMode="auto">
          <a:xfrm>
            <a:off x="4648200" y="3657600"/>
            <a:ext cx="4038600" cy="646113"/>
          </a:xfrm>
          <a:prstGeom prst="rect">
            <a:avLst/>
          </a:prstGeom>
          <a:noFill/>
          <a:ln w="9525">
            <a:noFill/>
            <a:miter lim="800000"/>
            <a:headEnd/>
            <a:tailEnd/>
          </a:ln>
        </p:spPr>
        <p:txBody>
          <a:bodyPr>
            <a:spAutoFit/>
          </a:bodyPr>
          <a:lstStyle/>
          <a:p>
            <a:pPr>
              <a:spcBef>
                <a:spcPct val="50000"/>
              </a:spcBef>
              <a:defRPr/>
            </a:pPr>
            <a:r>
              <a:rPr lang="en-GB" dirty="0">
                <a:latin typeface="+mn-lt"/>
              </a:rPr>
              <a:t>Eye-lid retracted  or slightly open when asleep/ unconscious</a:t>
            </a:r>
          </a:p>
        </p:txBody>
      </p:sp>
      <p:sp>
        <p:nvSpPr>
          <p:cNvPr id="94219" name="Text Box 11"/>
          <p:cNvSpPr txBox="1">
            <a:spLocks noChangeArrowheads="1"/>
          </p:cNvSpPr>
          <p:nvPr/>
        </p:nvSpPr>
        <p:spPr bwMode="auto">
          <a:xfrm>
            <a:off x="1676400" y="381000"/>
            <a:ext cx="5867400" cy="1446213"/>
          </a:xfrm>
          <a:prstGeom prst="rect">
            <a:avLst/>
          </a:prstGeom>
          <a:noFill/>
          <a:ln w="38100">
            <a:noFill/>
            <a:miter lim="800000"/>
            <a:headEnd/>
            <a:tailEnd/>
          </a:ln>
        </p:spPr>
        <p:txBody>
          <a:bodyPr>
            <a:spAutoFit/>
          </a:bodyPr>
          <a:lstStyle/>
          <a:p>
            <a:pPr algn="ctr">
              <a:defRPr/>
            </a:pPr>
            <a:r>
              <a:rPr lang="en-GB" sz="2400" b="1" dirty="0">
                <a:solidFill>
                  <a:schemeClr val="accent6"/>
                </a:solidFill>
                <a:latin typeface="+mn-lt"/>
              </a:rPr>
              <a:t>Signs of shock present</a:t>
            </a:r>
          </a:p>
          <a:p>
            <a:pPr algn="ctr">
              <a:defRPr/>
            </a:pPr>
            <a:endParaRPr lang="en-GB" sz="2400" dirty="0">
              <a:latin typeface="+mn-lt"/>
            </a:endParaRPr>
          </a:p>
          <a:p>
            <a:pPr algn="ctr">
              <a:defRPr/>
            </a:pPr>
            <a:r>
              <a:rPr lang="en-GB" sz="2000" dirty="0">
                <a:latin typeface="+mn-lt"/>
              </a:rPr>
              <a:t>Fast weak pulse, cold peripheries, pallor, drowsiness</a:t>
            </a:r>
          </a:p>
        </p:txBody>
      </p:sp>
      <p:sp>
        <p:nvSpPr>
          <p:cNvPr id="95244" name="Text Box 12"/>
          <p:cNvSpPr txBox="1">
            <a:spLocks noChangeArrowheads="1"/>
          </p:cNvSpPr>
          <p:nvPr/>
        </p:nvSpPr>
        <p:spPr bwMode="auto">
          <a:xfrm>
            <a:off x="2133600" y="5715000"/>
            <a:ext cx="5410200" cy="708025"/>
          </a:xfrm>
          <a:prstGeom prst="rect">
            <a:avLst/>
          </a:prstGeom>
          <a:noFill/>
          <a:ln w="38100">
            <a:noFill/>
            <a:miter lim="800000"/>
            <a:headEnd/>
            <a:tailEnd/>
          </a:ln>
        </p:spPr>
        <p:txBody>
          <a:bodyPr>
            <a:spAutoFit/>
          </a:bodyPr>
          <a:lstStyle/>
          <a:p>
            <a:pPr algn="ctr">
              <a:defRPr/>
            </a:pPr>
            <a:r>
              <a:rPr lang="en-GB" sz="2000" u="sng" dirty="0">
                <a:latin typeface="+mn-lt"/>
              </a:rPr>
              <a:t>Note:  </a:t>
            </a:r>
            <a:r>
              <a:rPr lang="en-GB" sz="2000" dirty="0">
                <a:latin typeface="+mn-lt"/>
              </a:rPr>
              <a:t>Lid retraction without shock</a:t>
            </a:r>
          </a:p>
          <a:p>
            <a:pPr algn="ctr">
              <a:defRPr/>
            </a:pPr>
            <a:r>
              <a:rPr lang="en-GB" sz="2000" dirty="0">
                <a:latin typeface="+mn-lt"/>
              </a:rPr>
              <a:t> – treat immediately for hypoglycaemia</a:t>
            </a:r>
          </a:p>
        </p:txBody>
      </p:sp>
      <p:sp>
        <p:nvSpPr>
          <p:cNvPr id="88077" name="Line 14"/>
          <p:cNvSpPr>
            <a:spLocks noChangeShapeType="1"/>
          </p:cNvSpPr>
          <p:nvPr/>
        </p:nvSpPr>
        <p:spPr bwMode="auto">
          <a:xfrm>
            <a:off x="6248400" y="4343400"/>
            <a:ext cx="0" cy="533400"/>
          </a:xfrm>
          <a:prstGeom prst="line">
            <a:avLst/>
          </a:prstGeom>
          <a:noFill/>
          <a:ln w="28575">
            <a:solidFill>
              <a:schemeClr val="tx1"/>
            </a:solidFill>
            <a:round/>
            <a:headEnd/>
            <a:tailEnd type="triangle" w="med" len="med"/>
          </a:ln>
        </p:spPr>
        <p:txBody>
          <a:bodyPr wrap="none" anchor="ctr"/>
          <a:lstStyle/>
          <a:p>
            <a:endParaRPr lang="en-US"/>
          </a:p>
        </p:txBody>
      </p:sp>
      <p:graphicFrame>
        <p:nvGraphicFramePr>
          <p:cNvPr id="8806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88069"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3"/>
          <p:cNvSpPr>
            <a:spLocks noGrp="1" noChangeArrowheads="1"/>
          </p:cNvSpPr>
          <p:nvPr>
            <p:ph type="body" idx="4294967295"/>
          </p:nvPr>
        </p:nvSpPr>
        <p:spPr>
          <a:xfrm>
            <a:off x="0" y="1219200"/>
            <a:ext cx="8229600" cy="4906963"/>
          </a:xfrm>
        </p:spPr>
        <p:txBody>
          <a:bodyPr>
            <a:normAutofit/>
          </a:bodyPr>
          <a:lstStyle/>
          <a:p>
            <a:pPr eaLnBrk="1" hangingPunct="1">
              <a:lnSpc>
                <a:spcPct val="90000"/>
              </a:lnSpc>
            </a:pPr>
            <a:r>
              <a:rPr lang="en-GB" sz="2000" dirty="0">
                <a:latin typeface="Century Schoolbook" pitchFamily="18" charset="0"/>
              </a:rPr>
              <a:t> All patients with </a:t>
            </a:r>
            <a:r>
              <a:rPr lang="en-GB" sz="2000" b="1" dirty="0">
                <a:latin typeface="Century Schoolbook" pitchFamily="18" charset="0"/>
              </a:rPr>
              <a:t>signs of early or developed septic shock </a:t>
            </a:r>
            <a:r>
              <a:rPr lang="en-GB" sz="2000" dirty="0">
                <a:latin typeface="Century Schoolbook" pitchFamily="18" charset="0"/>
              </a:rPr>
              <a:t>should immediately:</a:t>
            </a:r>
          </a:p>
          <a:p>
            <a:pPr eaLnBrk="1" hangingPunct="1">
              <a:lnSpc>
                <a:spcPct val="90000"/>
              </a:lnSpc>
              <a:buFont typeface="Wingdings" pitchFamily="2" charset="2"/>
              <a:buNone/>
            </a:pPr>
            <a:endParaRPr lang="en-US" sz="2000" dirty="0">
              <a:latin typeface="Century Schoolbook" pitchFamily="18" charset="0"/>
            </a:endParaRPr>
          </a:p>
          <a:p>
            <a:pPr lvl="1" eaLnBrk="1" hangingPunct="1">
              <a:lnSpc>
                <a:spcPct val="90000"/>
              </a:lnSpc>
            </a:pPr>
            <a:r>
              <a:rPr lang="en-GB" sz="2000" dirty="0">
                <a:latin typeface="Century Schoolbook" pitchFamily="18" charset="0"/>
              </a:rPr>
              <a:t>Be given broad-spectrum antibiotics</a:t>
            </a:r>
          </a:p>
          <a:p>
            <a:pPr lvl="1" eaLnBrk="1" hangingPunct="1">
              <a:lnSpc>
                <a:spcPct val="90000"/>
              </a:lnSpc>
              <a:buFontTx/>
              <a:buNone/>
            </a:pPr>
            <a:r>
              <a:rPr lang="en-GB" sz="2000" dirty="0">
                <a:latin typeface="Century Schoolbook" pitchFamily="18" charset="0"/>
              </a:rPr>
              <a:t> </a:t>
            </a:r>
            <a:endParaRPr lang="en-US" sz="2000" dirty="0">
              <a:latin typeface="Century Schoolbook" pitchFamily="18" charset="0"/>
            </a:endParaRPr>
          </a:p>
          <a:p>
            <a:pPr lvl="1" eaLnBrk="1" hangingPunct="1">
              <a:lnSpc>
                <a:spcPct val="90000"/>
              </a:lnSpc>
            </a:pPr>
            <a:r>
              <a:rPr lang="en-GB" sz="2000" dirty="0">
                <a:latin typeface="Century Schoolbook" pitchFamily="18" charset="0"/>
              </a:rPr>
              <a:t>Therefore continue first-line antibiotic and add second-line antibiotics. </a:t>
            </a:r>
          </a:p>
          <a:p>
            <a:pPr lvl="1" eaLnBrk="1" hangingPunct="1">
              <a:lnSpc>
                <a:spcPct val="90000"/>
              </a:lnSpc>
            </a:pPr>
            <a:endParaRPr lang="en-GB" sz="2000" dirty="0">
              <a:latin typeface="Century Schoolbook" pitchFamily="18" charset="0"/>
            </a:endParaRPr>
          </a:p>
          <a:p>
            <a:pPr eaLnBrk="1" hangingPunct="1">
              <a:lnSpc>
                <a:spcPct val="90000"/>
              </a:lnSpc>
            </a:pPr>
            <a:r>
              <a:rPr lang="en-GB" sz="2000" dirty="0">
                <a:latin typeface="Century Schoolbook" pitchFamily="18" charset="0"/>
              </a:rPr>
              <a:t>For </a:t>
            </a:r>
            <a:r>
              <a:rPr lang="en-GB" sz="2000" b="1" dirty="0">
                <a:latin typeface="Century Schoolbook" pitchFamily="18" charset="0"/>
              </a:rPr>
              <a:t>developed septic shock:</a:t>
            </a:r>
            <a:r>
              <a:rPr lang="en-GB" sz="2000" dirty="0">
                <a:latin typeface="Century Schoolbook" pitchFamily="18" charset="0"/>
              </a:rPr>
              <a:t> Consider third-line antibiotics, antifungal treatment and anti-staphylococcal treatment.</a:t>
            </a:r>
            <a:r>
              <a:rPr lang="en-US" sz="2000" dirty="0">
                <a:latin typeface="Century Schoolbook" pitchFamily="18" charset="0"/>
              </a:rPr>
              <a:t> </a:t>
            </a:r>
          </a:p>
          <a:p>
            <a:pPr eaLnBrk="1" hangingPunct="1">
              <a:lnSpc>
                <a:spcPct val="90000"/>
              </a:lnSpc>
            </a:pPr>
            <a:r>
              <a:rPr lang="en-US" sz="2000" dirty="0">
                <a:latin typeface="Century Schoolbook" pitchFamily="18" charset="0"/>
              </a:rPr>
              <a:t>Iron supplementation should not be given</a:t>
            </a:r>
          </a:p>
        </p:txBody>
      </p:sp>
      <p:graphicFrame>
        <p:nvGraphicFramePr>
          <p:cNvPr id="8909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8909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a:solidFill>
                  <a:schemeClr val="tx2"/>
                </a:solidFill>
                <a:latin typeface="+mj-lt"/>
                <a:ea typeface="+mj-ea"/>
                <a:cs typeface="+mj-cs"/>
              </a:rPr>
              <a:t>Septic shock</a:t>
            </a:r>
          </a:p>
        </p:txBody>
      </p:sp>
      <p:sp>
        <p:nvSpPr>
          <p:cNvPr id="95237" name="Rectangle 5"/>
          <p:cNvSpPr>
            <a:spLocks noChangeArrowheads="1"/>
          </p:cNvSpPr>
          <p:nvPr/>
        </p:nvSpPr>
        <p:spPr bwMode="auto">
          <a:xfrm>
            <a:off x="228600" y="457200"/>
            <a:ext cx="3581400" cy="554038"/>
          </a:xfrm>
          <a:prstGeom prst="rect">
            <a:avLst/>
          </a:prstGeom>
          <a:noFill/>
          <a:ln w="9525">
            <a:noFill/>
            <a:miter lim="800000"/>
            <a:headEnd/>
            <a:tailEnd/>
          </a:ln>
        </p:spPr>
        <p:txBody>
          <a:bodyPr>
            <a:spAutoFit/>
          </a:bodyPr>
          <a:lstStyle/>
          <a:p>
            <a:pPr>
              <a:defRPr/>
            </a:pPr>
            <a:r>
              <a:rPr lang="en-GB" sz="3000" b="1" dirty="0">
                <a:solidFill>
                  <a:schemeClr val="accent6"/>
                </a:solidFill>
                <a:latin typeface="+mj-lt"/>
              </a:rPr>
              <a:t>Treatment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82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82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78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b="1" dirty="0">
                <a:solidFill>
                  <a:schemeClr val="accent6">
                    <a:lumMod val="75000"/>
                  </a:schemeClr>
                </a:solidFill>
              </a:rPr>
              <a:t>Treatment of Septic Shock</a:t>
            </a:r>
          </a:p>
        </p:txBody>
      </p:sp>
      <p:sp>
        <p:nvSpPr>
          <p:cNvPr id="4" name="Text Placeholder 3"/>
          <p:cNvSpPr>
            <a:spLocks noGrp="1"/>
          </p:cNvSpPr>
          <p:nvPr>
            <p:ph type="body" idx="1"/>
          </p:nvPr>
        </p:nvSpPr>
        <p:spPr/>
        <p:txBody>
          <a:bodyPr>
            <a:normAutofit/>
          </a:bodyPr>
          <a:lstStyle/>
          <a:p>
            <a:r>
              <a:rPr lang="en-US" sz="2000" dirty="0">
                <a:latin typeface="Century Schoolbook" pitchFamily="18" charset="0"/>
              </a:rPr>
              <a:t>Compensated shock</a:t>
            </a:r>
          </a:p>
        </p:txBody>
      </p:sp>
      <p:sp>
        <p:nvSpPr>
          <p:cNvPr id="5" name="Content Placeholder 4"/>
          <p:cNvSpPr>
            <a:spLocks noGrp="1"/>
          </p:cNvSpPr>
          <p:nvPr>
            <p:ph sz="half" idx="2"/>
          </p:nvPr>
        </p:nvSpPr>
        <p:spPr/>
        <p:txBody>
          <a:bodyPr/>
          <a:lstStyle/>
          <a:p>
            <a:r>
              <a:rPr lang="en-US" sz="2000" dirty="0">
                <a:latin typeface="Century Schoolbook" pitchFamily="18" charset="0"/>
              </a:rPr>
              <a:t>Prompt feeding on F75 to prevent hypoglycemia</a:t>
            </a:r>
          </a:p>
          <a:p>
            <a:endParaRPr lang="en-US" sz="2000" dirty="0">
              <a:latin typeface="Century Schoolbook" pitchFamily="18" charset="0"/>
            </a:endParaRPr>
          </a:p>
          <a:p>
            <a:r>
              <a:rPr lang="en-US" sz="2000" dirty="0">
                <a:latin typeface="Century Schoolbook" pitchFamily="18" charset="0"/>
              </a:rPr>
              <a:t>NG tube diet (Most children anorexic)</a:t>
            </a:r>
          </a:p>
          <a:p>
            <a:endParaRPr lang="en-US" dirty="0"/>
          </a:p>
          <a:p>
            <a:endParaRPr lang="en-US" dirty="0"/>
          </a:p>
        </p:txBody>
      </p:sp>
      <p:sp>
        <p:nvSpPr>
          <p:cNvPr id="6" name="Text Placeholder 5"/>
          <p:cNvSpPr>
            <a:spLocks noGrp="1"/>
          </p:cNvSpPr>
          <p:nvPr>
            <p:ph type="body" sz="quarter" idx="3"/>
          </p:nvPr>
        </p:nvSpPr>
        <p:spPr/>
        <p:txBody>
          <a:bodyPr>
            <a:normAutofit/>
          </a:bodyPr>
          <a:lstStyle/>
          <a:p>
            <a:r>
              <a:rPr lang="en-US" sz="2000" dirty="0" err="1">
                <a:latin typeface="Century Schoolbook" pitchFamily="18" charset="0"/>
              </a:rPr>
              <a:t>Decompensated</a:t>
            </a:r>
            <a:r>
              <a:rPr lang="en-US" sz="2000" dirty="0">
                <a:latin typeface="Century Schoolbook" pitchFamily="18" charset="0"/>
              </a:rPr>
              <a:t> Shock</a:t>
            </a:r>
          </a:p>
        </p:txBody>
      </p:sp>
      <p:sp>
        <p:nvSpPr>
          <p:cNvPr id="7" name="Content Placeholder 6"/>
          <p:cNvSpPr>
            <a:spLocks noGrp="1"/>
          </p:cNvSpPr>
          <p:nvPr>
            <p:ph sz="quarter" idx="4"/>
          </p:nvPr>
        </p:nvSpPr>
        <p:spPr/>
        <p:txBody>
          <a:bodyPr>
            <a:normAutofit lnSpcReduction="10000"/>
          </a:bodyPr>
          <a:lstStyle/>
          <a:p>
            <a:r>
              <a:rPr lang="en-US" sz="2200" dirty="0">
                <a:latin typeface="Century Schoolbook" pitchFamily="18" charset="0"/>
              </a:rPr>
              <a:t>IV rehydration immediately at 15ml/kg per hour</a:t>
            </a:r>
          </a:p>
          <a:p>
            <a:r>
              <a:rPr lang="en-US" sz="2200" dirty="0">
                <a:latin typeface="Century Schoolbook" pitchFamily="18" charset="0"/>
              </a:rPr>
              <a:t>Observe for signs of over hydration or heart failure</a:t>
            </a:r>
          </a:p>
          <a:p>
            <a:r>
              <a:rPr lang="en-US" sz="2200" dirty="0">
                <a:latin typeface="Century Schoolbook" pitchFamily="18" charset="0"/>
              </a:rPr>
              <a:t>Alternate </a:t>
            </a:r>
            <a:r>
              <a:rPr lang="en-US" sz="2200" dirty="0" err="1">
                <a:latin typeface="Century Schoolbook" pitchFamily="18" charset="0"/>
              </a:rPr>
              <a:t>ReSoMal</a:t>
            </a:r>
            <a:r>
              <a:rPr lang="en-US" sz="2200" dirty="0">
                <a:latin typeface="Century Schoolbook" pitchFamily="18" charset="0"/>
              </a:rPr>
              <a:t> and F75 once consciousness is regained</a:t>
            </a:r>
          </a:p>
          <a:p>
            <a:r>
              <a:rPr lang="en-US" sz="2200" dirty="0">
                <a:latin typeface="Century Schoolbook" pitchFamily="18" charset="0"/>
              </a:rPr>
              <a:t>No feeding during blood transfusion</a:t>
            </a:r>
          </a:p>
          <a:p>
            <a:r>
              <a:rPr lang="en-US" sz="2200" dirty="0">
                <a:latin typeface="Century Schoolbook" pitchFamily="18" charset="0"/>
              </a:rPr>
              <a:t>Give F75 after transfusion</a:t>
            </a:r>
          </a:p>
          <a:p>
            <a:endParaRPr lang="en-US" dirty="0"/>
          </a:p>
          <a:p>
            <a:endParaRPr lang="en-US" dirty="0"/>
          </a:p>
          <a:p>
            <a:endParaRPr lang="en-US" dirty="0"/>
          </a:p>
          <a:p>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0" y="2895600"/>
            <a:ext cx="6172200" cy="2054225"/>
          </a:xfrm>
        </p:spPr>
        <p:txBody>
          <a:bodyPr/>
          <a:lstStyle/>
          <a:p>
            <a:pPr eaLnBrk="1" fontAlgn="auto" hangingPunct="1">
              <a:spcAft>
                <a:spcPts val="0"/>
              </a:spcAft>
              <a:defRPr/>
            </a:pPr>
            <a:r>
              <a:rPr lang="en-US" sz="3600" dirty="0"/>
              <a:t> anemia</a:t>
            </a:r>
          </a:p>
        </p:txBody>
      </p:sp>
      <p:graphicFrame>
        <p:nvGraphicFramePr>
          <p:cNvPr id="10137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8022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Management of Anemia in  SAM </a:t>
            </a:r>
          </a:p>
        </p:txBody>
      </p:sp>
      <p:sp>
        <p:nvSpPr>
          <p:cNvPr id="3" name="Content Placeholder 2"/>
          <p:cNvSpPr>
            <a:spLocks noGrp="1"/>
          </p:cNvSpPr>
          <p:nvPr>
            <p:ph idx="1"/>
          </p:nvPr>
        </p:nvSpPr>
        <p:spPr/>
        <p:txBody>
          <a:bodyPr>
            <a:normAutofit/>
          </a:bodyPr>
          <a:lstStyle/>
          <a:p>
            <a:r>
              <a:rPr lang="en-US" sz="2200" dirty="0">
                <a:latin typeface="Century Schoolbook" pitchFamily="18" charset="0"/>
              </a:rPr>
              <a:t>Nearly all SAM children have </a:t>
            </a:r>
            <a:r>
              <a:rPr lang="en-US" sz="2200" dirty="0" err="1">
                <a:latin typeface="Century Schoolbook" pitchFamily="18" charset="0"/>
              </a:rPr>
              <a:t>anaemia</a:t>
            </a:r>
            <a:endParaRPr lang="en-US" sz="2200" dirty="0">
              <a:latin typeface="Century Schoolbook" pitchFamily="18" charset="0"/>
            </a:endParaRPr>
          </a:p>
          <a:p>
            <a:endParaRPr lang="en-US" sz="2200" dirty="0">
              <a:latin typeface="Century Schoolbook" pitchFamily="18" charset="0"/>
            </a:endParaRPr>
          </a:p>
          <a:p>
            <a:r>
              <a:rPr lang="en-US" sz="2200" dirty="0">
                <a:latin typeface="Century Schoolbook" pitchFamily="18" charset="0"/>
              </a:rPr>
              <a:t>Children on F75 should receive </a:t>
            </a:r>
            <a:r>
              <a:rPr lang="en-US" sz="2200" b="1" dirty="0">
                <a:latin typeface="Century Schoolbook" pitchFamily="18" charset="0"/>
              </a:rPr>
              <a:t>5mg </a:t>
            </a:r>
            <a:r>
              <a:rPr lang="en-US" sz="2200" dirty="0">
                <a:latin typeface="Century Schoolbook" pitchFamily="18" charset="0"/>
              </a:rPr>
              <a:t>of folic acid orally on day 1 and </a:t>
            </a:r>
            <a:r>
              <a:rPr lang="en-US" sz="2200" b="1" dirty="0">
                <a:latin typeface="Century Schoolbook" pitchFamily="18" charset="0"/>
              </a:rPr>
              <a:t>1mg</a:t>
            </a:r>
            <a:r>
              <a:rPr lang="en-US" sz="2200" dirty="0">
                <a:latin typeface="Century Schoolbook" pitchFamily="18" charset="0"/>
              </a:rPr>
              <a:t>  per day afterwards</a:t>
            </a:r>
          </a:p>
          <a:p>
            <a:endParaRPr lang="en-US" sz="2200" dirty="0">
              <a:latin typeface="Century Schoolbook" pitchFamily="18" charset="0"/>
            </a:endParaRPr>
          </a:p>
          <a:p>
            <a:r>
              <a:rPr lang="en-US" sz="2200" dirty="0">
                <a:latin typeface="Century Schoolbook" pitchFamily="18" charset="0"/>
              </a:rPr>
              <a:t>Children in rehabilitation phase  on F75 and gaining weight receive iron supplementation after  2 days of 3 mg/day</a:t>
            </a:r>
          </a:p>
          <a:p>
            <a:endParaRPr lang="en-US" sz="2200" dirty="0">
              <a:latin typeface="Century Schoolbook" pitchFamily="18" charset="0"/>
            </a:endParaRPr>
          </a:p>
          <a:p>
            <a:r>
              <a:rPr lang="en-US" sz="2200" dirty="0">
                <a:latin typeface="Century Schoolbook" pitchFamily="18" charset="0"/>
              </a:rPr>
              <a:t>Iron and folic acid supplementation not given to children on RUTF</a:t>
            </a:r>
          </a:p>
          <a:p>
            <a:endParaRPr lang="en-US" dirty="0"/>
          </a:p>
          <a:p>
            <a:endParaRPr lang="en-US" dirty="0"/>
          </a:p>
          <a:p>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Management of Moderate and Severe </a:t>
            </a:r>
            <a:r>
              <a:rPr lang="en-US" b="1" dirty="0" err="1">
                <a:solidFill>
                  <a:schemeClr val="accent6">
                    <a:lumMod val="75000"/>
                  </a:schemeClr>
                </a:solidFill>
              </a:rPr>
              <a:t>Anaemia</a:t>
            </a:r>
            <a:endParaRPr lang="en-US" b="1" dirty="0">
              <a:solidFill>
                <a:schemeClr val="accent6">
                  <a:lumMod val="75000"/>
                </a:schemeClr>
              </a:solidFill>
            </a:endParaRPr>
          </a:p>
        </p:txBody>
      </p:sp>
      <p:sp>
        <p:nvSpPr>
          <p:cNvPr id="3" name="Content Placeholder 2"/>
          <p:cNvSpPr>
            <a:spLocks noGrp="1"/>
          </p:cNvSpPr>
          <p:nvPr>
            <p:ph idx="1"/>
          </p:nvPr>
        </p:nvSpPr>
        <p:spPr/>
        <p:txBody>
          <a:bodyPr>
            <a:normAutofit/>
          </a:bodyPr>
          <a:lstStyle/>
          <a:p>
            <a:r>
              <a:rPr lang="en-US" sz="2000" b="1" dirty="0">
                <a:latin typeface="Century Schoolbook" pitchFamily="18" charset="0"/>
              </a:rPr>
              <a:t>Moderate </a:t>
            </a:r>
            <a:r>
              <a:rPr lang="en-US" sz="2000" b="1" dirty="0" err="1">
                <a:latin typeface="Century Schoolbook" pitchFamily="18" charset="0"/>
              </a:rPr>
              <a:t>Aneamia</a:t>
            </a:r>
            <a:r>
              <a:rPr lang="en-US" sz="2000" b="1" dirty="0">
                <a:latin typeface="Century Schoolbook" pitchFamily="18" charset="0"/>
              </a:rPr>
              <a:t> in Children: </a:t>
            </a:r>
            <a:r>
              <a:rPr lang="en-US" sz="2000" dirty="0">
                <a:latin typeface="Century Schoolbook" pitchFamily="18" charset="0"/>
              </a:rPr>
              <a:t>Give elemental iron 3mg/kg per day in two divided doses </a:t>
            </a:r>
            <a:r>
              <a:rPr lang="en-US" sz="2000" dirty="0" err="1">
                <a:latin typeface="Century Schoolbook" pitchFamily="18" charset="0"/>
              </a:rPr>
              <a:t>upto</a:t>
            </a:r>
            <a:r>
              <a:rPr lang="en-US" sz="2000" dirty="0">
                <a:latin typeface="Century Schoolbook" pitchFamily="18" charset="0"/>
              </a:rPr>
              <a:t> maximum of 60mg daily for 3 months</a:t>
            </a:r>
          </a:p>
          <a:p>
            <a:endParaRPr lang="en-US" sz="2000" dirty="0">
              <a:latin typeface="Century Schoolbook" pitchFamily="18" charset="0"/>
            </a:endParaRPr>
          </a:p>
          <a:p>
            <a:r>
              <a:rPr lang="en-US" sz="2000" dirty="0">
                <a:latin typeface="Century Schoolbook" pitchFamily="18" charset="0"/>
              </a:rPr>
              <a:t>Give between meals using liquid preparation</a:t>
            </a:r>
          </a:p>
          <a:p>
            <a:endParaRPr lang="en-US" sz="2000" b="1" dirty="0">
              <a:latin typeface="Century Schoolbook" pitchFamily="18"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Management of very severe </a:t>
            </a:r>
            <a:r>
              <a:rPr lang="en-US" b="1" dirty="0" err="1">
                <a:solidFill>
                  <a:schemeClr val="accent6">
                    <a:lumMod val="75000"/>
                  </a:schemeClr>
                </a:solidFill>
              </a:rPr>
              <a:t>anaemia</a:t>
            </a:r>
            <a:endParaRPr lang="en-US" b="1"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a:spcBef>
                <a:spcPct val="10000"/>
              </a:spcBef>
              <a:defRPr/>
            </a:pPr>
            <a:r>
              <a:rPr lang="en-GB" sz="2000" b="1" dirty="0">
                <a:latin typeface="Century Schoolbook" pitchFamily="18" charset="0"/>
              </a:rPr>
              <a:t>Diagnosis :</a:t>
            </a:r>
            <a:r>
              <a:rPr lang="en-GB" sz="2000" dirty="0" err="1">
                <a:latin typeface="Century Schoolbook" pitchFamily="18" charset="0"/>
              </a:rPr>
              <a:t>Hb</a:t>
            </a:r>
            <a:r>
              <a:rPr lang="en-GB" sz="2000" dirty="0">
                <a:latin typeface="Century Schoolbook" pitchFamily="18" charset="0"/>
              </a:rPr>
              <a:t> &lt; 40g/l  </a:t>
            </a:r>
            <a:r>
              <a:rPr lang="en-GB" sz="2000" b="1" dirty="0">
                <a:latin typeface="Century Schoolbook" pitchFamily="18" charset="0"/>
              </a:rPr>
              <a:t>OR </a:t>
            </a:r>
            <a:r>
              <a:rPr lang="en-GB" sz="2000" dirty="0">
                <a:latin typeface="Century Schoolbook" pitchFamily="18" charset="0"/>
              </a:rPr>
              <a:t>Packed cell </a:t>
            </a:r>
            <a:r>
              <a:rPr lang="en-GB" sz="2000" dirty="0" err="1">
                <a:latin typeface="Century Schoolbook" pitchFamily="18" charset="0"/>
              </a:rPr>
              <a:t>vol</a:t>
            </a:r>
            <a:r>
              <a:rPr lang="en-GB" sz="2000" dirty="0">
                <a:latin typeface="Century Schoolbook" pitchFamily="18" charset="0"/>
              </a:rPr>
              <a:t>&lt;12%</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Blood Transfusion</a:t>
            </a:r>
          </a:p>
        </p:txBody>
      </p:sp>
      <p:sp>
        <p:nvSpPr>
          <p:cNvPr id="3" name="Content Placeholder 2"/>
          <p:cNvSpPr>
            <a:spLocks noGrp="1"/>
          </p:cNvSpPr>
          <p:nvPr>
            <p:ph idx="1"/>
          </p:nvPr>
        </p:nvSpPr>
        <p:spPr/>
        <p:txBody>
          <a:bodyPr>
            <a:normAutofit/>
          </a:bodyPr>
          <a:lstStyle/>
          <a:p>
            <a:pPr>
              <a:spcBef>
                <a:spcPct val="10000"/>
              </a:spcBef>
              <a:defRPr/>
            </a:pPr>
            <a:r>
              <a:rPr lang="en-GB" sz="2000" dirty="0">
                <a:latin typeface="Century Schoolbook" pitchFamily="18" charset="0"/>
              </a:rPr>
              <a:t>Give  10 ml of packed red cells or whole blood per kg of body weight  slowly over 3 hours </a:t>
            </a:r>
          </a:p>
          <a:p>
            <a:pPr>
              <a:spcBef>
                <a:spcPct val="10000"/>
              </a:spcBef>
              <a:defRPr/>
            </a:pPr>
            <a:endParaRPr lang="en-GB" sz="2000" dirty="0">
              <a:latin typeface="Century Schoolbook" pitchFamily="18" charset="0"/>
            </a:endParaRPr>
          </a:p>
          <a:p>
            <a:pPr>
              <a:spcBef>
                <a:spcPct val="10000"/>
              </a:spcBef>
              <a:defRPr/>
            </a:pPr>
            <a:r>
              <a:rPr lang="en-GB" sz="2000" dirty="0">
                <a:latin typeface="Century Schoolbook" pitchFamily="18" charset="0"/>
              </a:rPr>
              <a:t>Stop all feeding and fluids</a:t>
            </a:r>
          </a:p>
          <a:p>
            <a:pPr>
              <a:spcBef>
                <a:spcPct val="10000"/>
              </a:spcBef>
              <a:defRPr/>
            </a:pPr>
            <a:endParaRPr lang="en-GB" sz="2000" dirty="0">
              <a:latin typeface="Century Schoolbook" pitchFamily="18" charset="0"/>
            </a:endParaRPr>
          </a:p>
          <a:p>
            <a:pPr>
              <a:spcBef>
                <a:spcPct val="10000"/>
              </a:spcBef>
              <a:defRPr/>
            </a:pPr>
            <a:r>
              <a:rPr lang="en-GB" sz="2000" dirty="0">
                <a:latin typeface="Century Schoolbook" pitchFamily="18" charset="0"/>
              </a:rPr>
              <a:t>Do not give iron during the initial phase of treatment</a:t>
            </a:r>
          </a:p>
          <a:p>
            <a:pPr>
              <a:spcBef>
                <a:spcPct val="10000"/>
              </a:spcBef>
              <a:defRPr/>
            </a:pPr>
            <a:endParaRPr lang="en-GB" sz="2000" dirty="0">
              <a:latin typeface="Century Schoolbook" pitchFamily="18" charset="0"/>
            </a:endParaRPr>
          </a:p>
          <a:p>
            <a:pPr>
              <a:spcBef>
                <a:spcPct val="10000"/>
              </a:spcBef>
              <a:defRPr/>
            </a:pPr>
            <a:r>
              <a:rPr lang="en-GB" sz="2000" dirty="0">
                <a:latin typeface="Century Schoolbook" pitchFamily="18" charset="0"/>
              </a:rPr>
              <a:t>In case of life threatening heart failure and where testing for HIV and Viral Hepatitis B not possible and HB concentration is below 3 g/dl (or 30 g/l or packed-cell volume below 10%)</a:t>
            </a:r>
          </a:p>
          <a:p>
            <a:pPr>
              <a:spcBef>
                <a:spcPct val="10000"/>
              </a:spcBef>
              <a:defRPr/>
            </a:pPr>
            <a:endParaRPr lang="en-GB" dirty="0"/>
          </a:p>
          <a:p>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Blinding Eye Problems</a:t>
            </a:r>
          </a:p>
        </p:txBody>
      </p:sp>
      <p:sp>
        <p:nvSpPr>
          <p:cNvPr id="3" name="Content Placeholder 2"/>
          <p:cNvSpPr>
            <a:spLocks noGrp="1"/>
          </p:cNvSpPr>
          <p:nvPr>
            <p:ph idx="1"/>
          </p:nvPr>
        </p:nvSpPr>
        <p:spPr>
          <a:solidFill>
            <a:schemeClr val="accent1"/>
          </a:solidFill>
        </p:spPr>
        <p:txBody>
          <a:bodyPr>
            <a:normAutofit/>
          </a:bodyPr>
          <a:lstStyle/>
          <a:p>
            <a:r>
              <a:rPr lang="en-US" sz="2000" b="1" dirty="0">
                <a:latin typeface="Century Schoolbook" pitchFamily="18" charset="0"/>
              </a:rPr>
              <a:t>Vitamin A </a:t>
            </a:r>
            <a:r>
              <a:rPr lang="en-US" sz="2000" dirty="0">
                <a:latin typeface="Century Schoolbook" pitchFamily="18" charset="0"/>
              </a:rPr>
              <a:t>not required for children with SAM  on F-75, F-100, RUTF</a:t>
            </a:r>
          </a:p>
          <a:p>
            <a:endParaRPr lang="en-US" sz="2000" dirty="0">
              <a:latin typeface="Century Schoolbook" pitchFamily="18" charset="0"/>
            </a:endParaRPr>
          </a:p>
          <a:p>
            <a:r>
              <a:rPr lang="en-US" sz="2000" b="1" dirty="0">
                <a:latin typeface="Century Schoolbook" pitchFamily="18" charset="0"/>
              </a:rPr>
              <a:t>When to supplement: </a:t>
            </a:r>
            <a:r>
              <a:rPr lang="en-US" sz="2000" dirty="0">
                <a:latin typeface="Century Schoolbook" pitchFamily="18" charset="0"/>
              </a:rPr>
              <a:t>Night blindness, </a:t>
            </a:r>
            <a:r>
              <a:rPr lang="en-US" sz="2000" dirty="0" err="1">
                <a:latin typeface="Century Schoolbook" pitchFamily="18" charset="0"/>
              </a:rPr>
              <a:t>Conjuctival</a:t>
            </a:r>
            <a:r>
              <a:rPr lang="en-US" sz="2000" dirty="0">
                <a:latin typeface="Century Schoolbook" pitchFamily="18" charset="0"/>
              </a:rPr>
              <a:t> </a:t>
            </a:r>
            <a:r>
              <a:rPr lang="en-US" sz="2000" dirty="0" err="1">
                <a:latin typeface="Century Schoolbook" pitchFamily="18" charset="0"/>
              </a:rPr>
              <a:t>xerosis</a:t>
            </a:r>
            <a:r>
              <a:rPr lang="en-US" sz="2000" dirty="0">
                <a:latin typeface="Century Schoolbook" pitchFamily="18" charset="0"/>
              </a:rPr>
              <a:t> with </a:t>
            </a:r>
            <a:r>
              <a:rPr lang="en-US" sz="2000" dirty="0" err="1">
                <a:latin typeface="Century Schoolbook" pitchFamily="18" charset="0"/>
              </a:rPr>
              <a:t>bitot’s</a:t>
            </a:r>
            <a:r>
              <a:rPr lang="en-US" sz="2000" dirty="0">
                <a:latin typeface="Century Schoolbook" pitchFamily="18" charset="0"/>
              </a:rPr>
              <a:t> spots, corneal </a:t>
            </a:r>
            <a:r>
              <a:rPr lang="en-US" sz="2000" dirty="0" err="1">
                <a:latin typeface="Century Schoolbook" pitchFamily="18" charset="0"/>
              </a:rPr>
              <a:t>xerosis</a:t>
            </a:r>
            <a:r>
              <a:rPr lang="en-US" sz="2000" dirty="0">
                <a:latin typeface="Century Schoolbook" pitchFamily="18" charset="0"/>
              </a:rPr>
              <a:t> or ulceration, </a:t>
            </a:r>
            <a:r>
              <a:rPr lang="en-US" sz="2000" dirty="0" err="1">
                <a:latin typeface="Century Schoolbook" pitchFamily="18" charset="0"/>
              </a:rPr>
              <a:t>keratomalacia</a:t>
            </a:r>
            <a:r>
              <a:rPr lang="en-US" sz="2000" dirty="0">
                <a:latin typeface="Century Schoolbook" pitchFamily="18" charset="0"/>
              </a:rPr>
              <a:t>,  recent measles</a:t>
            </a:r>
          </a:p>
          <a:p>
            <a:endParaRPr lang="en-US" sz="2000" dirty="0">
              <a:latin typeface="Century Schoolbook" pitchFamily="18" charset="0"/>
            </a:endParaRPr>
          </a:p>
          <a:p>
            <a:endParaRPr lang="en-US" sz="2000" b="1" dirty="0">
              <a:latin typeface="Century Schoolbook"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Management of Vitamin A deficiency</a:t>
            </a:r>
          </a:p>
        </p:txBody>
      </p:sp>
      <p:sp>
        <p:nvSpPr>
          <p:cNvPr id="3" name="Content Placeholder 2"/>
          <p:cNvSpPr>
            <a:spLocks noGrp="1"/>
          </p:cNvSpPr>
          <p:nvPr>
            <p:ph idx="1"/>
          </p:nvPr>
        </p:nvSpPr>
        <p:spPr/>
        <p:txBody>
          <a:bodyPr/>
          <a:lstStyle/>
          <a:p>
            <a:r>
              <a:rPr lang="en-US" sz="2000" b="1" dirty="0">
                <a:latin typeface="Century Schoolbook" pitchFamily="18" charset="0"/>
              </a:rPr>
              <a:t>High dose </a:t>
            </a:r>
            <a:r>
              <a:rPr lang="en-US" sz="2000" dirty="0">
                <a:latin typeface="Century Schoolbook" pitchFamily="18" charset="0"/>
              </a:rPr>
              <a:t>for first 2 days</a:t>
            </a:r>
            <a:r>
              <a:rPr lang="en-US" sz="2000" b="1" dirty="0">
                <a:latin typeface="Century Schoolbook" pitchFamily="18" charset="0"/>
              </a:rPr>
              <a:t>: </a:t>
            </a:r>
            <a:r>
              <a:rPr lang="en-GB" sz="2000" dirty="0">
                <a:latin typeface="Century Schoolbook" pitchFamily="18" charset="0"/>
              </a:rPr>
              <a:t>50,000 IU for infants less than 6 months, 100,000 IU  for infants 6-12 months, or 200,000 IU for children above 1 year and third dose 14 days later</a:t>
            </a:r>
          </a:p>
          <a:p>
            <a:endParaRPr lang="en-GB" dirty="0"/>
          </a:p>
          <a:p>
            <a:endParaRPr lang="en-GB" b="1" dirty="0"/>
          </a:p>
          <a:p>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52400" y="228600"/>
            <a:ext cx="8610600" cy="990600"/>
          </a:xfrm>
        </p:spPr>
        <p:txBody>
          <a:bodyPr>
            <a:noAutofit/>
          </a:bodyPr>
          <a:lstStyle/>
          <a:p>
            <a:pPr eaLnBrk="1" fontAlgn="auto" hangingPunct="1">
              <a:spcAft>
                <a:spcPts val="0"/>
              </a:spcAft>
              <a:defRPr/>
            </a:pPr>
            <a:r>
              <a:rPr lang="fr-FR" b="1" dirty="0"/>
              <a:t>Stabilisation and rehabilitation of  malnourished patients</a:t>
            </a:r>
            <a:endParaRPr lang="en-US" b="1" dirty="0"/>
          </a:p>
        </p:txBody>
      </p:sp>
      <p:sp>
        <p:nvSpPr>
          <p:cNvPr id="12292" name="Rectangle 3"/>
          <p:cNvSpPr>
            <a:spLocks noGrp="1" noChangeArrowheads="1"/>
          </p:cNvSpPr>
          <p:nvPr>
            <p:ph type="body" idx="4294967295"/>
          </p:nvPr>
        </p:nvSpPr>
        <p:spPr>
          <a:xfrm>
            <a:off x="152400" y="1524000"/>
            <a:ext cx="8458200" cy="4038600"/>
          </a:xfrm>
        </p:spPr>
        <p:txBody>
          <a:bodyPr/>
          <a:lstStyle/>
          <a:p>
            <a:pPr eaLnBrk="1" hangingPunct="1"/>
            <a:r>
              <a:rPr lang="en-GB" sz="2100"/>
              <a:t>On admission (in-patient) check patient for and urgently address severe infections as well as hypoglycaemia, hypothermia, and dehydration. </a:t>
            </a:r>
          </a:p>
          <a:p>
            <a:pPr eaLnBrk="1" hangingPunct="1"/>
            <a:endParaRPr lang="en-GB" sz="2100"/>
          </a:p>
          <a:p>
            <a:pPr eaLnBrk="1" hangingPunct="1"/>
            <a:r>
              <a:rPr lang="en-GB" sz="2100"/>
              <a:t>Infections and electrolyte imbalance may manifest at any time during treatment and need to be monitored and treated </a:t>
            </a:r>
          </a:p>
          <a:p>
            <a:pPr eaLnBrk="1" hangingPunct="1">
              <a:buFont typeface="Wingdings" pitchFamily="2" charset="2"/>
              <a:buNone/>
            </a:pPr>
            <a:endParaRPr lang="en-GB" sz="2100"/>
          </a:p>
          <a:p>
            <a:pPr eaLnBrk="1" hangingPunct="1"/>
            <a:r>
              <a:rPr lang="en-GB" sz="2100"/>
              <a:t>Correct micro-nutrient deficiencies</a:t>
            </a:r>
          </a:p>
        </p:txBody>
      </p:sp>
      <p:graphicFrame>
        <p:nvGraphicFramePr>
          <p:cNvPr id="717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17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accent6">
                    <a:lumMod val="75000"/>
                  </a:schemeClr>
                </a:solidFill>
                <a:latin typeface="Calibri,Bold"/>
                <a:ea typeface="Calibri"/>
                <a:cs typeface="Calibri,Bold"/>
              </a:rPr>
              <a:t>Vitamin A Systematic Treatment </a:t>
            </a:r>
            <a:endParaRPr lang="en-US" dirty="0">
              <a:solidFill>
                <a:schemeClr val="accent6">
                  <a:lumMod val="75000"/>
                </a:schemeClr>
              </a:solidFill>
            </a:endParaRPr>
          </a:p>
        </p:txBody>
      </p:sp>
      <p:graphicFrame>
        <p:nvGraphicFramePr>
          <p:cNvPr id="4" name="Table 3"/>
          <p:cNvGraphicFramePr>
            <a:graphicFrameLocks noGrp="1"/>
          </p:cNvGraphicFramePr>
          <p:nvPr/>
        </p:nvGraphicFramePr>
        <p:xfrm>
          <a:off x="685800" y="1981200"/>
          <a:ext cx="7543800" cy="2468033"/>
        </p:xfrm>
        <a:graphic>
          <a:graphicData uri="http://schemas.openxmlformats.org/drawingml/2006/table">
            <a:tbl>
              <a:tblPr/>
              <a:tblGrid>
                <a:gridCol w="1931948">
                  <a:extLst>
                    <a:ext uri="{9D8B030D-6E8A-4147-A177-3AD203B41FA5}">
                      <a16:colId xmlns:a16="http://schemas.microsoft.com/office/drawing/2014/main" val="20000"/>
                    </a:ext>
                  </a:extLst>
                </a:gridCol>
                <a:gridCol w="5611852">
                  <a:extLst>
                    <a:ext uri="{9D8B030D-6E8A-4147-A177-3AD203B41FA5}">
                      <a16:colId xmlns:a16="http://schemas.microsoft.com/office/drawing/2014/main" val="20001"/>
                    </a:ext>
                  </a:extLst>
                </a:gridCol>
              </a:tblGrid>
              <a:tr h="825500">
                <a:tc>
                  <a:txBody>
                    <a:bodyPr/>
                    <a:lstStyle/>
                    <a:p>
                      <a:pPr marL="0" marR="0" algn="just">
                        <a:spcBef>
                          <a:spcPts val="0"/>
                        </a:spcBef>
                        <a:spcAft>
                          <a:spcPts val="0"/>
                        </a:spcAft>
                      </a:pPr>
                      <a:endParaRPr lang="en-US" sz="1200" b="1" dirty="0">
                        <a:latin typeface="+mn-lt"/>
                        <a:ea typeface="Calibri"/>
                        <a:cs typeface="Arial" pitchFamily="34" charset="0"/>
                      </a:endParaRPr>
                    </a:p>
                    <a:p>
                      <a:pPr marL="0" marR="0" algn="just">
                        <a:spcBef>
                          <a:spcPts val="0"/>
                        </a:spcBef>
                        <a:spcAft>
                          <a:spcPts val="0"/>
                        </a:spcAft>
                      </a:pPr>
                      <a:r>
                        <a:rPr lang="en-US" sz="1200" b="1" dirty="0">
                          <a:latin typeface="+mn-lt"/>
                          <a:ea typeface="Calibri"/>
                          <a:cs typeface="Arial" pitchFamily="34" charset="0"/>
                        </a:rPr>
                        <a:t>Age</a:t>
                      </a:r>
                      <a:endParaRPr lang="en-US" sz="1200"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b="1" dirty="0">
                        <a:latin typeface="+mn-lt"/>
                        <a:ea typeface="Calibri"/>
                        <a:cs typeface="Arial" pitchFamily="34" charset="0"/>
                      </a:endParaRPr>
                    </a:p>
                    <a:p>
                      <a:pPr marL="0" marR="0" algn="just">
                        <a:spcBef>
                          <a:spcPts val="0"/>
                        </a:spcBef>
                        <a:spcAft>
                          <a:spcPts val="0"/>
                        </a:spcAft>
                      </a:pPr>
                      <a:r>
                        <a:rPr lang="en-US" sz="1200" b="1" dirty="0">
                          <a:latin typeface="+mn-lt"/>
                          <a:ea typeface="Calibri"/>
                          <a:cs typeface="Arial" pitchFamily="34" charset="0"/>
                        </a:rPr>
                        <a:t>Vitamin A Oral for a patient with severe vitamin A deficiency on the first 2 days, followed by a third dose at least 14 days later.</a:t>
                      </a:r>
                      <a:endParaRPr lang="en-US" sz="1200" dirty="0">
                        <a:latin typeface="+mn-lt"/>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3700">
                <a:tc>
                  <a:txBody>
                    <a:bodyPr/>
                    <a:lstStyle/>
                    <a:p>
                      <a:pPr marL="0" marR="0" algn="just">
                        <a:spcBef>
                          <a:spcPts val="0"/>
                        </a:spcBef>
                        <a:spcAft>
                          <a:spcPts val="0"/>
                        </a:spcAft>
                      </a:pPr>
                      <a:endParaRPr lang="en-US" sz="1200" dirty="0">
                        <a:latin typeface="+mn-lt"/>
                        <a:ea typeface="Calibri"/>
                        <a:cs typeface="Arial" pitchFamily="34" charset="0"/>
                      </a:endParaRPr>
                    </a:p>
                    <a:p>
                      <a:pPr marL="0" marR="0" algn="just">
                        <a:spcBef>
                          <a:spcPts val="0"/>
                        </a:spcBef>
                        <a:spcAft>
                          <a:spcPts val="0"/>
                        </a:spcAft>
                      </a:pPr>
                      <a:r>
                        <a:rPr lang="en-US" sz="1200" dirty="0">
                          <a:latin typeface="+mn-lt"/>
                          <a:ea typeface="Calibri"/>
                          <a:cs typeface="Arial" pitchFamily="34" charset="0"/>
                        </a:rPr>
                        <a:t>&lt; 6 months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mn-lt"/>
                        <a:ea typeface="Calibri"/>
                        <a:cs typeface="Arial" pitchFamily="34" charset="0"/>
                      </a:endParaRPr>
                    </a:p>
                    <a:p>
                      <a:pPr marL="0" marR="0" algn="just">
                        <a:spcBef>
                          <a:spcPts val="0"/>
                        </a:spcBef>
                        <a:spcAft>
                          <a:spcPts val="0"/>
                        </a:spcAft>
                      </a:pPr>
                      <a:r>
                        <a:rPr lang="en-US" sz="1200" dirty="0">
                          <a:latin typeface="+mn-lt"/>
                          <a:ea typeface="Calibri"/>
                          <a:cs typeface="Arial" pitchFamily="34" charset="0"/>
                        </a:rPr>
                        <a:t>50,000 IU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3400">
                <a:tc>
                  <a:txBody>
                    <a:bodyPr/>
                    <a:lstStyle/>
                    <a:p>
                      <a:pPr marL="0" marR="0" algn="just">
                        <a:spcBef>
                          <a:spcPts val="0"/>
                        </a:spcBef>
                        <a:spcAft>
                          <a:spcPts val="0"/>
                        </a:spcAft>
                      </a:pPr>
                      <a:endParaRPr lang="en-US" sz="1200" dirty="0">
                        <a:latin typeface="+mn-lt"/>
                        <a:ea typeface="Calibri"/>
                        <a:cs typeface="Arial" pitchFamily="34" charset="0"/>
                      </a:endParaRPr>
                    </a:p>
                    <a:p>
                      <a:pPr marL="0" marR="0" algn="just">
                        <a:spcBef>
                          <a:spcPts val="0"/>
                        </a:spcBef>
                        <a:spcAft>
                          <a:spcPts val="0"/>
                        </a:spcAft>
                      </a:pPr>
                      <a:r>
                        <a:rPr lang="en-US" sz="1200" dirty="0">
                          <a:latin typeface="+mn-lt"/>
                          <a:ea typeface="Calibri"/>
                          <a:cs typeface="Arial" pitchFamily="34" charset="0"/>
                        </a:rPr>
                        <a:t>6 to 11 months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mn-lt"/>
                        <a:ea typeface="Calibri"/>
                        <a:cs typeface="Arial" pitchFamily="34" charset="0"/>
                      </a:endParaRPr>
                    </a:p>
                    <a:p>
                      <a:pPr marL="0" marR="0" algn="just">
                        <a:spcBef>
                          <a:spcPts val="0"/>
                        </a:spcBef>
                        <a:spcAft>
                          <a:spcPts val="0"/>
                        </a:spcAft>
                      </a:pPr>
                      <a:r>
                        <a:rPr lang="en-US" sz="1200" dirty="0">
                          <a:latin typeface="+mn-lt"/>
                          <a:ea typeface="Calibri"/>
                          <a:cs typeface="Arial" pitchFamily="34" charset="0"/>
                        </a:rPr>
                        <a:t>One blue capsule (100,000 IU)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5433">
                <a:tc>
                  <a:txBody>
                    <a:bodyPr/>
                    <a:lstStyle/>
                    <a:p>
                      <a:pPr marL="0" marR="0" algn="just">
                        <a:spcBef>
                          <a:spcPts val="0"/>
                        </a:spcBef>
                        <a:spcAft>
                          <a:spcPts val="0"/>
                        </a:spcAft>
                      </a:pPr>
                      <a:endParaRPr lang="en-US" sz="1200" dirty="0">
                        <a:latin typeface="+mn-lt"/>
                        <a:ea typeface="Calibri"/>
                        <a:cs typeface="Arial" pitchFamily="34" charset="0"/>
                      </a:endParaRPr>
                    </a:p>
                    <a:p>
                      <a:pPr marL="0" marR="0" algn="just">
                        <a:spcBef>
                          <a:spcPts val="0"/>
                        </a:spcBef>
                        <a:spcAft>
                          <a:spcPts val="0"/>
                        </a:spcAft>
                      </a:pPr>
                      <a:r>
                        <a:rPr lang="en-US" sz="1200" dirty="0">
                          <a:latin typeface="+mn-lt"/>
                          <a:ea typeface="Calibri"/>
                          <a:cs typeface="Arial" pitchFamily="34" charset="0"/>
                        </a:rPr>
                        <a:t>12 months and older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dirty="0">
                        <a:latin typeface="+mn-lt"/>
                        <a:ea typeface="Calibri"/>
                        <a:cs typeface="Arial" pitchFamily="34" charset="0"/>
                      </a:endParaRPr>
                    </a:p>
                    <a:p>
                      <a:pPr marL="0" marR="0" algn="just">
                        <a:spcBef>
                          <a:spcPts val="0"/>
                        </a:spcBef>
                        <a:spcAft>
                          <a:spcPts val="0"/>
                        </a:spcAft>
                      </a:pPr>
                      <a:r>
                        <a:rPr lang="en-US" sz="1200" dirty="0">
                          <a:latin typeface="+mn-lt"/>
                          <a:ea typeface="Calibri"/>
                          <a:cs typeface="Arial" pitchFamily="34" charset="0"/>
                        </a:rPr>
                        <a:t>One red capsule or two blue capsules (200,000 IU)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accent6">
                    <a:lumMod val="75000"/>
                  </a:schemeClr>
                </a:solidFill>
                <a:latin typeface="Calibri,Bold"/>
                <a:ea typeface="Calibri"/>
                <a:cs typeface="Calibri,Bold"/>
              </a:rPr>
              <a:t>Eye Examination </a:t>
            </a:r>
            <a:endParaRPr lang="en-US" dirty="0"/>
          </a:p>
        </p:txBody>
      </p:sp>
      <p:sp>
        <p:nvSpPr>
          <p:cNvPr id="3" name="Content Placeholder 2"/>
          <p:cNvSpPr>
            <a:spLocks noGrp="1"/>
          </p:cNvSpPr>
          <p:nvPr>
            <p:ph idx="1"/>
          </p:nvPr>
        </p:nvSpPr>
        <p:spPr/>
        <p:txBody>
          <a:bodyPr/>
          <a:lstStyle/>
          <a:p>
            <a:r>
              <a:rPr lang="en-GB" sz="2000" dirty="0">
                <a:latin typeface="Century Schoolbook" pitchFamily="18" charset="0"/>
              </a:rPr>
              <a:t>Tetracycline eye drops (1%) should be instilled four times daily until all signs of inflammation or ulceration resolve</a:t>
            </a:r>
          </a:p>
          <a:p>
            <a:endParaRPr lang="en-GB" sz="2000" dirty="0">
              <a:latin typeface="Century Schoolbook" pitchFamily="18" charset="0"/>
            </a:endParaRPr>
          </a:p>
          <a:p>
            <a:r>
              <a:rPr lang="en-GB" sz="2000" dirty="0">
                <a:latin typeface="Century Schoolbook" pitchFamily="18" charset="0"/>
                <a:ea typeface="Calibri"/>
                <a:cs typeface="Times New Roman"/>
              </a:rPr>
              <a:t>Atropine eye drops (0.1%)  applied</a:t>
            </a:r>
          </a:p>
          <a:p>
            <a:endParaRPr lang="en-GB" sz="2000" dirty="0">
              <a:latin typeface="Century Schoolbook" pitchFamily="18" charset="0"/>
              <a:ea typeface="Calibri"/>
              <a:cs typeface="Times New Roman"/>
            </a:endParaRPr>
          </a:p>
          <a:p>
            <a:r>
              <a:rPr lang="en-GB" sz="2000" dirty="0">
                <a:latin typeface="Century Schoolbook" pitchFamily="18" charset="0"/>
              </a:rPr>
              <a:t>ocular inflammation or ulceration, protect the eyes with pads soaked in 0.9% saline and bandage eyes</a:t>
            </a:r>
            <a:endParaRPr lang="en-GB" sz="2000" dirty="0">
              <a:latin typeface="Century Schoolbook" pitchFamily="18" charset="0"/>
              <a:ea typeface="Calibri"/>
              <a:cs typeface="Times New Roman"/>
            </a:endParaRPr>
          </a:p>
          <a:p>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chemeClr val="accent6">
                    <a:lumMod val="75000"/>
                  </a:schemeClr>
                </a:solidFill>
              </a:rPr>
              <a:t>Dermatosis</a:t>
            </a:r>
            <a:endParaRPr lang="en-US" b="1" dirty="0">
              <a:solidFill>
                <a:schemeClr val="accent6">
                  <a:lumMod val="75000"/>
                </a:schemeClr>
              </a:solidFill>
            </a:endParaRPr>
          </a:p>
        </p:txBody>
      </p:sp>
      <p:sp>
        <p:nvSpPr>
          <p:cNvPr id="3" name="Content Placeholder 2"/>
          <p:cNvSpPr>
            <a:spLocks noGrp="1"/>
          </p:cNvSpPr>
          <p:nvPr>
            <p:ph idx="1"/>
          </p:nvPr>
        </p:nvSpPr>
        <p:spPr>
          <a:solidFill>
            <a:schemeClr val="accent1"/>
          </a:solidFill>
        </p:spPr>
        <p:txBody>
          <a:bodyPr>
            <a:normAutofit/>
          </a:bodyPr>
          <a:lstStyle/>
          <a:p>
            <a:r>
              <a:rPr lang="en-US" sz="2200" b="1" dirty="0">
                <a:latin typeface="Century Schoolbook" pitchFamily="18" charset="0"/>
              </a:rPr>
              <a:t>Signs: </a:t>
            </a:r>
            <a:r>
              <a:rPr lang="en-US" sz="2200" dirty="0">
                <a:latin typeface="Century Schoolbook" pitchFamily="18" charset="0"/>
              </a:rPr>
              <a:t> </a:t>
            </a:r>
            <a:r>
              <a:rPr lang="en-GB" sz="2200" dirty="0">
                <a:latin typeface="Century Schoolbook" pitchFamily="18" charset="0"/>
              </a:rPr>
              <a:t>hypo- or </a:t>
            </a:r>
            <a:r>
              <a:rPr lang="en-GB" sz="2200" dirty="0" err="1">
                <a:latin typeface="Century Schoolbook" pitchFamily="18" charset="0"/>
              </a:rPr>
              <a:t>hyperpigmentation</a:t>
            </a:r>
            <a:r>
              <a:rPr lang="en-GB" sz="2200" dirty="0">
                <a:latin typeface="Century Schoolbook" pitchFamily="18" charset="0"/>
              </a:rPr>
              <a:t>, shedding of the  skin in scales  or sheets, and  ulceration of the  skin  of the  perineum, groin,  limbs, behind the  ears  and  armpits</a:t>
            </a:r>
          </a:p>
          <a:p>
            <a:endParaRPr lang="en-GB" sz="2200" dirty="0">
              <a:latin typeface="Century Schoolbook" pitchFamily="18" charset="0"/>
            </a:endParaRPr>
          </a:p>
          <a:p>
            <a:r>
              <a:rPr lang="en-GB" sz="2200" b="1" dirty="0">
                <a:latin typeface="Century Schoolbook" pitchFamily="18" charset="0"/>
              </a:rPr>
              <a:t>Treatment: </a:t>
            </a:r>
            <a:r>
              <a:rPr lang="en-GB" sz="2200" dirty="0" err="1">
                <a:latin typeface="Century Schoolbook" pitchFamily="18" charset="0"/>
              </a:rPr>
              <a:t>nystatin</a:t>
            </a:r>
            <a:r>
              <a:rPr lang="en-GB" sz="2200" dirty="0">
                <a:latin typeface="Century Schoolbook" pitchFamily="18" charset="0"/>
              </a:rPr>
              <a:t> ointment or cream (100 000 IU (1 g)) twice  daily for 2 weeks  and oral </a:t>
            </a:r>
            <a:r>
              <a:rPr lang="en-GB" sz="2200" dirty="0" err="1">
                <a:latin typeface="Century Schoolbook" pitchFamily="18" charset="0"/>
              </a:rPr>
              <a:t>nystatin</a:t>
            </a:r>
            <a:r>
              <a:rPr lang="en-GB" sz="2200" dirty="0">
                <a:latin typeface="Century Schoolbook" pitchFamily="18" charset="0"/>
              </a:rPr>
              <a:t> (100 000 IU four times daily). Application of zinc, castor oil, petroleum jelly</a:t>
            </a:r>
          </a:p>
          <a:p>
            <a:endParaRPr lang="en-GB" sz="2200" dirty="0">
              <a:latin typeface="Century Schoolbook" pitchFamily="18" charset="0"/>
            </a:endParaRPr>
          </a:p>
          <a:p>
            <a:r>
              <a:rPr lang="en-GB" sz="2200" b="1" dirty="0">
                <a:latin typeface="Century Schoolbook" pitchFamily="18" charset="0"/>
              </a:rPr>
              <a:t>Zinc supplementation</a:t>
            </a:r>
          </a:p>
          <a:p>
            <a:endParaRPr lang="en-US" b="1"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Persistent </a:t>
            </a:r>
            <a:r>
              <a:rPr lang="en-US" b="1" dirty="0" err="1">
                <a:solidFill>
                  <a:schemeClr val="accent6">
                    <a:lumMod val="75000"/>
                  </a:schemeClr>
                </a:solidFill>
              </a:rPr>
              <a:t>Diarrhoea</a:t>
            </a:r>
            <a:endParaRPr lang="en-US" b="1" dirty="0">
              <a:solidFill>
                <a:schemeClr val="accent6">
                  <a:lumMod val="75000"/>
                </a:schemeClr>
              </a:solidFill>
            </a:endParaRPr>
          </a:p>
        </p:txBody>
      </p:sp>
      <p:sp>
        <p:nvSpPr>
          <p:cNvPr id="3" name="Content Placeholder 2"/>
          <p:cNvSpPr>
            <a:spLocks noGrp="1"/>
          </p:cNvSpPr>
          <p:nvPr>
            <p:ph idx="1"/>
          </p:nvPr>
        </p:nvSpPr>
        <p:spPr>
          <a:solidFill>
            <a:schemeClr val="accent1"/>
          </a:solidFill>
        </p:spPr>
        <p:txBody>
          <a:bodyPr>
            <a:normAutofit/>
          </a:bodyPr>
          <a:lstStyle/>
          <a:p>
            <a:r>
              <a:rPr lang="en-GB" sz="2000" dirty="0">
                <a:latin typeface="Century Schoolbook" pitchFamily="18" charset="0"/>
              </a:rPr>
              <a:t>Occurs at least three times a day, every day for at least 14 days</a:t>
            </a:r>
          </a:p>
          <a:p>
            <a:endParaRPr lang="en-GB" sz="2000" dirty="0">
              <a:latin typeface="Century Schoolbook" pitchFamily="18" charset="0"/>
            </a:endParaRPr>
          </a:p>
          <a:p>
            <a:r>
              <a:rPr lang="en-US" sz="2000" dirty="0">
                <a:latin typeface="Century Schoolbook" pitchFamily="18" charset="0"/>
              </a:rPr>
              <a:t>If  no dehydration, clinically well and with appetite, treat in OTP and receive </a:t>
            </a:r>
            <a:r>
              <a:rPr lang="en-GB" sz="2000" dirty="0">
                <a:latin typeface="Century Schoolbook" pitchFamily="18" charset="0"/>
              </a:rPr>
              <a:t>low-</a:t>
            </a:r>
            <a:r>
              <a:rPr lang="en-GB" sz="2000" dirty="0" err="1">
                <a:latin typeface="Century Schoolbook" pitchFamily="18" charset="0"/>
              </a:rPr>
              <a:t>osmolarity</a:t>
            </a:r>
            <a:r>
              <a:rPr lang="en-GB" sz="2000" dirty="0">
                <a:latin typeface="Century Schoolbook" pitchFamily="18" charset="0"/>
              </a:rPr>
              <a:t> ORS to prevent dehydration</a:t>
            </a:r>
          </a:p>
          <a:p>
            <a:endParaRPr lang="en-GB" sz="2000" dirty="0">
              <a:latin typeface="Century Schoolbook" pitchFamily="18" charset="0"/>
            </a:endParaRPr>
          </a:p>
          <a:p>
            <a:r>
              <a:rPr lang="en-GB" sz="2000" dirty="0">
                <a:latin typeface="Century Schoolbook" pitchFamily="18" charset="0"/>
              </a:rPr>
              <a:t>Give </a:t>
            </a:r>
            <a:r>
              <a:rPr lang="en-GB" sz="2000" dirty="0" err="1">
                <a:latin typeface="Century Schoolbook" pitchFamily="18" charset="0"/>
              </a:rPr>
              <a:t>ReSoMal</a:t>
            </a:r>
            <a:r>
              <a:rPr lang="en-GB" sz="2000" dirty="0">
                <a:latin typeface="Century Schoolbook" pitchFamily="18" charset="0"/>
              </a:rPr>
              <a:t> for child transferred to Inpatient</a:t>
            </a:r>
          </a:p>
          <a:p>
            <a:endParaRPr lang="en-US" sz="2000" dirty="0">
              <a:latin typeface="Century Schoolbook"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HIV Infection and SAM</a:t>
            </a:r>
          </a:p>
        </p:txBody>
      </p:sp>
      <p:sp>
        <p:nvSpPr>
          <p:cNvPr id="3" name="Content Placeholder 2"/>
          <p:cNvSpPr>
            <a:spLocks noGrp="1"/>
          </p:cNvSpPr>
          <p:nvPr>
            <p:ph idx="1"/>
          </p:nvPr>
        </p:nvSpPr>
        <p:spPr>
          <a:solidFill>
            <a:schemeClr val="accent1"/>
          </a:solidFill>
        </p:spPr>
        <p:txBody>
          <a:bodyPr>
            <a:normAutofit/>
          </a:bodyPr>
          <a:lstStyle/>
          <a:p>
            <a:r>
              <a:rPr lang="en-US" sz="2200" dirty="0">
                <a:latin typeface="Century Schoolbook" pitchFamily="18" charset="0"/>
              </a:rPr>
              <a:t>All HIV exposed children should be tested for HIV status</a:t>
            </a:r>
          </a:p>
          <a:p>
            <a:endParaRPr lang="en-US" sz="2200" dirty="0">
              <a:latin typeface="Century Schoolbook" pitchFamily="18" charset="0"/>
            </a:endParaRPr>
          </a:p>
          <a:p>
            <a:r>
              <a:rPr lang="en-GB" sz="2200" dirty="0">
                <a:latin typeface="Century Schoolbook" pitchFamily="18" charset="0"/>
              </a:rPr>
              <a:t>Provider initiated counselling and testing should be routinely offered to all children </a:t>
            </a:r>
          </a:p>
          <a:p>
            <a:endParaRPr lang="en-GB" sz="2200" dirty="0">
              <a:latin typeface="Century Schoolbook" pitchFamily="18" charset="0"/>
            </a:endParaRPr>
          </a:p>
          <a:p>
            <a:r>
              <a:rPr lang="en-GB" sz="2200" dirty="0">
                <a:latin typeface="Century Schoolbook" pitchFamily="18" charset="0"/>
              </a:rPr>
              <a:t>Treatment of SAM  in HIV infected children is the same as in children who are HIV-negative</a:t>
            </a:r>
          </a:p>
          <a:p>
            <a:endParaRPr lang="en-GB" sz="2200" dirty="0">
              <a:latin typeface="Century Schoolbook" pitchFamily="18" charset="0"/>
            </a:endParaRPr>
          </a:p>
          <a:p>
            <a:r>
              <a:rPr lang="en-GB" sz="2200" dirty="0">
                <a:latin typeface="Century Schoolbook" pitchFamily="18" charset="0"/>
              </a:rPr>
              <a:t>ART started after stabilisation and follow national protocol</a:t>
            </a:r>
          </a:p>
          <a:p>
            <a:endParaRPr lang="en-GB" dirty="0"/>
          </a:p>
          <a:p>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Tuberculosis</a:t>
            </a:r>
          </a:p>
        </p:txBody>
      </p:sp>
      <p:sp>
        <p:nvSpPr>
          <p:cNvPr id="3" name="Content Placeholder 2"/>
          <p:cNvSpPr>
            <a:spLocks noGrp="1"/>
          </p:cNvSpPr>
          <p:nvPr>
            <p:ph idx="1"/>
          </p:nvPr>
        </p:nvSpPr>
        <p:spPr/>
        <p:txBody>
          <a:bodyPr/>
          <a:lstStyle/>
          <a:p>
            <a:r>
              <a:rPr lang="en-US" sz="2000" b="1" dirty="0">
                <a:latin typeface="Century Schoolbook" pitchFamily="18" charset="0"/>
              </a:rPr>
              <a:t>Diagnosis: </a:t>
            </a:r>
            <a:r>
              <a:rPr lang="en-GB" sz="2000" dirty="0">
                <a:latin typeface="Century Schoolbook" pitchFamily="18" charset="0"/>
              </a:rPr>
              <a:t>is based on clinical features, supported by chest X-ray and examination or culture of sputum or tracheal secretions</a:t>
            </a:r>
          </a:p>
          <a:p>
            <a:endParaRPr lang="en-GB" dirty="0"/>
          </a:p>
          <a:p>
            <a:endParaRPr lang="en-GB" dirty="0"/>
          </a:p>
          <a:p>
            <a:endParaRPr lang="en-GB" dirty="0"/>
          </a:p>
          <a:p>
            <a:endParaRPr lang="en-GB" b="1" dirty="0"/>
          </a:p>
          <a:p>
            <a:endParaRPr lang="en-US" b="1"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Simplified Clinical TB Diagnosis</a:t>
            </a:r>
          </a:p>
        </p:txBody>
      </p:sp>
      <p:graphicFrame>
        <p:nvGraphicFramePr>
          <p:cNvPr id="4" name="Table 3"/>
          <p:cNvGraphicFramePr>
            <a:graphicFrameLocks noGrp="1"/>
          </p:cNvGraphicFramePr>
          <p:nvPr/>
        </p:nvGraphicFramePr>
        <p:xfrm>
          <a:off x="1066800" y="1295400"/>
          <a:ext cx="7162799" cy="4314404"/>
        </p:xfrm>
        <a:graphic>
          <a:graphicData uri="http://schemas.openxmlformats.org/drawingml/2006/table">
            <a:tbl>
              <a:tblPr/>
              <a:tblGrid>
                <a:gridCol w="7162799">
                  <a:extLst>
                    <a:ext uri="{9D8B030D-6E8A-4147-A177-3AD203B41FA5}">
                      <a16:colId xmlns:a16="http://schemas.microsoft.com/office/drawing/2014/main" val="20000"/>
                    </a:ext>
                  </a:extLst>
                </a:gridCol>
              </a:tblGrid>
              <a:tr h="2057400">
                <a:tc>
                  <a:txBody>
                    <a:bodyPr/>
                    <a:lstStyle/>
                    <a:p>
                      <a:pPr marL="0" marR="0" algn="just">
                        <a:lnSpc>
                          <a:spcPct val="107000"/>
                        </a:lnSpc>
                        <a:spcBef>
                          <a:spcPts val="0"/>
                        </a:spcBef>
                        <a:spcAft>
                          <a:spcPts val="800"/>
                        </a:spcAft>
                      </a:pPr>
                      <a:r>
                        <a:rPr lang="en-GB" sz="1200" b="1" i="1" dirty="0">
                          <a:solidFill>
                            <a:srgbClr val="000000"/>
                          </a:solidFill>
                          <a:latin typeface="Calibri"/>
                          <a:ea typeface="Calibri"/>
                          <a:cs typeface="Calibri"/>
                        </a:rPr>
                        <a:t>P</a:t>
                      </a:r>
                      <a:r>
                        <a:rPr lang="en-GB" sz="1200" b="1" i="1" spc="-5" dirty="0">
                          <a:solidFill>
                            <a:srgbClr val="000000"/>
                          </a:solidFill>
                          <a:latin typeface="Calibri"/>
                          <a:ea typeface="Calibri"/>
                          <a:cs typeface="Calibri"/>
                        </a:rPr>
                        <a:t>r</a:t>
                      </a:r>
                      <a:r>
                        <a:rPr lang="en-GB" sz="1200" b="1" i="1" dirty="0">
                          <a:solidFill>
                            <a:srgbClr val="000000"/>
                          </a:solidFill>
                          <a:latin typeface="Calibri"/>
                          <a:ea typeface="Calibri"/>
                          <a:cs typeface="Calibri"/>
                        </a:rPr>
                        <a:t>e</a:t>
                      </a:r>
                      <a:r>
                        <a:rPr lang="en-GB" sz="1200" b="1" i="1" spc="-5" dirty="0">
                          <a:solidFill>
                            <a:srgbClr val="000000"/>
                          </a:solidFill>
                          <a:latin typeface="Calibri"/>
                          <a:ea typeface="Calibri"/>
                          <a:cs typeface="Calibri"/>
                        </a:rPr>
                        <a:t>s</a:t>
                      </a:r>
                      <a:r>
                        <a:rPr lang="en-GB" sz="1200" b="1" i="1" dirty="0">
                          <a:solidFill>
                            <a:srgbClr val="000000"/>
                          </a:solidFill>
                          <a:latin typeface="Calibri"/>
                          <a:ea typeface="Calibri"/>
                          <a:cs typeface="Calibri"/>
                        </a:rPr>
                        <a:t>ence </a:t>
                      </a:r>
                      <a:r>
                        <a:rPr lang="en-GB" sz="1200" b="1" i="1" spc="5" dirty="0">
                          <a:solidFill>
                            <a:srgbClr val="000000"/>
                          </a:solidFill>
                          <a:latin typeface="Calibri"/>
                          <a:ea typeface="Calibri"/>
                          <a:cs typeface="Calibri"/>
                        </a:rPr>
                        <a:t>o</a:t>
                      </a:r>
                      <a:r>
                        <a:rPr lang="en-GB" sz="1200" b="1" i="1" dirty="0">
                          <a:solidFill>
                            <a:srgbClr val="000000"/>
                          </a:solidFill>
                          <a:latin typeface="Calibri"/>
                          <a:ea typeface="Calibri"/>
                          <a:cs typeface="Calibri"/>
                        </a:rPr>
                        <a:t>f2or more of t</a:t>
                      </a:r>
                      <a:r>
                        <a:rPr lang="en-GB" sz="1200" b="1" i="1" spc="5" dirty="0">
                          <a:solidFill>
                            <a:srgbClr val="000000"/>
                          </a:solidFill>
                          <a:latin typeface="Calibri"/>
                          <a:ea typeface="Calibri"/>
                          <a:cs typeface="Calibri"/>
                        </a:rPr>
                        <a:t>h</a:t>
                      </a:r>
                      <a:r>
                        <a:rPr lang="en-GB" sz="1200" b="1" i="1" dirty="0">
                          <a:solidFill>
                            <a:srgbClr val="000000"/>
                          </a:solidFill>
                          <a:latin typeface="Calibri"/>
                          <a:ea typeface="Calibri"/>
                          <a:cs typeface="Calibri"/>
                        </a:rPr>
                        <a:t>e </a:t>
                      </a:r>
                      <a:r>
                        <a:rPr lang="en-GB" sz="1200" b="1" i="1" spc="5" dirty="0">
                          <a:solidFill>
                            <a:srgbClr val="000000"/>
                          </a:solidFill>
                          <a:latin typeface="Calibri"/>
                          <a:ea typeface="Calibri"/>
                          <a:cs typeface="Calibri"/>
                        </a:rPr>
                        <a:t>f</a:t>
                      </a:r>
                      <a:r>
                        <a:rPr lang="en-GB" sz="1200" b="1" i="1" dirty="0">
                          <a:solidFill>
                            <a:srgbClr val="000000"/>
                          </a:solidFill>
                          <a:latin typeface="Calibri"/>
                          <a:ea typeface="Calibri"/>
                          <a:cs typeface="Calibri"/>
                        </a:rPr>
                        <a:t>o</a:t>
                      </a:r>
                      <a:r>
                        <a:rPr lang="en-GB" sz="1200" b="1" i="1" spc="-5" dirty="0">
                          <a:solidFill>
                            <a:srgbClr val="000000"/>
                          </a:solidFill>
                          <a:latin typeface="Calibri"/>
                          <a:ea typeface="Calibri"/>
                          <a:cs typeface="Calibri"/>
                        </a:rPr>
                        <a:t>l</a:t>
                      </a:r>
                      <a:r>
                        <a:rPr lang="en-GB" sz="1200" b="1" i="1" spc="5" dirty="0">
                          <a:solidFill>
                            <a:srgbClr val="000000"/>
                          </a:solidFill>
                          <a:latin typeface="Calibri"/>
                          <a:ea typeface="Calibri"/>
                          <a:cs typeface="Calibri"/>
                        </a:rPr>
                        <a:t>l</a:t>
                      </a:r>
                      <a:r>
                        <a:rPr lang="en-GB" sz="1200" b="1" i="1" dirty="0">
                          <a:solidFill>
                            <a:srgbClr val="000000"/>
                          </a:solidFill>
                          <a:latin typeface="Calibri"/>
                          <a:ea typeface="Calibri"/>
                          <a:cs typeface="Calibri"/>
                        </a:rPr>
                        <a:t>o</a:t>
                      </a:r>
                      <a:r>
                        <a:rPr lang="en-GB" sz="1200" b="1" i="1" spc="-5" dirty="0">
                          <a:solidFill>
                            <a:srgbClr val="000000"/>
                          </a:solidFill>
                          <a:latin typeface="Calibri"/>
                          <a:ea typeface="Calibri"/>
                          <a:cs typeface="Calibri"/>
                        </a:rPr>
                        <a:t>w</a:t>
                      </a:r>
                      <a:r>
                        <a:rPr lang="en-GB" sz="1200" b="1" i="1" spc="5" dirty="0">
                          <a:solidFill>
                            <a:srgbClr val="000000"/>
                          </a:solidFill>
                          <a:latin typeface="Calibri"/>
                          <a:ea typeface="Calibri"/>
                          <a:cs typeface="Calibri"/>
                        </a:rPr>
                        <a:t>i</a:t>
                      </a:r>
                      <a:r>
                        <a:rPr lang="en-GB" sz="1200" b="1" i="1" dirty="0">
                          <a:solidFill>
                            <a:srgbClr val="000000"/>
                          </a:solidFill>
                          <a:latin typeface="Calibri"/>
                          <a:ea typeface="Calibri"/>
                          <a:cs typeface="Calibri"/>
                        </a:rPr>
                        <a:t>ng</a:t>
                      </a:r>
                      <a:r>
                        <a:rPr lang="en-GB" sz="1200" b="1" i="1" spc="-5" dirty="0">
                          <a:solidFill>
                            <a:srgbClr val="000000"/>
                          </a:solidFill>
                          <a:latin typeface="Calibri"/>
                          <a:ea typeface="Calibri"/>
                          <a:cs typeface="Calibri"/>
                        </a:rPr>
                        <a:t> s</a:t>
                      </a:r>
                      <a:r>
                        <a:rPr lang="en-GB" sz="1200" b="1" i="1" dirty="0">
                          <a:solidFill>
                            <a:srgbClr val="000000"/>
                          </a:solidFill>
                          <a:latin typeface="Calibri"/>
                          <a:ea typeface="Calibri"/>
                          <a:cs typeface="Calibri"/>
                        </a:rPr>
                        <a:t>y</a:t>
                      </a:r>
                      <a:r>
                        <a:rPr lang="en-GB" sz="1200" b="1" i="1" spc="-5" dirty="0">
                          <a:solidFill>
                            <a:srgbClr val="000000"/>
                          </a:solidFill>
                          <a:latin typeface="Calibri"/>
                          <a:ea typeface="Calibri"/>
                          <a:cs typeface="Calibri"/>
                        </a:rPr>
                        <a:t>m</a:t>
                      </a:r>
                      <a:r>
                        <a:rPr lang="en-GB" sz="1200" b="1" i="1" dirty="0">
                          <a:solidFill>
                            <a:srgbClr val="000000"/>
                          </a:solidFill>
                          <a:latin typeface="Calibri"/>
                          <a:ea typeface="Calibri"/>
                          <a:cs typeface="Calibri"/>
                        </a:rPr>
                        <a:t>p</a:t>
                      </a:r>
                      <a:r>
                        <a:rPr lang="en-GB" sz="1200" b="1" i="1" spc="5" dirty="0">
                          <a:solidFill>
                            <a:srgbClr val="000000"/>
                          </a:solidFill>
                          <a:latin typeface="Calibri"/>
                          <a:ea typeface="Calibri"/>
                          <a:cs typeface="Calibri"/>
                        </a:rPr>
                        <a:t>t</a:t>
                      </a:r>
                      <a:r>
                        <a:rPr lang="en-GB" sz="1200" b="1" i="1" dirty="0">
                          <a:solidFill>
                            <a:srgbClr val="000000"/>
                          </a:solidFill>
                          <a:latin typeface="Calibri"/>
                          <a:ea typeface="Calibri"/>
                          <a:cs typeface="Calibri"/>
                        </a:rPr>
                        <a:t>o</a:t>
                      </a:r>
                      <a:r>
                        <a:rPr lang="en-GB" sz="1200" b="1" i="1" spc="-5" dirty="0">
                          <a:solidFill>
                            <a:srgbClr val="000000"/>
                          </a:solidFill>
                          <a:latin typeface="Calibri"/>
                          <a:ea typeface="Calibri"/>
                          <a:cs typeface="Calibri"/>
                        </a:rPr>
                        <a:t>m</a:t>
                      </a:r>
                      <a:r>
                        <a:rPr lang="en-GB" sz="1200" b="1" i="1" dirty="0">
                          <a:solidFill>
                            <a:srgbClr val="000000"/>
                          </a:solidFill>
                          <a:latin typeface="Calibri"/>
                          <a:ea typeface="Calibri"/>
                          <a:cs typeface="Calibri"/>
                        </a:rPr>
                        <a:t>s</a:t>
                      </a:r>
                      <a:endParaRPr lang="en-US" sz="1200" dirty="0">
                        <a:latin typeface="Calibri"/>
                        <a:ea typeface="Calibri"/>
                        <a:cs typeface="Times New Roman"/>
                      </a:endParaRPr>
                    </a:p>
                    <a:p>
                      <a:pPr marL="0" marR="0" algn="just">
                        <a:lnSpc>
                          <a:spcPct val="107000"/>
                        </a:lnSpc>
                        <a:spcBef>
                          <a:spcPts val="0"/>
                        </a:spcBef>
                        <a:spcAft>
                          <a:spcPts val="800"/>
                        </a:spcAft>
                      </a:pPr>
                      <a:r>
                        <a:rPr lang="en-GB" sz="1200" dirty="0">
                          <a:solidFill>
                            <a:srgbClr val="000000"/>
                          </a:solidFill>
                          <a:latin typeface="Calibri"/>
                          <a:ea typeface="Calibri"/>
                          <a:cs typeface="Calibri"/>
                        </a:rPr>
                        <a:t>C</a:t>
                      </a:r>
                      <a:r>
                        <a:rPr lang="en-GB" sz="1200" spc="5" dirty="0">
                          <a:solidFill>
                            <a:srgbClr val="000000"/>
                          </a:solidFill>
                          <a:latin typeface="Calibri"/>
                          <a:ea typeface="Calibri"/>
                          <a:cs typeface="Calibri"/>
                        </a:rPr>
                        <a:t>ou</a:t>
                      </a:r>
                      <a:r>
                        <a:rPr lang="en-GB" sz="1200" spc="-5" dirty="0">
                          <a:solidFill>
                            <a:srgbClr val="000000"/>
                          </a:solidFill>
                          <a:latin typeface="Calibri"/>
                          <a:ea typeface="Calibri"/>
                          <a:cs typeface="Calibri"/>
                        </a:rPr>
                        <a:t>g</a:t>
                      </a:r>
                      <a:r>
                        <a:rPr lang="en-GB" sz="1200" dirty="0">
                          <a:solidFill>
                            <a:srgbClr val="000000"/>
                          </a:solidFill>
                          <a:latin typeface="Calibri"/>
                          <a:ea typeface="Calibri"/>
                          <a:cs typeface="Calibri"/>
                        </a:rPr>
                        <a:t>h  &gt;</a:t>
                      </a:r>
                      <a:r>
                        <a:rPr lang="en-GB" sz="1200" spc="-10" dirty="0">
                          <a:solidFill>
                            <a:srgbClr val="000000"/>
                          </a:solidFill>
                          <a:latin typeface="Calibri"/>
                          <a:ea typeface="Calibri"/>
                          <a:cs typeface="Calibri"/>
                        </a:rPr>
                        <a:t>2</a:t>
                      </a:r>
                      <a:r>
                        <a:rPr lang="en-GB" sz="1200" spc="5" dirty="0">
                          <a:solidFill>
                            <a:srgbClr val="000000"/>
                          </a:solidFill>
                          <a:latin typeface="Calibri"/>
                          <a:ea typeface="Calibri"/>
                          <a:cs typeface="Calibri"/>
                        </a:rPr>
                        <a:t>w</a:t>
                      </a:r>
                      <a:r>
                        <a:rPr lang="en-GB" sz="1200" spc="-5" dirty="0">
                          <a:solidFill>
                            <a:srgbClr val="000000"/>
                          </a:solidFill>
                          <a:latin typeface="Calibri"/>
                          <a:ea typeface="Calibri"/>
                          <a:cs typeface="Calibri"/>
                        </a:rPr>
                        <a:t>ee</a:t>
                      </a:r>
                      <a:r>
                        <a:rPr lang="en-GB" sz="1200" dirty="0">
                          <a:solidFill>
                            <a:srgbClr val="000000"/>
                          </a:solidFill>
                          <a:latin typeface="Calibri"/>
                          <a:ea typeface="Calibri"/>
                          <a:cs typeface="Calibri"/>
                        </a:rPr>
                        <a:t>ks</a:t>
                      </a:r>
                      <a:endParaRPr lang="en-US" sz="1200" dirty="0">
                        <a:latin typeface="Calibri"/>
                        <a:ea typeface="Calibri"/>
                        <a:cs typeface="Times New Roman"/>
                      </a:endParaRPr>
                    </a:p>
                    <a:p>
                      <a:pPr marL="0" marR="0" algn="just">
                        <a:lnSpc>
                          <a:spcPct val="107000"/>
                        </a:lnSpc>
                        <a:spcBef>
                          <a:spcPts val="0"/>
                        </a:spcBef>
                        <a:spcAft>
                          <a:spcPts val="800"/>
                        </a:spcAft>
                      </a:pPr>
                      <a:r>
                        <a:rPr lang="en-GB" sz="1200" spc="5" dirty="0" err="1">
                          <a:solidFill>
                            <a:srgbClr val="000000"/>
                          </a:solidFill>
                          <a:latin typeface="Calibri"/>
                          <a:ea typeface="Calibri"/>
                          <a:cs typeface="Calibri"/>
                        </a:rPr>
                        <a:t>W</a:t>
                      </a:r>
                      <a:r>
                        <a:rPr lang="en-GB" sz="1200" spc="-5" dirty="0" err="1">
                          <a:solidFill>
                            <a:srgbClr val="000000"/>
                          </a:solidFill>
                          <a:latin typeface="Calibri"/>
                          <a:ea typeface="Calibri"/>
                          <a:cs typeface="Calibri"/>
                        </a:rPr>
                        <a:t>e</a:t>
                      </a:r>
                      <a:r>
                        <a:rPr lang="en-GB" sz="1200" spc="5" dirty="0" err="1">
                          <a:solidFill>
                            <a:srgbClr val="000000"/>
                          </a:solidFill>
                          <a:latin typeface="Calibri"/>
                          <a:ea typeface="Calibri"/>
                          <a:cs typeface="Calibri"/>
                        </a:rPr>
                        <a:t>i</a:t>
                      </a:r>
                      <a:r>
                        <a:rPr lang="en-GB" sz="1200" spc="-5" dirty="0" err="1">
                          <a:solidFill>
                            <a:srgbClr val="000000"/>
                          </a:solidFill>
                          <a:latin typeface="Calibri"/>
                          <a:ea typeface="Calibri"/>
                          <a:cs typeface="Calibri"/>
                        </a:rPr>
                        <a:t>g</a:t>
                      </a:r>
                      <a:r>
                        <a:rPr lang="en-GB" sz="1200" spc="5" dirty="0" err="1">
                          <a:solidFill>
                            <a:srgbClr val="000000"/>
                          </a:solidFill>
                          <a:latin typeface="Calibri"/>
                          <a:ea typeface="Calibri"/>
                          <a:cs typeface="Calibri"/>
                        </a:rPr>
                        <a:t>h</a:t>
                      </a:r>
                      <a:r>
                        <a:rPr lang="en-GB" sz="1200" dirty="0" err="1">
                          <a:solidFill>
                            <a:srgbClr val="000000"/>
                          </a:solidFill>
                          <a:latin typeface="Calibri"/>
                          <a:ea typeface="Calibri"/>
                          <a:cs typeface="Calibri"/>
                        </a:rPr>
                        <a:t>t</a:t>
                      </a:r>
                      <a:r>
                        <a:rPr lang="en-GB" sz="1200" spc="5" dirty="0" err="1">
                          <a:solidFill>
                            <a:srgbClr val="000000"/>
                          </a:solidFill>
                          <a:latin typeface="Calibri"/>
                          <a:ea typeface="Calibri"/>
                          <a:cs typeface="Calibri"/>
                        </a:rPr>
                        <a:t>l</a:t>
                      </a:r>
                      <a:r>
                        <a:rPr lang="en-GB" sz="1200" dirty="0" err="1">
                          <a:solidFill>
                            <a:srgbClr val="000000"/>
                          </a:solidFill>
                          <a:latin typeface="Calibri"/>
                          <a:ea typeface="Calibri"/>
                          <a:cs typeface="Calibri"/>
                        </a:rPr>
                        <a:t>o</a:t>
                      </a:r>
                      <a:r>
                        <a:rPr lang="en-GB" sz="1200" spc="5" dirty="0" err="1">
                          <a:solidFill>
                            <a:srgbClr val="000000"/>
                          </a:solidFill>
                          <a:latin typeface="Calibri"/>
                          <a:ea typeface="Calibri"/>
                          <a:cs typeface="Calibri"/>
                        </a:rPr>
                        <a:t>s</a:t>
                      </a:r>
                      <a:r>
                        <a:rPr lang="en-GB" sz="1200" dirty="0" err="1">
                          <a:solidFill>
                            <a:srgbClr val="000000"/>
                          </a:solidFill>
                          <a:latin typeface="Calibri"/>
                          <a:ea typeface="Calibri"/>
                          <a:cs typeface="Calibri"/>
                        </a:rPr>
                        <a:t>sor</a:t>
                      </a:r>
                      <a:r>
                        <a:rPr lang="en-GB" sz="1200" dirty="0">
                          <a:solidFill>
                            <a:srgbClr val="000000"/>
                          </a:solidFill>
                          <a:latin typeface="Calibri"/>
                          <a:ea typeface="Calibri"/>
                          <a:cs typeface="Calibri"/>
                        </a:rPr>
                        <a:t> </a:t>
                      </a:r>
                      <a:r>
                        <a:rPr lang="en-GB" sz="1200" spc="5" dirty="0" err="1">
                          <a:solidFill>
                            <a:srgbClr val="000000"/>
                          </a:solidFill>
                          <a:latin typeface="Calibri"/>
                          <a:ea typeface="Calibri"/>
                          <a:cs typeface="Calibri"/>
                        </a:rPr>
                        <a:t>p</a:t>
                      </a:r>
                      <a:r>
                        <a:rPr lang="en-GB" sz="1200" dirty="0" err="1">
                          <a:solidFill>
                            <a:srgbClr val="000000"/>
                          </a:solidFill>
                          <a:latin typeface="Calibri"/>
                          <a:ea typeface="Calibri"/>
                          <a:cs typeface="Calibri"/>
                        </a:rPr>
                        <a:t>o</a:t>
                      </a:r>
                      <a:r>
                        <a:rPr lang="en-GB" sz="1200" spc="-5" dirty="0" err="1">
                          <a:solidFill>
                            <a:srgbClr val="000000"/>
                          </a:solidFill>
                          <a:latin typeface="Calibri"/>
                          <a:ea typeface="Calibri"/>
                          <a:cs typeface="Calibri"/>
                        </a:rPr>
                        <a:t>o</a:t>
                      </a:r>
                      <a:r>
                        <a:rPr lang="en-GB" sz="1200" dirty="0" err="1">
                          <a:solidFill>
                            <a:srgbClr val="000000"/>
                          </a:solidFill>
                          <a:latin typeface="Calibri"/>
                          <a:ea typeface="Calibri"/>
                          <a:cs typeface="Calibri"/>
                        </a:rPr>
                        <a:t>r</a:t>
                      </a:r>
                      <a:r>
                        <a:rPr lang="en-GB" sz="1200" spc="5" dirty="0" err="1">
                          <a:solidFill>
                            <a:srgbClr val="000000"/>
                          </a:solidFill>
                          <a:latin typeface="Calibri"/>
                          <a:ea typeface="Calibri"/>
                          <a:cs typeface="Calibri"/>
                        </a:rPr>
                        <a:t>w</a:t>
                      </a:r>
                      <a:r>
                        <a:rPr lang="en-GB" sz="1200" spc="-5" dirty="0" err="1">
                          <a:solidFill>
                            <a:srgbClr val="000000"/>
                          </a:solidFill>
                          <a:latin typeface="Calibri"/>
                          <a:ea typeface="Calibri"/>
                          <a:cs typeface="Calibri"/>
                        </a:rPr>
                        <a:t>eig</a:t>
                      </a:r>
                      <a:r>
                        <a:rPr lang="en-GB" sz="1200" spc="5" dirty="0" err="1">
                          <a:solidFill>
                            <a:srgbClr val="000000"/>
                          </a:solidFill>
                          <a:latin typeface="Calibri"/>
                          <a:ea typeface="Calibri"/>
                          <a:cs typeface="Calibri"/>
                        </a:rPr>
                        <a:t>h</a:t>
                      </a:r>
                      <a:r>
                        <a:rPr lang="en-GB" sz="1200" dirty="0" err="1">
                          <a:solidFill>
                            <a:srgbClr val="000000"/>
                          </a:solidFill>
                          <a:latin typeface="Calibri"/>
                          <a:ea typeface="Calibri"/>
                          <a:cs typeface="Calibri"/>
                        </a:rPr>
                        <a:t>t</a:t>
                      </a:r>
                      <a:r>
                        <a:rPr lang="en-GB" sz="1200" dirty="0">
                          <a:solidFill>
                            <a:srgbClr val="000000"/>
                          </a:solidFill>
                          <a:latin typeface="Calibri"/>
                          <a:ea typeface="Calibri"/>
                          <a:cs typeface="Calibri"/>
                        </a:rPr>
                        <a:t> </a:t>
                      </a:r>
                      <a:r>
                        <a:rPr lang="en-GB" sz="1200" spc="-5" dirty="0">
                          <a:solidFill>
                            <a:srgbClr val="000000"/>
                          </a:solidFill>
                          <a:latin typeface="Calibri"/>
                          <a:ea typeface="Calibri"/>
                          <a:cs typeface="Calibri"/>
                        </a:rPr>
                        <a:t>ga</a:t>
                      </a:r>
                      <a:r>
                        <a:rPr lang="en-GB" sz="1200" spc="5" dirty="0">
                          <a:solidFill>
                            <a:srgbClr val="000000"/>
                          </a:solidFill>
                          <a:latin typeface="Calibri"/>
                          <a:ea typeface="Calibri"/>
                          <a:cs typeface="Calibri"/>
                        </a:rPr>
                        <a:t>i</a:t>
                      </a:r>
                      <a:r>
                        <a:rPr lang="en-GB" sz="1200" dirty="0">
                          <a:solidFill>
                            <a:srgbClr val="000000"/>
                          </a:solidFill>
                          <a:latin typeface="Calibri"/>
                          <a:ea typeface="Calibri"/>
                          <a:cs typeface="Calibri"/>
                        </a:rPr>
                        <a:t>n</a:t>
                      </a:r>
                      <a:endParaRPr lang="en-US" sz="1200" dirty="0">
                        <a:latin typeface="Calibri"/>
                        <a:ea typeface="Calibri"/>
                        <a:cs typeface="Times New Roman"/>
                      </a:endParaRPr>
                    </a:p>
                    <a:p>
                      <a:pPr marL="0" marR="0" algn="just">
                        <a:lnSpc>
                          <a:spcPct val="107000"/>
                        </a:lnSpc>
                        <a:spcBef>
                          <a:spcPts val="0"/>
                        </a:spcBef>
                        <a:spcAft>
                          <a:spcPts val="800"/>
                        </a:spcAft>
                      </a:pPr>
                      <a:r>
                        <a:rPr lang="en-GB" sz="1200" dirty="0" err="1">
                          <a:solidFill>
                            <a:srgbClr val="000000"/>
                          </a:solidFill>
                          <a:latin typeface="Calibri"/>
                          <a:ea typeface="Calibri"/>
                          <a:cs typeface="Calibri"/>
                        </a:rPr>
                        <a:t>P</a:t>
                      </a:r>
                      <a:r>
                        <a:rPr lang="en-GB" sz="1200" spc="-5" dirty="0" err="1">
                          <a:solidFill>
                            <a:srgbClr val="000000"/>
                          </a:solidFill>
                          <a:latin typeface="Calibri"/>
                          <a:ea typeface="Calibri"/>
                          <a:cs typeface="Calibri"/>
                        </a:rPr>
                        <a:t>e</a:t>
                      </a:r>
                      <a:r>
                        <a:rPr lang="en-GB" sz="1200" spc="5" dirty="0" err="1">
                          <a:solidFill>
                            <a:srgbClr val="000000"/>
                          </a:solidFill>
                          <a:latin typeface="Calibri"/>
                          <a:ea typeface="Calibri"/>
                          <a:cs typeface="Calibri"/>
                        </a:rPr>
                        <a:t>r</a:t>
                      </a:r>
                      <a:r>
                        <a:rPr lang="en-GB" sz="1200" dirty="0" err="1">
                          <a:solidFill>
                            <a:srgbClr val="000000"/>
                          </a:solidFill>
                          <a:latin typeface="Calibri"/>
                          <a:ea typeface="Calibri"/>
                          <a:cs typeface="Calibri"/>
                        </a:rPr>
                        <a:t>s</a:t>
                      </a:r>
                      <a:r>
                        <a:rPr lang="en-GB" sz="1200" spc="5" dirty="0" err="1">
                          <a:solidFill>
                            <a:srgbClr val="000000"/>
                          </a:solidFill>
                          <a:latin typeface="Calibri"/>
                          <a:ea typeface="Calibri"/>
                          <a:cs typeface="Calibri"/>
                        </a:rPr>
                        <a:t>i</a:t>
                      </a:r>
                      <a:r>
                        <a:rPr lang="en-GB" sz="1200" dirty="0" err="1">
                          <a:solidFill>
                            <a:srgbClr val="000000"/>
                          </a:solidFill>
                          <a:latin typeface="Calibri"/>
                          <a:ea typeface="Calibri"/>
                          <a:cs typeface="Calibri"/>
                        </a:rPr>
                        <a:t>s</a:t>
                      </a:r>
                      <a:r>
                        <a:rPr lang="en-GB" sz="1200" spc="5" dirty="0" err="1">
                          <a:solidFill>
                            <a:srgbClr val="000000"/>
                          </a:solidFill>
                          <a:latin typeface="Calibri"/>
                          <a:ea typeface="Calibri"/>
                          <a:cs typeface="Calibri"/>
                        </a:rPr>
                        <a:t>t</a:t>
                      </a:r>
                      <a:r>
                        <a:rPr lang="en-GB" sz="1200" spc="-5" dirty="0" err="1">
                          <a:solidFill>
                            <a:srgbClr val="000000"/>
                          </a:solidFill>
                          <a:latin typeface="Calibri"/>
                          <a:ea typeface="Calibri"/>
                          <a:cs typeface="Calibri"/>
                        </a:rPr>
                        <a:t>e</a:t>
                      </a:r>
                      <a:r>
                        <a:rPr lang="en-GB" sz="1200" spc="5" dirty="0" err="1">
                          <a:solidFill>
                            <a:srgbClr val="000000"/>
                          </a:solidFill>
                          <a:latin typeface="Calibri"/>
                          <a:ea typeface="Calibri"/>
                          <a:cs typeface="Calibri"/>
                        </a:rPr>
                        <a:t>n</a:t>
                      </a:r>
                      <a:r>
                        <a:rPr lang="en-GB" sz="1200" dirty="0" err="1">
                          <a:solidFill>
                            <a:srgbClr val="000000"/>
                          </a:solidFill>
                          <a:latin typeface="Calibri"/>
                          <a:ea typeface="Calibri"/>
                          <a:cs typeface="Calibri"/>
                        </a:rPr>
                        <a:t>t</a:t>
                      </a:r>
                      <a:r>
                        <a:rPr lang="en-GB" sz="1200" spc="5" dirty="0" err="1">
                          <a:solidFill>
                            <a:srgbClr val="000000"/>
                          </a:solidFill>
                          <a:latin typeface="Calibri"/>
                          <a:ea typeface="Calibri"/>
                          <a:cs typeface="Calibri"/>
                        </a:rPr>
                        <a:t>f</a:t>
                      </a:r>
                      <a:r>
                        <a:rPr lang="en-GB" sz="1200" spc="-5" dirty="0" err="1">
                          <a:solidFill>
                            <a:srgbClr val="000000"/>
                          </a:solidFill>
                          <a:latin typeface="Calibri"/>
                          <a:ea typeface="Calibri"/>
                          <a:cs typeface="Calibri"/>
                        </a:rPr>
                        <a:t>e</a:t>
                      </a:r>
                      <a:r>
                        <a:rPr lang="en-GB" sz="1200" dirty="0" err="1">
                          <a:solidFill>
                            <a:srgbClr val="000000"/>
                          </a:solidFill>
                          <a:latin typeface="Calibri"/>
                          <a:ea typeface="Calibri"/>
                          <a:cs typeface="Calibri"/>
                        </a:rPr>
                        <a:t>v</a:t>
                      </a:r>
                      <a:r>
                        <a:rPr lang="en-GB" sz="1200" spc="-10" dirty="0" err="1">
                          <a:solidFill>
                            <a:srgbClr val="000000"/>
                          </a:solidFill>
                          <a:latin typeface="Calibri"/>
                          <a:ea typeface="Calibri"/>
                          <a:cs typeface="Calibri"/>
                        </a:rPr>
                        <a:t>e</a:t>
                      </a:r>
                      <a:r>
                        <a:rPr lang="en-GB" sz="1200" dirty="0" err="1">
                          <a:solidFill>
                            <a:srgbClr val="000000"/>
                          </a:solidFill>
                          <a:latin typeface="Calibri"/>
                          <a:ea typeface="Calibri"/>
                          <a:cs typeface="Calibri"/>
                        </a:rPr>
                        <a:t>r</a:t>
                      </a:r>
                      <a:r>
                        <a:rPr lang="en-GB" sz="1200" spc="-5" dirty="0" err="1">
                          <a:solidFill>
                            <a:srgbClr val="000000"/>
                          </a:solidFill>
                          <a:latin typeface="Calibri"/>
                          <a:ea typeface="Calibri"/>
                          <a:cs typeface="Calibri"/>
                        </a:rPr>
                        <a:t>a</a:t>
                      </a:r>
                      <a:r>
                        <a:rPr lang="en-GB" sz="1200" spc="5" dirty="0" err="1">
                          <a:solidFill>
                            <a:srgbClr val="000000"/>
                          </a:solidFill>
                          <a:latin typeface="Calibri"/>
                          <a:ea typeface="Calibri"/>
                          <a:cs typeface="Calibri"/>
                        </a:rPr>
                        <a:t>nd</a:t>
                      </a:r>
                      <a:r>
                        <a:rPr lang="en-GB" sz="1200" dirty="0">
                          <a:solidFill>
                            <a:srgbClr val="000000"/>
                          </a:solidFill>
                          <a:latin typeface="Calibri"/>
                          <a:ea typeface="Calibri"/>
                          <a:cs typeface="Calibri"/>
                        </a:rPr>
                        <a:t>/</a:t>
                      </a:r>
                      <a:r>
                        <a:rPr lang="en-GB" sz="1200" spc="-10" dirty="0" err="1">
                          <a:solidFill>
                            <a:srgbClr val="000000"/>
                          </a:solidFill>
                          <a:latin typeface="Calibri"/>
                          <a:ea typeface="Calibri"/>
                          <a:cs typeface="Calibri"/>
                        </a:rPr>
                        <a:t>o</a:t>
                      </a:r>
                      <a:r>
                        <a:rPr lang="en-GB" sz="1200" dirty="0" err="1">
                          <a:solidFill>
                            <a:srgbClr val="000000"/>
                          </a:solidFill>
                          <a:latin typeface="Calibri"/>
                          <a:ea typeface="Calibri"/>
                          <a:cs typeface="Calibri"/>
                        </a:rPr>
                        <a:t>r</a:t>
                      </a:r>
                      <a:r>
                        <a:rPr lang="en-GB" sz="1200" spc="5" dirty="0" err="1">
                          <a:solidFill>
                            <a:srgbClr val="000000"/>
                          </a:solidFill>
                          <a:latin typeface="Calibri"/>
                          <a:ea typeface="Calibri"/>
                          <a:cs typeface="Calibri"/>
                        </a:rPr>
                        <a:t>ni</a:t>
                      </a:r>
                      <a:r>
                        <a:rPr lang="en-GB" sz="1200" spc="-5" dirty="0" err="1">
                          <a:solidFill>
                            <a:srgbClr val="000000"/>
                          </a:solidFill>
                          <a:latin typeface="Calibri"/>
                          <a:ea typeface="Calibri"/>
                          <a:cs typeface="Calibri"/>
                        </a:rPr>
                        <a:t>g</a:t>
                      </a:r>
                      <a:r>
                        <a:rPr lang="en-GB" sz="1200" spc="5" dirty="0" err="1">
                          <a:solidFill>
                            <a:srgbClr val="000000"/>
                          </a:solidFill>
                          <a:latin typeface="Calibri"/>
                          <a:ea typeface="Calibri"/>
                          <a:cs typeface="Calibri"/>
                        </a:rPr>
                        <a:t>h</a:t>
                      </a:r>
                      <a:r>
                        <a:rPr lang="en-GB" sz="1200" dirty="0" err="1">
                          <a:solidFill>
                            <a:srgbClr val="000000"/>
                          </a:solidFill>
                          <a:latin typeface="Calibri"/>
                          <a:ea typeface="Calibri"/>
                          <a:cs typeface="Calibri"/>
                        </a:rPr>
                        <a:t>ts</a:t>
                      </a:r>
                      <a:r>
                        <a:rPr lang="en-GB" sz="1200" spc="5" dirty="0" err="1">
                          <a:solidFill>
                            <a:srgbClr val="000000"/>
                          </a:solidFill>
                          <a:latin typeface="Calibri"/>
                          <a:ea typeface="Calibri"/>
                          <a:cs typeface="Calibri"/>
                        </a:rPr>
                        <a:t>w</a:t>
                      </a:r>
                      <a:r>
                        <a:rPr lang="en-GB" sz="1200" spc="-5" dirty="0" err="1">
                          <a:solidFill>
                            <a:srgbClr val="000000"/>
                          </a:solidFill>
                          <a:latin typeface="Calibri"/>
                          <a:ea typeface="Calibri"/>
                          <a:cs typeface="Calibri"/>
                        </a:rPr>
                        <a:t>ea</a:t>
                      </a:r>
                      <a:r>
                        <a:rPr lang="en-GB" sz="1200" dirty="0" err="1">
                          <a:solidFill>
                            <a:srgbClr val="000000"/>
                          </a:solidFill>
                          <a:latin typeface="Calibri"/>
                          <a:ea typeface="Calibri"/>
                          <a:cs typeface="Calibri"/>
                        </a:rPr>
                        <a:t>ts</a:t>
                      </a:r>
                      <a:r>
                        <a:rPr lang="en-GB" sz="1200" dirty="0">
                          <a:solidFill>
                            <a:srgbClr val="000000"/>
                          </a:solidFill>
                          <a:latin typeface="Calibri"/>
                          <a:ea typeface="Calibri"/>
                          <a:cs typeface="Calibri"/>
                        </a:rPr>
                        <a:t>&gt;2</a:t>
                      </a:r>
                      <a:r>
                        <a:rPr lang="en-GB" sz="1200" spc="5" dirty="0">
                          <a:solidFill>
                            <a:srgbClr val="000000"/>
                          </a:solidFill>
                          <a:latin typeface="Calibri"/>
                          <a:ea typeface="Calibri"/>
                          <a:cs typeface="Calibri"/>
                        </a:rPr>
                        <a:t>w</a:t>
                      </a:r>
                      <a:r>
                        <a:rPr lang="en-GB" sz="1200" spc="-5" dirty="0">
                          <a:solidFill>
                            <a:srgbClr val="000000"/>
                          </a:solidFill>
                          <a:latin typeface="Calibri"/>
                          <a:ea typeface="Calibri"/>
                          <a:cs typeface="Calibri"/>
                        </a:rPr>
                        <a:t>ee</a:t>
                      </a:r>
                      <a:r>
                        <a:rPr lang="en-GB" sz="1200" dirty="0">
                          <a:solidFill>
                            <a:srgbClr val="000000"/>
                          </a:solidFill>
                          <a:latin typeface="Calibri"/>
                          <a:ea typeface="Calibri"/>
                          <a:cs typeface="Calibri"/>
                        </a:rPr>
                        <a:t>ks</a:t>
                      </a:r>
                      <a:endParaRPr lang="en-US" sz="1200" dirty="0">
                        <a:latin typeface="Calibri"/>
                        <a:ea typeface="Calibri"/>
                        <a:cs typeface="Times New Roman"/>
                      </a:endParaRPr>
                    </a:p>
                    <a:p>
                      <a:pPr marL="0" marR="0" algn="just">
                        <a:lnSpc>
                          <a:spcPct val="107000"/>
                        </a:lnSpc>
                        <a:spcBef>
                          <a:spcPts val="0"/>
                        </a:spcBef>
                        <a:spcAft>
                          <a:spcPts val="800"/>
                        </a:spcAft>
                      </a:pPr>
                      <a:r>
                        <a:rPr lang="en-GB" sz="1200" dirty="0">
                          <a:solidFill>
                            <a:srgbClr val="000000"/>
                          </a:solidFill>
                          <a:latin typeface="Calibri"/>
                          <a:ea typeface="Calibri"/>
                          <a:cs typeface="Calibri"/>
                        </a:rPr>
                        <a:t>Fat</a:t>
                      </a:r>
                      <a:r>
                        <a:rPr lang="en-GB" sz="1200" spc="5" dirty="0">
                          <a:solidFill>
                            <a:srgbClr val="000000"/>
                          </a:solidFill>
                          <a:latin typeface="Calibri"/>
                          <a:ea typeface="Calibri"/>
                          <a:cs typeface="Calibri"/>
                        </a:rPr>
                        <a:t>i</a:t>
                      </a:r>
                      <a:r>
                        <a:rPr lang="en-GB" sz="1200" spc="-5" dirty="0">
                          <a:solidFill>
                            <a:srgbClr val="000000"/>
                          </a:solidFill>
                          <a:latin typeface="Calibri"/>
                          <a:ea typeface="Calibri"/>
                          <a:cs typeface="Calibri"/>
                        </a:rPr>
                        <a:t>g</a:t>
                      </a:r>
                      <a:r>
                        <a:rPr lang="en-GB" sz="1200" spc="5" dirty="0">
                          <a:solidFill>
                            <a:srgbClr val="000000"/>
                          </a:solidFill>
                          <a:latin typeface="Calibri"/>
                          <a:ea typeface="Calibri"/>
                          <a:cs typeface="Calibri"/>
                        </a:rPr>
                        <a:t>u</a:t>
                      </a:r>
                      <a:r>
                        <a:rPr lang="en-GB" sz="1200" spc="-5" dirty="0">
                          <a:solidFill>
                            <a:srgbClr val="000000"/>
                          </a:solidFill>
                          <a:latin typeface="Calibri"/>
                          <a:ea typeface="Calibri"/>
                          <a:cs typeface="Calibri"/>
                        </a:rPr>
                        <a:t>e</a:t>
                      </a:r>
                      <a:r>
                        <a:rPr lang="en-GB" sz="1200" dirty="0">
                          <a:solidFill>
                            <a:srgbClr val="000000"/>
                          </a:solidFill>
                          <a:latin typeface="Calibri"/>
                          <a:ea typeface="Calibri"/>
                          <a:cs typeface="Calibri"/>
                        </a:rPr>
                        <a:t>,</a:t>
                      </a:r>
                      <a:r>
                        <a:rPr lang="en-GB" sz="1200" spc="5" dirty="0">
                          <a:solidFill>
                            <a:srgbClr val="000000"/>
                          </a:solidFill>
                          <a:latin typeface="Calibri"/>
                          <a:ea typeface="Calibri"/>
                          <a:cs typeface="Calibri"/>
                        </a:rPr>
                        <a:t> </a:t>
                      </a:r>
                      <a:r>
                        <a:rPr lang="en-GB" sz="1200" spc="5" dirty="0" err="1">
                          <a:solidFill>
                            <a:srgbClr val="000000"/>
                          </a:solidFill>
                          <a:latin typeface="Calibri"/>
                          <a:ea typeface="Calibri"/>
                          <a:cs typeface="Calibri"/>
                        </a:rPr>
                        <a:t>r</a:t>
                      </a:r>
                      <a:r>
                        <a:rPr lang="en-GB" sz="1200" spc="-5" dirty="0" err="1">
                          <a:solidFill>
                            <a:srgbClr val="000000"/>
                          </a:solidFill>
                          <a:latin typeface="Calibri"/>
                          <a:ea typeface="Calibri"/>
                          <a:cs typeface="Calibri"/>
                        </a:rPr>
                        <a:t>e</a:t>
                      </a:r>
                      <a:r>
                        <a:rPr lang="en-GB" sz="1200" spc="5" dirty="0" err="1">
                          <a:solidFill>
                            <a:srgbClr val="000000"/>
                          </a:solidFill>
                          <a:latin typeface="Calibri"/>
                          <a:ea typeface="Calibri"/>
                          <a:cs typeface="Calibri"/>
                        </a:rPr>
                        <a:t>d</a:t>
                      </a:r>
                      <a:r>
                        <a:rPr lang="en-GB" sz="1200" spc="-10" dirty="0" err="1">
                          <a:solidFill>
                            <a:srgbClr val="000000"/>
                          </a:solidFill>
                          <a:latin typeface="Calibri"/>
                          <a:ea typeface="Calibri"/>
                          <a:cs typeface="Calibri"/>
                        </a:rPr>
                        <a:t>u</a:t>
                      </a:r>
                      <a:r>
                        <a:rPr lang="en-GB" sz="1200" dirty="0" err="1">
                          <a:solidFill>
                            <a:srgbClr val="000000"/>
                          </a:solidFill>
                          <a:latin typeface="Calibri"/>
                          <a:ea typeface="Calibri"/>
                          <a:cs typeface="Calibri"/>
                        </a:rPr>
                        <a:t>ced</a:t>
                      </a:r>
                      <a:r>
                        <a:rPr lang="en-GB" sz="1200" spc="-10" dirty="0" err="1">
                          <a:solidFill>
                            <a:srgbClr val="000000"/>
                          </a:solidFill>
                          <a:latin typeface="Calibri"/>
                          <a:ea typeface="Calibri"/>
                          <a:cs typeface="Calibri"/>
                        </a:rPr>
                        <a:t>p</a:t>
                      </a:r>
                      <a:r>
                        <a:rPr lang="en-GB" sz="1200" spc="5" dirty="0" err="1">
                          <a:solidFill>
                            <a:srgbClr val="000000"/>
                          </a:solidFill>
                          <a:latin typeface="Calibri"/>
                          <a:ea typeface="Calibri"/>
                          <a:cs typeface="Calibri"/>
                        </a:rPr>
                        <a:t>l</a:t>
                      </a:r>
                      <a:r>
                        <a:rPr lang="en-GB" sz="1200" spc="-5" dirty="0" err="1">
                          <a:solidFill>
                            <a:srgbClr val="000000"/>
                          </a:solidFill>
                          <a:latin typeface="Calibri"/>
                          <a:ea typeface="Calibri"/>
                          <a:cs typeface="Calibri"/>
                        </a:rPr>
                        <a:t>ay</a:t>
                      </a:r>
                      <a:r>
                        <a:rPr lang="en-GB" sz="1200" spc="5" dirty="0" err="1">
                          <a:solidFill>
                            <a:srgbClr val="000000"/>
                          </a:solidFill>
                          <a:latin typeface="Calibri"/>
                          <a:ea typeface="Calibri"/>
                          <a:cs typeface="Calibri"/>
                        </a:rPr>
                        <a:t>fu</a:t>
                      </a:r>
                      <a:r>
                        <a:rPr lang="en-GB" sz="1200" spc="-5" dirty="0" err="1">
                          <a:solidFill>
                            <a:srgbClr val="000000"/>
                          </a:solidFill>
                          <a:latin typeface="Calibri"/>
                          <a:ea typeface="Calibri"/>
                          <a:cs typeface="Calibri"/>
                        </a:rPr>
                        <a:t>l</a:t>
                      </a:r>
                      <a:r>
                        <a:rPr lang="en-GB" sz="1200" spc="5" dirty="0" err="1">
                          <a:solidFill>
                            <a:srgbClr val="000000"/>
                          </a:solidFill>
                          <a:latin typeface="Calibri"/>
                          <a:ea typeface="Calibri"/>
                          <a:cs typeface="Calibri"/>
                        </a:rPr>
                        <a:t>n</a:t>
                      </a:r>
                      <a:r>
                        <a:rPr lang="en-GB" sz="1200" spc="-5" dirty="0" err="1">
                          <a:solidFill>
                            <a:srgbClr val="000000"/>
                          </a:solidFill>
                          <a:latin typeface="Calibri"/>
                          <a:ea typeface="Calibri"/>
                          <a:cs typeface="Calibri"/>
                        </a:rPr>
                        <a:t>e</a:t>
                      </a:r>
                      <a:r>
                        <a:rPr lang="en-GB" sz="1200" spc="15" dirty="0" err="1">
                          <a:solidFill>
                            <a:srgbClr val="000000"/>
                          </a:solidFill>
                          <a:latin typeface="Calibri"/>
                          <a:ea typeface="Calibri"/>
                          <a:cs typeface="Calibri"/>
                        </a:rPr>
                        <a:t>s</a:t>
                      </a:r>
                      <a:r>
                        <a:rPr lang="en-GB" sz="1200" dirty="0" err="1">
                          <a:solidFill>
                            <a:srgbClr val="000000"/>
                          </a:solidFill>
                          <a:latin typeface="Calibri"/>
                          <a:ea typeface="Calibri"/>
                          <a:cs typeface="Calibri"/>
                        </a:rPr>
                        <a:t>s</a:t>
                      </a:r>
                      <a:r>
                        <a:rPr lang="en-GB" sz="1200" dirty="0">
                          <a:solidFill>
                            <a:srgbClr val="000000"/>
                          </a:solidFill>
                          <a:latin typeface="Calibri"/>
                          <a:ea typeface="Calibri"/>
                          <a:cs typeface="Calibri"/>
                        </a:rPr>
                        <a:t>,</a:t>
                      </a:r>
                      <a:r>
                        <a:rPr lang="en-GB" sz="1200" spc="5" dirty="0">
                          <a:solidFill>
                            <a:srgbClr val="000000"/>
                          </a:solidFill>
                          <a:latin typeface="Calibri"/>
                          <a:ea typeface="Calibri"/>
                          <a:cs typeface="Calibri"/>
                        </a:rPr>
                        <a:t> </a:t>
                      </a:r>
                      <a:r>
                        <a:rPr lang="en-GB" sz="1200" spc="5" dirty="0" err="1">
                          <a:solidFill>
                            <a:srgbClr val="000000"/>
                          </a:solidFill>
                          <a:latin typeface="Calibri"/>
                          <a:ea typeface="Calibri"/>
                          <a:cs typeface="Calibri"/>
                        </a:rPr>
                        <a:t>l</a:t>
                      </a:r>
                      <a:r>
                        <a:rPr lang="en-GB" sz="1200" spc="-5" dirty="0" err="1">
                          <a:solidFill>
                            <a:srgbClr val="000000"/>
                          </a:solidFill>
                          <a:latin typeface="Calibri"/>
                          <a:ea typeface="Calibri"/>
                          <a:cs typeface="Calibri"/>
                        </a:rPr>
                        <a:t>e</a:t>
                      </a:r>
                      <a:r>
                        <a:rPr lang="en-GB" sz="1200" dirty="0" err="1">
                          <a:solidFill>
                            <a:srgbClr val="000000"/>
                          </a:solidFill>
                          <a:latin typeface="Calibri"/>
                          <a:ea typeface="Calibri"/>
                          <a:cs typeface="Calibri"/>
                        </a:rPr>
                        <a:t>ss</a:t>
                      </a:r>
                      <a:r>
                        <a:rPr lang="en-GB" sz="1200" spc="-5" dirty="0" err="1">
                          <a:solidFill>
                            <a:srgbClr val="000000"/>
                          </a:solidFill>
                          <a:latin typeface="Calibri"/>
                          <a:ea typeface="Calibri"/>
                          <a:cs typeface="Calibri"/>
                        </a:rPr>
                        <a:t>a</a:t>
                      </a:r>
                      <a:r>
                        <a:rPr lang="en-GB" sz="1200" spc="-10" dirty="0" err="1">
                          <a:solidFill>
                            <a:srgbClr val="000000"/>
                          </a:solidFill>
                          <a:latin typeface="Calibri"/>
                          <a:ea typeface="Calibri"/>
                          <a:cs typeface="Calibri"/>
                        </a:rPr>
                        <a:t>c</a:t>
                      </a:r>
                      <a:r>
                        <a:rPr lang="en-GB" sz="1200" dirty="0" err="1">
                          <a:solidFill>
                            <a:srgbClr val="000000"/>
                          </a:solidFill>
                          <a:latin typeface="Calibri"/>
                          <a:ea typeface="Calibri"/>
                          <a:cs typeface="Calibri"/>
                        </a:rPr>
                        <a:t>t</a:t>
                      </a:r>
                      <a:r>
                        <a:rPr lang="en-GB" sz="1200" spc="10" dirty="0" err="1">
                          <a:solidFill>
                            <a:srgbClr val="000000"/>
                          </a:solidFill>
                          <a:latin typeface="Calibri"/>
                          <a:ea typeface="Calibri"/>
                          <a:cs typeface="Calibri"/>
                        </a:rPr>
                        <a:t>i</a:t>
                      </a:r>
                      <a:r>
                        <a:rPr lang="en-GB" sz="1200" dirty="0" err="1">
                          <a:solidFill>
                            <a:srgbClr val="000000"/>
                          </a:solidFill>
                          <a:latin typeface="Calibri"/>
                          <a:ea typeface="Calibri"/>
                          <a:cs typeface="Calibri"/>
                        </a:rPr>
                        <a:t>ve</a:t>
                      </a:r>
                      <a:endParaRPr lang="en-US" sz="1200" dirty="0">
                        <a:latin typeface="Calibri"/>
                        <a:ea typeface="Calibri"/>
                        <a:cs typeface="Times New Roman"/>
                      </a:endParaRPr>
                    </a:p>
                    <a:p>
                      <a:pPr marL="0" marR="0" algn="just">
                        <a:lnSpc>
                          <a:spcPct val="107000"/>
                        </a:lnSpc>
                        <a:spcBef>
                          <a:spcPts val="0"/>
                        </a:spcBef>
                        <a:spcAft>
                          <a:spcPts val="800"/>
                        </a:spcAft>
                        <a:tabLst>
                          <a:tab pos="1123950" algn="l"/>
                        </a:tabLst>
                      </a:pPr>
                      <a:r>
                        <a:rPr lang="en-GB" sz="1200" b="1" dirty="0">
                          <a:solidFill>
                            <a:srgbClr val="000000"/>
                          </a:solidFill>
                          <a:latin typeface="Calibri"/>
                          <a:ea typeface="Calibri"/>
                          <a:cs typeface="Calibri"/>
                        </a:rPr>
                        <a:t>P</a:t>
                      </a:r>
                      <a:r>
                        <a:rPr lang="en-GB" sz="1200" b="1" spc="-5" dirty="0">
                          <a:solidFill>
                            <a:srgbClr val="000000"/>
                          </a:solidFill>
                          <a:latin typeface="Calibri"/>
                          <a:ea typeface="Calibri"/>
                          <a:cs typeface="Calibri"/>
                        </a:rPr>
                        <a:t>L</a:t>
                      </a:r>
                      <a:r>
                        <a:rPr lang="en-GB" sz="1200" b="1" dirty="0">
                          <a:solidFill>
                            <a:srgbClr val="000000"/>
                          </a:solidFill>
                          <a:latin typeface="Calibri"/>
                          <a:ea typeface="Calibri"/>
                          <a:cs typeface="Calibri"/>
                        </a:rPr>
                        <a:t>US</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4420">
                <a:tc>
                  <a:txBody>
                    <a:bodyPr/>
                    <a:lstStyle/>
                    <a:p>
                      <a:pPr marL="0" marR="0" algn="just">
                        <a:lnSpc>
                          <a:spcPct val="107000"/>
                        </a:lnSpc>
                        <a:spcBef>
                          <a:spcPts val="0"/>
                        </a:spcBef>
                        <a:spcAft>
                          <a:spcPts val="800"/>
                        </a:spcAft>
                      </a:pPr>
                      <a:r>
                        <a:rPr lang="en-GB" sz="1200" b="1" i="1" dirty="0">
                          <a:solidFill>
                            <a:srgbClr val="000000"/>
                          </a:solidFill>
                          <a:latin typeface="Calibri"/>
                          <a:ea typeface="Calibri"/>
                          <a:cs typeface="Calibri"/>
                        </a:rPr>
                        <a:t>P</a:t>
                      </a:r>
                      <a:r>
                        <a:rPr lang="en-GB" sz="1200" b="1" i="1" spc="-5" dirty="0">
                          <a:solidFill>
                            <a:srgbClr val="000000"/>
                          </a:solidFill>
                          <a:latin typeface="Calibri"/>
                          <a:ea typeface="Calibri"/>
                          <a:cs typeface="Calibri"/>
                        </a:rPr>
                        <a:t>r</a:t>
                      </a:r>
                      <a:r>
                        <a:rPr lang="en-GB" sz="1200" b="1" i="1" dirty="0">
                          <a:solidFill>
                            <a:srgbClr val="000000"/>
                          </a:solidFill>
                          <a:latin typeface="Calibri"/>
                          <a:ea typeface="Calibri"/>
                          <a:cs typeface="Calibri"/>
                        </a:rPr>
                        <a:t>e</a:t>
                      </a:r>
                      <a:r>
                        <a:rPr lang="en-GB" sz="1200" b="1" i="1" spc="-5" dirty="0">
                          <a:solidFill>
                            <a:srgbClr val="000000"/>
                          </a:solidFill>
                          <a:latin typeface="Calibri"/>
                          <a:ea typeface="Calibri"/>
                          <a:cs typeface="Calibri"/>
                        </a:rPr>
                        <a:t>s</a:t>
                      </a:r>
                      <a:r>
                        <a:rPr lang="en-GB" sz="1200" b="1" i="1" dirty="0">
                          <a:solidFill>
                            <a:srgbClr val="000000"/>
                          </a:solidFill>
                          <a:latin typeface="Calibri"/>
                          <a:ea typeface="Calibri"/>
                          <a:cs typeface="Calibri"/>
                        </a:rPr>
                        <a:t>ence </a:t>
                      </a:r>
                      <a:r>
                        <a:rPr lang="en-GB" sz="1200" b="1" i="1" spc="5" dirty="0">
                          <a:solidFill>
                            <a:srgbClr val="000000"/>
                          </a:solidFill>
                          <a:latin typeface="Calibri"/>
                          <a:ea typeface="Calibri"/>
                          <a:cs typeface="Calibri"/>
                        </a:rPr>
                        <a:t>o</a:t>
                      </a:r>
                      <a:r>
                        <a:rPr lang="en-GB" sz="1200" b="1" i="1" dirty="0">
                          <a:solidFill>
                            <a:srgbClr val="000000"/>
                          </a:solidFill>
                          <a:latin typeface="Calibri"/>
                          <a:ea typeface="Calibri"/>
                          <a:cs typeface="Calibri"/>
                        </a:rPr>
                        <a:t>f 2or more of t</a:t>
                      </a:r>
                      <a:r>
                        <a:rPr lang="en-GB" sz="1200" b="1" i="1" spc="5" dirty="0">
                          <a:solidFill>
                            <a:srgbClr val="000000"/>
                          </a:solidFill>
                          <a:latin typeface="Calibri"/>
                          <a:ea typeface="Calibri"/>
                          <a:cs typeface="Calibri"/>
                        </a:rPr>
                        <a:t>h</a:t>
                      </a:r>
                      <a:r>
                        <a:rPr lang="en-GB" sz="1200" b="1" i="1" dirty="0">
                          <a:solidFill>
                            <a:srgbClr val="000000"/>
                          </a:solidFill>
                          <a:latin typeface="Calibri"/>
                          <a:ea typeface="Calibri"/>
                          <a:cs typeface="Calibri"/>
                        </a:rPr>
                        <a:t>e </a:t>
                      </a:r>
                      <a:r>
                        <a:rPr lang="en-GB" sz="1200" b="1" i="1" spc="5" dirty="0">
                          <a:solidFill>
                            <a:srgbClr val="000000"/>
                          </a:solidFill>
                          <a:latin typeface="Calibri"/>
                          <a:ea typeface="Calibri"/>
                          <a:cs typeface="Calibri"/>
                        </a:rPr>
                        <a:t>f</a:t>
                      </a:r>
                      <a:r>
                        <a:rPr lang="en-GB" sz="1200" b="1" i="1" dirty="0">
                          <a:solidFill>
                            <a:srgbClr val="000000"/>
                          </a:solidFill>
                          <a:latin typeface="Calibri"/>
                          <a:ea typeface="Calibri"/>
                          <a:cs typeface="Calibri"/>
                        </a:rPr>
                        <a:t>o</a:t>
                      </a:r>
                      <a:r>
                        <a:rPr lang="en-GB" sz="1200" b="1" i="1" spc="-5" dirty="0">
                          <a:solidFill>
                            <a:srgbClr val="000000"/>
                          </a:solidFill>
                          <a:latin typeface="Calibri"/>
                          <a:ea typeface="Calibri"/>
                          <a:cs typeface="Calibri"/>
                        </a:rPr>
                        <a:t>l</a:t>
                      </a:r>
                      <a:r>
                        <a:rPr lang="en-GB" sz="1200" b="1" i="1" spc="5" dirty="0">
                          <a:solidFill>
                            <a:srgbClr val="000000"/>
                          </a:solidFill>
                          <a:latin typeface="Calibri"/>
                          <a:ea typeface="Calibri"/>
                          <a:cs typeface="Calibri"/>
                        </a:rPr>
                        <a:t>l</a:t>
                      </a:r>
                      <a:r>
                        <a:rPr lang="en-GB" sz="1200" b="1" i="1" dirty="0">
                          <a:solidFill>
                            <a:srgbClr val="000000"/>
                          </a:solidFill>
                          <a:latin typeface="Calibri"/>
                          <a:ea typeface="Calibri"/>
                          <a:cs typeface="Calibri"/>
                        </a:rPr>
                        <a:t>o</a:t>
                      </a:r>
                      <a:r>
                        <a:rPr lang="en-GB" sz="1200" b="1" i="1" spc="-5" dirty="0">
                          <a:solidFill>
                            <a:srgbClr val="000000"/>
                          </a:solidFill>
                          <a:latin typeface="Calibri"/>
                          <a:ea typeface="Calibri"/>
                          <a:cs typeface="Calibri"/>
                        </a:rPr>
                        <a:t>w</a:t>
                      </a:r>
                      <a:r>
                        <a:rPr lang="en-GB" sz="1200" b="1" i="1" spc="5" dirty="0">
                          <a:solidFill>
                            <a:srgbClr val="000000"/>
                          </a:solidFill>
                          <a:latin typeface="Calibri"/>
                          <a:ea typeface="Calibri"/>
                          <a:cs typeface="Calibri"/>
                        </a:rPr>
                        <a:t>i</a:t>
                      </a:r>
                      <a:r>
                        <a:rPr lang="en-GB" sz="1200" b="1" i="1" dirty="0">
                          <a:solidFill>
                            <a:srgbClr val="000000"/>
                          </a:solidFill>
                          <a:latin typeface="Calibri"/>
                          <a:ea typeface="Calibri"/>
                          <a:cs typeface="Calibri"/>
                        </a:rPr>
                        <a:t>n</a:t>
                      </a:r>
                      <a:r>
                        <a:rPr lang="en-GB" sz="1200" b="1" i="1" spc="-10" dirty="0">
                          <a:solidFill>
                            <a:srgbClr val="000000"/>
                          </a:solidFill>
                          <a:latin typeface="Calibri"/>
                          <a:ea typeface="Calibri"/>
                          <a:cs typeface="Calibri"/>
                        </a:rPr>
                        <a:t>g</a:t>
                      </a:r>
                      <a:r>
                        <a:rPr lang="en-GB" sz="1200" b="1" i="1" dirty="0">
                          <a:solidFill>
                            <a:srgbClr val="000000"/>
                          </a:solidFill>
                          <a:latin typeface="Calibri"/>
                          <a:ea typeface="Calibri"/>
                          <a:cs typeface="Calibri"/>
                        </a:rPr>
                        <a:t>:</a:t>
                      </a:r>
                      <a:endParaRPr lang="en-US" sz="1200" dirty="0">
                        <a:latin typeface="Calibri"/>
                        <a:ea typeface="Calibri"/>
                        <a:cs typeface="Times New Roman"/>
                      </a:endParaRPr>
                    </a:p>
                    <a:p>
                      <a:pPr marL="0" marR="0" algn="just">
                        <a:lnSpc>
                          <a:spcPct val="107000"/>
                        </a:lnSpc>
                        <a:spcBef>
                          <a:spcPts val="0"/>
                        </a:spcBef>
                        <a:spcAft>
                          <a:spcPts val="800"/>
                        </a:spcAft>
                      </a:pPr>
                      <a:r>
                        <a:rPr lang="en-GB" sz="1200" dirty="0" err="1">
                          <a:solidFill>
                            <a:srgbClr val="000000"/>
                          </a:solidFill>
                          <a:latin typeface="Calibri"/>
                          <a:ea typeface="Calibri"/>
                          <a:cs typeface="Calibri"/>
                        </a:rPr>
                        <a:t>Pos</a:t>
                      </a:r>
                      <a:r>
                        <a:rPr lang="en-GB" sz="1200" spc="5" dirty="0" err="1">
                          <a:solidFill>
                            <a:srgbClr val="000000"/>
                          </a:solidFill>
                          <a:latin typeface="Calibri"/>
                          <a:ea typeface="Calibri"/>
                          <a:cs typeface="Calibri"/>
                        </a:rPr>
                        <a:t>i</a:t>
                      </a:r>
                      <a:r>
                        <a:rPr lang="en-GB" sz="1200" dirty="0" err="1">
                          <a:solidFill>
                            <a:srgbClr val="000000"/>
                          </a:solidFill>
                          <a:latin typeface="Calibri"/>
                          <a:ea typeface="Calibri"/>
                          <a:cs typeface="Calibri"/>
                        </a:rPr>
                        <a:t>t</a:t>
                      </a:r>
                      <a:r>
                        <a:rPr lang="en-GB" sz="1200" spc="10" dirty="0" err="1">
                          <a:solidFill>
                            <a:srgbClr val="000000"/>
                          </a:solidFill>
                          <a:latin typeface="Calibri"/>
                          <a:ea typeface="Calibri"/>
                          <a:cs typeface="Calibri"/>
                        </a:rPr>
                        <a:t>i</a:t>
                      </a:r>
                      <a:r>
                        <a:rPr lang="en-GB" sz="1200" dirty="0" err="1">
                          <a:solidFill>
                            <a:srgbClr val="000000"/>
                          </a:solidFill>
                          <a:latin typeface="Calibri"/>
                          <a:ea typeface="Calibri"/>
                          <a:cs typeface="Calibri"/>
                        </a:rPr>
                        <a:t>vec</a:t>
                      </a:r>
                      <a:r>
                        <a:rPr lang="en-GB" sz="1200" spc="-5" dirty="0" err="1">
                          <a:solidFill>
                            <a:srgbClr val="000000"/>
                          </a:solidFill>
                          <a:latin typeface="Calibri"/>
                          <a:ea typeface="Calibri"/>
                          <a:cs typeface="Calibri"/>
                        </a:rPr>
                        <a:t>o</a:t>
                      </a:r>
                      <a:r>
                        <a:rPr lang="en-GB" sz="1200" spc="5" dirty="0" err="1">
                          <a:solidFill>
                            <a:srgbClr val="000000"/>
                          </a:solidFill>
                          <a:latin typeface="Calibri"/>
                          <a:ea typeface="Calibri"/>
                          <a:cs typeface="Calibri"/>
                        </a:rPr>
                        <a:t>n</a:t>
                      </a:r>
                      <a:r>
                        <a:rPr lang="en-GB" sz="1200" dirty="0" err="1">
                          <a:solidFill>
                            <a:srgbClr val="000000"/>
                          </a:solidFill>
                          <a:latin typeface="Calibri"/>
                          <a:ea typeface="Calibri"/>
                          <a:cs typeface="Calibri"/>
                        </a:rPr>
                        <a:t>tact</a:t>
                      </a:r>
                      <a:r>
                        <a:rPr lang="en-GB" sz="1200" spc="5" dirty="0" err="1">
                          <a:solidFill>
                            <a:srgbClr val="000000"/>
                          </a:solidFill>
                          <a:latin typeface="Calibri"/>
                          <a:ea typeface="Calibri"/>
                          <a:cs typeface="Calibri"/>
                        </a:rPr>
                        <a:t>hi</a:t>
                      </a:r>
                      <a:r>
                        <a:rPr lang="en-GB" sz="1200" spc="-10" dirty="0" err="1">
                          <a:solidFill>
                            <a:srgbClr val="000000"/>
                          </a:solidFill>
                          <a:latin typeface="Calibri"/>
                          <a:ea typeface="Calibri"/>
                          <a:cs typeface="Calibri"/>
                        </a:rPr>
                        <a:t>s</a:t>
                      </a:r>
                      <a:r>
                        <a:rPr lang="en-GB" sz="1200" dirty="0" err="1">
                          <a:solidFill>
                            <a:srgbClr val="000000"/>
                          </a:solidFill>
                          <a:latin typeface="Calibri"/>
                          <a:ea typeface="Calibri"/>
                          <a:cs typeface="Calibri"/>
                        </a:rPr>
                        <a:t>t</a:t>
                      </a:r>
                      <a:r>
                        <a:rPr lang="en-GB" sz="1200" spc="5" dirty="0" err="1">
                          <a:solidFill>
                            <a:srgbClr val="000000"/>
                          </a:solidFill>
                          <a:latin typeface="Calibri"/>
                          <a:ea typeface="Calibri"/>
                          <a:cs typeface="Calibri"/>
                        </a:rPr>
                        <a:t>or</a:t>
                      </a:r>
                      <a:r>
                        <a:rPr lang="en-GB" sz="1200" dirty="0" err="1">
                          <a:solidFill>
                            <a:srgbClr val="000000"/>
                          </a:solidFill>
                          <a:latin typeface="Calibri"/>
                          <a:ea typeface="Calibri"/>
                          <a:cs typeface="Calibri"/>
                        </a:rPr>
                        <a:t>y</a:t>
                      </a:r>
                      <a:endParaRPr lang="en-US" sz="1200" dirty="0">
                        <a:latin typeface="Calibri"/>
                        <a:ea typeface="Calibri"/>
                        <a:cs typeface="Times New Roman"/>
                      </a:endParaRPr>
                    </a:p>
                    <a:p>
                      <a:pPr marL="0" marR="0" algn="just">
                        <a:lnSpc>
                          <a:spcPct val="107000"/>
                        </a:lnSpc>
                        <a:spcBef>
                          <a:spcPts val="0"/>
                        </a:spcBef>
                        <a:spcAft>
                          <a:spcPts val="800"/>
                        </a:spcAft>
                      </a:pPr>
                      <a:r>
                        <a:rPr lang="en-GB" sz="1200" spc="-5" dirty="0">
                          <a:solidFill>
                            <a:srgbClr val="000000"/>
                          </a:solidFill>
                          <a:latin typeface="Calibri"/>
                          <a:ea typeface="Calibri"/>
                          <a:cs typeface="Calibri"/>
                        </a:rPr>
                        <a:t>Re</a:t>
                      </a:r>
                      <a:r>
                        <a:rPr lang="en-GB" sz="1200" dirty="0">
                          <a:solidFill>
                            <a:srgbClr val="000000"/>
                          </a:solidFill>
                          <a:latin typeface="Calibri"/>
                          <a:ea typeface="Calibri"/>
                          <a:cs typeface="Calibri"/>
                        </a:rPr>
                        <a:t>s</a:t>
                      </a:r>
                      <a:r>
                        <a:rPr lang="en-GB" sz="1200" spc="5" dirty="0">
                          <a:solidFill>
                            <a:srgbClr val="000000"/>
                          </a:solidFill>
                          <a:latin typeface="Calibri"/>
                          <a:ea typeface="Calibri"/>
                          <a:cs typeface="Calibri"/>
                        </a:rPr>
                        <a:t>pir</a:t>
                      </a:r>
                      <a:r>
                        <a:rPr lang="en-GB" sz="1200" spc="-5" dirty="0">
                          <a:solidFill>
                            <a:srgbClr val="000000"/>
                          </a:solidFill>
                          <a:latin typeface="Calibri"/>
                          <a:ea typeface="Calibri"/>
                          <a:cs typeface="Calibri"/>
                        </a:rPr>
                        <a:t>a</a:t>
                      </a:r>
                      <a:r>
                        <a:rPr lang="en-GB" sz="1200" dirty="0">
                          <a:solidFill>
                            <a:srgbClr val="000000"/>
                          </a:solidFill>
                          <a:latin typeface="Calibri"/>
                          <a:ea typeface="Calibri"/>
                          <a:cs typeface="Calibri"/>
                        </a:rPr>
                        <a:t>t</a:t>
                      </a:r>
                      <a:r>
                        <a:rPr lang="en-GB" sz="1200" spc="5" dirty="0">
                          <a:solidFill>
                            <a:srgbClr val="000000"/>
                          </a:solidFill>
                          <a:latin typeface="Calibri"/>
                          <a:ea typeface="Calibri"/>
                          <a:cs typeface="Calibri"/>
                        </a:rPr>
                        <a:t>or</a:t>
                      </a:r>
                      <a:r>
                        <a:rPr lang="en-GB" sz="1200" dirty="0">
                          <a:solidFill>
                            <a:srgbClr val="000000"/>
                          </a:solidFill>
                          <a:latin typeface="Calibri"/>
                          <a:ea typeface="Calibri"/>
                          <a:cs typeface="Calibri"/>
                        </a:rPr>
                        <a:t>y </a:t>
                      </a:r>
                      <a:r>
                        <a:rPr lang="en-GB" sz="1200" spc="-10" dirty="0">
                          <a:solidFill>
                            <a:srgbClr val="000000"/>
                          </a:solidFill>
                          <a:latin typeface="Calibri"/>
                          <a:ea typeface="Calibri"/>
                          <a:cs typeface="Calibri"/>
                        </a:rPr>
                        <a:t>s</a:t>
                      </a:r>
                      <a:r>
                        <a:rPr lang="en-GB" sz="1200" spc="5" dirty="0">
                          <a:solidFill>
                            <a:srgbClr val="000000"/>
                          </a:solidFill>
                          <a:latin typeface="Calibri"/>
                          <a:ea typeface="Calibri"/>
                          <a:cs typeface="Calibri"/>
                        </a:rPr>
                        <a:t>i</a:t>
                      </a:r>
                      <a:r>
                        <a:rPr lang="en-GB" sz="1200" spc="-5" dirty="0">
                          <a:solidFill>
                            <a:srgbClr val="000000"/>
                          </a:solidFill>
                          <a:latin typeface="Calibri"/>
                          <a:ea typeface="Calibri"/>
                          <a:cs typeface="Calibri"/>
                        </a:rPr>
                        <a:t>g</a:t>
                      </a:r>
                      <a:r>
                        <a:rPr lang="en-GB" sz="1200" spc="5" dirty="0">
                          <a:solidFill>
                            <a:srgbClr val="000000"/>
                          </a:solidFill>
                          <a:latin typeface="Calibri"/>
                          <a:ea typeface="Calibri"/>
                          <a:cs typeface="Calibri"/>
                        </a:rPr>
                        <a:t>n</a:t>
                      </a:r>
                      <a:r>
                        <a:rPr lang="en-GB" sz="1200" dirty="0">
                          <a:solidFill>
                            <a:srgbClr val="000000"/>
                          </a:solidFill>
                          <a:latin typeface="Calibri"/>
                          <a:ea typeface="Calibri"/>
                          <a:cs typeface="Calibri"/>
                        </a:rPr>
                        <a:t>s</a:t>
                      </a:r>
                      <a:endParaRPr lang="en-US" sz="1200" dirty="0">
                        <a:latin typeface="Calibri"/>
                        <a:ea typeface="Calibri"/>
                        <a:cs typeface="Times New Roman"/>
                      </a:endParaRPr>
                    </a:p>
                    <a:p>
                      <a:pPr marL="0" marR="0" algn="just">
                        <a:lnSpc>
                          <a:spcPct val="107000"/>
                        </a:lnSpc>
                        <a:spcBef>
                          <a:spcPts val="0"/>
                        </a:spcBef>
                        <a:spcAft>
                          <a:spcPts val="800"/>
                        </a:spcAft>
                      </a:pPr>
                      <a:r>
                        <a:rPr lang="en-GB" sz="1200" dirty="0">
                          <a:solidFill>
                            <a:srgbClr val="000000"/>
                          </a:solidFill>
                          <a:latin typeface="Calibri"/>
                          <a:ea typeface="Calibri"/>
                          <a:cs typeface="Calibri"/>
                        </a:rPr>
                        <a:t>Chest X </a:t>
                      </a:r>
                      <a:r>
                        <a:rPr lang="en-GB" sz="1200" dirty="0" err="1">
                          <a:solidFill>
                            <a:srgbClr val="000000"/>
                          </a:solidFill>
                          <a:latin typeface="Calibri"/>
                          <a:ea typeface="Calibri"/>
                          <a:cs typeface="Calibri"/>
                        </a:rPr>
                        <a:t>rays</a:t>
                      </a:r>
                      <a:r>
                        <a:rPr lang="en-GB" sz="1200" spc="5" dirty="0" err="1">
                          <a:solidFill>
                            <a:srgbClr val="000000"/>
                          </a:solidFill>
                          <a:latin typeface="Calibri"/>
                          <a:ea typeface="Calibri"/>
                          <a:cs typeface="Calibri"/>
                        </a:rPr>
                        <a:t>u</a:t>
                      </a:r>
                      <a:r>
                        <a:rPr lang="en-GB" sz="1200" spc="-5" dirty="0" err="1">
                          <a:solidFill>
                            <a:srgbClr val="000000"/>
                          </a:solidFill>
                          <a:latin typeface="Calibri"/>
                          <a:ea typeface="Calibri"/>
                          <a:cs typeface="Calibri"/>
                        </a:rPr>
                        <a:t>gge</a:t>
                      </a:r>
                      <a:r>
                        <a:rPr lang="en-GB" sz="1200" dirty="0" err="1">
                          <a:solidFill>
                            <a:srgbClr val="000000"/>
                          </a:solidFill>
                          <a:latin typeface="Calibri"/>
                          <a:ea typeface="Calibri"/>
                          <a:cs typeface="Calibri"/>
                        </a:rPr>
                        <a:t>s</a:t>
                      </a:r>
                      <a:r>
                        <a:rPr lang="en-GB" sz="1200" spc="5" dirty="0" err="1">
                          <a:solidFill>
                            <a:srgbClr val="000000"/>
                          </a:solidFill>
                          <a:latin typeface="Calibri"/>
                          <a:ea typeface="Calibri"/>
                          <a:cs typeface="Calibri"/>
                        </a:rPr>
                        <a:t>ti</a:t>
                      </a:r>
                      <a:r>
                        <a:rPr lang="en-GB" sz="1200" dirty="0" err="1">
                          <a:solidFill>
                            <a:srgbClr val="000000"/>
                          </a:solidFill>
                          <a:latin typeface="Calibri"/>
                          <a:ea typeface="Calibri"/>
                          <a:cs typeface="Calibri"/>
                        </a:rPr>
                        <a:t>veof</a:t>
                      </a:r>
                      <a:r>
                        <a:rPr lang="en-GB" sz="1200" dirty="0">
                          <a:solidFill>
                            <a:srgbClr val="000000"/>
                          </a:solidFill>
                          <a:latin typeface="Calibri"/>
                          <a:ea typeface="Calibri"/>
                          <a:cs typeface="Calibri"/>
                        </a:rPr>
                        <a:t> pulmonary TB(w</a:t>
                      </a:r>
                      <a:r>
                        <a:rPr lang="en-GB" sz="1200" spc="5" dirty="0">
                          <a:solidFill>
                            <a:srgbClr val="000000"/>
                          </a:solidFill>
                          <a:latin typeface="Calibri"/>
                          <a:ea typeface="Calibri"/>
                          <a:cs typeface="Calibri"/>
                        </a:rPr>
                        <a:t>h</a:t>
                      </a:r>
                      <a:r>
                        <a:rPr lang="en-GB" sz="1200" spc="-5" dirty="0">
                          <a:solidFill>
                            <a:srgbClr val="000000"/>
                          </a:solidFill>
                          <a:latin typeface="Calibri"/>
                          <a:ea typeface="Calibri"/>
                          <a:cs typeface="Calibri"/>
                        </a:rPr>
                        <a:t>e</a:t>
                      </a:r>
                      <a:r>
                        <a:rPr lang="en-GB" sz="1200" spc="5" dirty="0">
                          <a:solidFill>
                            <a:srgbClr val="000000"/>
                          </a:solidFill>
                          <a:latin typeface="Calibri"/>
                          <a:ea typeface="Calibri"/>
                          <a:cs typeface="Calibri"/>
                        </a:rPr>
                        <a:t>r</a:t>
                      </a:r>
                      <a:r>
                        <a:rPr lang="en-GB" sz="1200" dirty="0">
                          <a:solidFill>
                            <a:srgbClr val="000000"/>
                          </a:solidFill>
                          <a:latin typeface="Calibri"/>
                          <a:ea typeface="Calibri"/>
                          <a:cs typeface="Calibri"/>
                        </a:rPr>
                        <a:t>e </a:t>
                      </a:r>
                      <a:r>
                        <a:rPr lang="en-GB" sz="1200" spc="-5" dirty="0">
                          <a:solidFill>
                            <a:srgbClr val="000000"/>
                          </a:solidFill>
                          <a:latin typeface="Calibri"/>
                          <a:ea typeface="Calibri"/>
                          <a:cs typeface="Calibri"/>
                        </a:rPr>
                        <a:t>a</a:t>
                      </a:r>
                      <a:r>
                        <a:rPr lang="en-GB" sz="1200" dirty="0">
                          <a:solidFill>
                            <a:srgbClr val="000000"/>
                          </a:solidFill>
                          <a:latin typeface="Calibri"/>
                          <a:ea typeface="Calibri"/>
                          <a:cs typeface="Calibri"/>
                        </a:rPr>
                        <a:t>v</a:t>
                      </a:r>
                      <a:r>
                        <a:rPr lang="en-GB" sz="1200" spc="-10" dirty="0">
                          <a:solidFill>
                            <a:srgbClr val="000000"/>
                          </a:solidFill>
                          <a:latin typeface="Calibri"/>
                          <a:ea typeface="Calibri"/>
                          <a:cs typeface="Calibri"/>
                        </a:rPr>
                        <a:t>a</a:t>
                      </a:r>
                      <a:r>
                        <a:rPr lang="en-GB" sz="1200" spc="5" dirty="0">
                          <a:solidFill>
                            <a:srgbClr val="000000"/>
                          </a:solidFill>
                          <a:latin typeface="Calibri"/>
                          <a:ea typeface="Calibri"/>
                          <a:cs typeface="Calibri"/>
                        </a:rPr>
                        <a:t>il</a:t>
                      </a:r>
                      <a:r>
                        <a:rPr lang="en-GB" sz="1200" spc="-5" dirty="0">
                          <a:solidFill>
                            <a:srgbClr val="000000"/>
                          </a:solidFill>
                          <a:latin typeface="Calibri"/>
                          <a:ea typeface="Calibri"/>
                          <a:cs typeface="Calibri"/>
                        </a:rPr>
                        <a:t>a</a:t>
                      </a:r>
                      <a:r>
                        <a:rPr lang="en-GB" sz="1200" spc="5" dirty="0">
                          <a:solidFill>
                            <a:srgbClr val="000000"/>
                          </a:solidFill>
                          <a:latin typeface="Calibri"/>
                          <a:ea typeface="Calibri"/>
                          <a:cs typeface="Calibri"/>
                        </a:rPr>
                        <a:t>bl</a:t>
                      </a:r>
                      <a:r>
                        <a:rPr lang="en-GB" sz="1200" spc="-5" dirty="0">
                          <a:solidFill>
                            <a:srgbClr val="000000"/>
                          </a:solidFill>
                          <a:latin typeface="Calibri"/>
                          <a:ea typeface="Calibri"/>
                          <a:cs typeface="Calibri"/>
                        </a:rPr>
                        <a:t>e</a:t>
                      </a:r>
                      <a:r>
                        <a:rPr lang="en-GB" sz="1200" dirty="0">
                          <a:solidFill>
                            <a:srgbClr val="000000"/>
                          </a:solidFill>
                          <a:latin typeface="Calibri"/>
                          <a:ea typeface="Calibri"/>
                          <a:cs typeface="Calibri"/>
                        </a:rPr>
                        <a:t>)</a:t>
                      </a:r>
                      <a:endParaRPr lang="en-US" sz="1200" dirty="0">
                        <a:latin typeface="Calibri"/>
                        <a:ea typeface="Calibri"/>
                        <a:cs typeface="Times New Roman"/>
                      </a:endParaRPr>
                    </a:p>
                    <a:p>
                      <a:pPr marL="0" marR="0" algn="just">
                        <a:lnSpc>
                          <a:spcPct val="107000"/>
                        </a:lnSpc>
                        <a:spcBef>
                          <a:spcPts val="0"/>
                        </a:spcBef>
                        <a:spcAft>
                          <a:spcPts val="800"/>
                        </a:spcAft>
                      </a:pPr>
                      <a:r>
                        <a:rPr lang="en-GB" sz="1200" dirty="0">
                          <a:solidFill>
                            <a:srgbClr val="000000"/>
                          </a:solidFill>
                          <a:latin typeface="Calibri"/>
                          <a:ea typeface="Calibri"/>
                          <a:cs typeface="Calibri"/>
                        </a:rPr>
                        <a:t>Pos</a:t>
                      </a:r>
                      <a:r>
                        <a:rPr lang="en-GB" sz="1200" spc="5" dirty="0">
                          <a:solidFill>
                            <a:srgbClr val="000000"/>
                          </a:solidFill>
                          <a:latin typeface="Calibri"/>
                          <a:ea typeface="Calibri"/>
                          <a:cs typeface="Calibri"/>
                        </a:rPr>
                        <a:t>i</a:t>
                      </a:r>
                      <a:r>
                        <a:rPr lang="en-GB" sz="1200" dirty="0">
                          <a:solidFill>
                            <a:srgbClr val="000000"/>
                          </a:solidFill>
                          <a:latin typeface="Calibri"/>
                          <a:ea typeface="Calibri"/>
                          <a:cs typeface="Calibri"/>
                        </a:rPr>
                        <a:t>t</a:t>
                      </a:r>
                      <a:r>
                        <a:rPr lang="en-GB" sz="1200" spc="10" dirty="0">
                          <a:solidFill>
                            <a:srgbClr val="000000"/>
                          </a:solidFill>
                          <a:latin typeface="Calibri"/>
                          <a:ea typeface="Calibri"/>
                          <a:cs typeface="Calibri"/>
                        </a:rPr>
                        <a:t>i</a:t>
                      </a:r>
                      <a:r>
                        <a:rPr lang="en-GB" sz="1200" dirty="0">
                          <a:solidFill>
                            <a:srgbClr val="000000"/>
                          </a:solidFill>
                          <a:latin typeface="Calibri"/>
                          <a:ea typeface="Calibri"/>
                          <a:cs typeface="Calibri"/>
                        </a:rPr>
                        <a:t>ve</a:t>
                      </a:r>
                      <a:r>
                        <a:rPr lang="en-GB" sz="1200" spc="-5" dirty="0">
                          <a:solidFill>
                            <a:srgbClr val="000000"/>
                          </a:solidFill>
                          <a:latin typeface="Calibri"/>
                          <a:ea typeface="Calibri"/>
                          <a:cs typeface="Calibri"/>
                        </a:rPr>
                        <a:t> </a:t>
                      </a:r>
                      <a:r>
                        <a:rPr lang="en-GB" sz="1200" spc="-5" dirty="0" err="1">
                          <a:solidFill>
                            <a:srgbClr val="000000"/>
                          </a:solidFill>
                          <a:latin typeface="Calibri"/>
                          <a:ea typeface="Calibri"/>
                          <a:cs typeface="Calibri"/>
                        </a:rPr>
                        <a:t>Ma</a:t>
                      </a:r>
                      <a:r>
                        <a:rPr lang="en-GB" sz="1200" spc="5" dirty="0" err="1">
                          <a:solidFill>
                            <a:srgbClr val="000000"/>
                          </a:solidFill>
                          <a:latin typeface="Calibri"/>
                          <a:ea typeface="Calibri"/>
                          <a:cs typeface="Calibri"/>
                        </a:rPr>
                        <a:t>n</a:t>
                      </a:r>
                      <a:r>
                        <a:rPr lang="en-GB" sz="1200" dirty="0" err="1">
                          <a:solidFill>
                            <a:srgbClr val="000000"/>
                          </a:solidFill>
                          <a:latin typeface="Calibri"/>
                          <a:ea typeface="Calibri"/>
                          <a:cs typeface="Calibri"/>
                        </a:rPr>
                        <a:t>t</a:t>
                      </a:r>
                      <a:r>
                        <a:rPr lang="en-GB" sz="1200" spc="5" dirty="0" err="1">
                          <a:solidFill>
                            <a:srgbClr val="000000"/>
                          </a:solidFill>
                          <a:latin typeface="Calibri"/>
                          <a:ea typeface="Calibri"/>
                          <a:cs typeface="Calibri"/>
                        </a:rPr>
                        <a:t>o</a:t>
                      </a:r>
                      <a:r>
                        <a:rPr lang="en-GB" sz="1200" spc="-10" dirty="0" err="1">
                          <a:solidFill>
                            <a:srgbClr val="000000"/>
                          </a:solidFill>
                          <a:latin typeface="Calibri"/>
                          <a:ea typeface="Calibri"/>
                          <a:cs typeface="Calibri"/>
                        </a:rPr>
                        <a:t>u</a:t>
                      </a:r>
                      <a:r>
                        <a:rPr lang="en-GB" sz="1200" dirty="0" err="1">
                          <a:solidFill>
                            <a:srgbClr val="000000"/>
                          </a:solidFill>
                          <a:latin typeface="Calibri"/>
                          <a:ea typeface="Calibri"/>
                          <a:cs typeface="Calibri"/>
                        </a:rPr>
                        <a:t>x</a:t>
                      </a:r>
                      <a:r>
                        <a:rPr lang="en-GB" sz="1200" dirty="0">
                          <a:solidFill>
                            <a:srgbClr val="000000"/>
                          </a:solidFill>
                          <a:latin typeface="Calibri"/>
                          <a:ea typeface="Calibri"/>
                          <a:cs typeface="Calibri"/>
                        </a:rPr>
                        <a:t> test</a:t>
                      </a:r>
                      <a:r>
                        <a:rPr lang="en-GB" sz="1200" spc="-15" dirty="0">
                          <a:solidFill>
                            <a:srgbClr val="000000"/>
                          </a:solidFill>
                          <a:latin typeface="Calibri"/>
                          <a:ea typeface="Calibri"/>
                          <a:cs typeface="Calibri"/>
                        </a:rPr>
                        <a:t>(</a:t>
                      </a:r>
                      <a:r>
                        <a:rPr lang="en-GB" sz="1200" spc="5" dirty="0">
                          <a:solidFill>
                            <a:srgbClr val="000000"/>
                          </a:solidFill>
                          <a:latin typeface="Calibri"/>
                          <a:ea typeface="Calibri"/>
                          <a:cs typeface="Calibri"/>
                        </a:rPr>
                        <a:t>wh</a:t>
                      </a:r>
                      <a:r>
                        <a:rPr lang="en-GB" sz="1200" spc="-5" dirty="0">
                          <a:solidFill>
                            <a:srgbClr val="000000"/>
                          </a:solidFill>
                          <a:latin typeface="Calibri"/>
                          <a:ea typeface="Calibri"/>
                          <a:cs typeface="Calibri"/>
                        </a:rPr>
                        <a:t>e</a:t>
                      </a:r>
                      <a:r>
                        <a:rPr lang="en-GB" sz="1200" spc="5" dirty="0">
                          <a:solidFill>
                            <a:srgbClr val="000000"/>
                          </a:solidFill>
                          <a:latin typeface="Calibri"/>
                          <a:ea typeface="Calibri"/>
                          <a:cs typeface="Calibri"/>
                        </a:rPr>
                        <a:t>r</a:t>
                      </a:r>
                      <a:r>
                        <a:rPr lang="en-GB" sz="1200" dirty="0">
                          <a:solidFill>
                            <a:srgbClr val="000000"/>
                          </a:solidFill>
                          <a:latin typeface="Calibri"/>
                          <a:ea typeface="Calibri"/>
                          <a:cs typeface="Calibri"/>
                        </a:rPr>
                        <a:t>e </a:t>
                      </a:r>
                      <a:r>
                        <a:rPr lang="en-GB" sz="1200" spc="-5" dirty="0">
                          <a:solidFill>
                            <a:srgbClr val="000000"/>
                          </a:solidFill>
                          <a:latin typeface="Calibri"/>
                          <a:ea typeface="Calibri"/>
                          <a:cs typeface="Calibri"/>
                        </a:rPr>
                        <a:t>a</a:t>
                      </a:r>
                      <a:r>
                        <a:rPr lang="en-GB" sz="1200" dirty="0">
                          <a:solidFill>
                            <a:srgbClr val="000000"/>
                          </a:solidFill>
                          <a:latin typeface="Calibri"/>
                          <a:ea typeface="Calibri"/>
                          <a:cs typeface="Calibri"/>
                        </a:rPr>
                        <a:t>v</a:t>
                      </a:r>
                      <a:r>
                        <a:rPr lang="en-GB" sz="1200" spc="-10" dirty="0">
                          <a:solidFill>
                            <a:srgbClr val="000000"/>
                          </a:solidFill>
                          <a:latin typeface="Calibri"/>
                          <a:ea typeface="Calibri"/>
                          <a:cs typeface="Calibri"/>
                        </a:rPr>
                        <a:t>a</a:t>
                      </a:r>
                      <a:r>
                        <a:rPr lang="en-GB" sz="1200" spc="5" dirty="0">
                          <a:solidFill>
                            <a:srgbClr val="000000"/>
                          </a:solidFill>
                          <a:latin typeface="Calibri"/>
                          <a:ea typeface="Calibri"/>
                          <a:cs typeface="Calibri"/>
                        </a:rPr>
                        <a:t>il</a:t>
                      </a:r>
                      <a:r>
                        <a:rPr lang="en-GB" sz="1200" spc="-5" dirty="0">
                          <a:solidFill>
                            <a:srgbClr val="000000"/>
                          </a:solidFill>
                          <a:latin typeface="Calibri"/>
                          <a:ea typeface="Calibri"/>
                          <a:cs typeface="Calibri"/>
                        </a:rPr>
                        <a:t>a</a:t>
                      </a:r>
                      <a:r>
                        <a:rPr lang="en-GB" sz="1200" spc="5" dirty="0">
                          <a:solidFill>
                            <a:srgbClr val="000000"/>
                          </a:solidFill>
                          <a:latin typeface="Calibri"/>
                          <a:ea typeface="Calibri"/>
                          <a:cs typeface="Calibri"/>
                        </a:rPr>
                        <a:t>bl</a:t>
                      </a:r>
                      <a:r>
                        <a:rPr lang="en-GB" sz="1200" dirty="0">
                          <a:solidFill>
                            <a:srgbClr val="000000"/>
                          </a:solidFill>
                          <a:latin typeface="Calibri"/>
                          <a:ea typeface="Calibri"/>
                          <a:cs typeface="Calibri"/>
                        </a:rPr>
                        <a:t>e)</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2584">
                <a:tc>
                  <a:txBody>
                    <a:bodyPr/>
                    <a:lstStyle/>
                    <a:p>
                      <a:pPr marL="0" marR="0" algn="just">
                        <a:lnSpc>
                          <a:spcPct val="107000"/>
                        </a:lnSpc>
                        <a:spcBef>
                          <a:spcPts val="0"/>
                        </a:spcBef>
                        <a:spcAft>
                          <a:spcPts val="800"/>
                        </a:spcAft>
                      </a:pPr>
                      <a:r>
                        <a:rPr lang="en-GB" sz="1100" b="1" spc="5" dirty="0">
                          <a:solidFill>
                            <a:srgbClr val="C00000"/>
                          </a:solidFill>
                          <a:latin typeface="Calibri"/>
                          <a:ea typeface="Calibri"/>
                          <a:cs typeface="Calibri"/>
                        </a:rPr>
                        <a:t>Th</a:t>
                      </a:r>
                      <a:r>
                        <a:rPr lang="en-GB" sz="1100" b="1" spc="-5" dirty="0">
                          <a:solidFill>
                            <a:srgbClr val="C00000"/>
                          </a:solidFill>
                          <a:latin typeface="Calibri"/>
                          <a:ea typeface="Calibri"/>
                          <a:cs typeface="Calibri"/>
                        </a:rPr>
                        <a:t>e</a:t>
                      </a:r>
                      <a:r>
                        <a:rPr lang="en-GB" sz="1100" b="1" dirty="0">
                          <a:solidFill>
                            <a:srgbClr val="C00000"/>
                          </a:solidFill>
                          <a:latin typeface="Calibri"/>
                          <a:ea typeface="Calibri"/>
                          <a:cs typeface="Calibri"/>
                        </a:rPr>
                        <a:t>n  PTB </a:t>
                      </a:r>
                      <a:r>
                        <a:rPr lang="en-GB" sz="1100" b="1" spc="5" dirty="0">
                          <a:solidFill>
                            <a:srgbClr val="C00000"/>
                          </a:solidFill>
                          <a:latin typeface="Calibri"/>
                          <a:ea typeface="Calibri"/>
                          <a:cs typeface="Calibri"/>
                        </a:rPr>
                        <a:t>i</a:t>
                      </a:r>
                      <a:r>
                        <a:rPr lang="en-GB" sz="1100" b="1" dirty="0">
                          <a:solidFill>
                            <a:srgbClr val="C00000"/>
                          </a:solidFill>
                          <a:latin typeface="Calibri"/>
                          <a:ea typeface="Calibri"/>
                          <a:cs typeface="Calibri"/>
                        </a:rPr>
                        <a:t>s </a:t>
                      </a:r>
                      <a:r>
                        <a:rPr lang="en-GB" sz="1100" b="1" spc="5" dirty="0">
                          <a:solidFill>
                            <a:srgbClr val="C00000"/>
                          </a:solidFill>
                          <a:latin typeface="Calibri"/>
                          <a:ea typeface="Calibri"/>
                          <a:cs typeface="Calibri"/>
                        </a:rPr>
                        <a:t>li</a:t>
                      </a:r>
                      <a:r>
                        <a:rPr lang="en-GB" sz="1100" b="1" dirty="0">
                          <a:solidFill>
                            <a:srgbClr val="C00000"/>
                          </a:solidFill>
                          <a:latin typeface="Calibri"/>
                          <a:ea typeface="Calibri"/>
                          <a:cs typeface="Calibri"/>
                        </a:rPr>
                        <a:t>k</a:t>
                      </a:r>
                      <a:r>
                        <a:rPr lang="en-GB" sz="1100" b="1" spc="-5" dirty="0">
                          <a:solidFill>
                            <a:srgbClr val="C00000"/>
                          </a:solidFill>
                          <a:latin typeface="Calibri"/>
                          <a:ea typeface="Calibri"/>
                          <a:cs typeface="Calibri"/>
                        </a:rPr>
                        <a:t>e</a:t>
                      </a:r>
                      <a:r>
                        <a:rPr lang="en-GB" sz="1100" b="1" spc="5" dirty="0">
                          <a:solidFill>
                            <a:srgbClr val="C00000"/>
                          </a:solidFill>
                          <a:latin typeface="Calibri"/>
                          <a:ea typeface="Calibri"/>
                          <a:cs typeface="Calibri"/>
                        </a:rPr>
                        <a:t>l</a:t>
                      </a:r>
                      <a:r>
                        <a:rPr lang="en-GB" sz="1100" b="1" spc="-5" dirty="0">
                          <a:solidFill>
                            <a:srgbClr val="C00000"/>
                          </a:solidFill>
                          <a:latin typeface="Calibri"/>
                          <a:ea typeface="Calibri"/>
                          <a:cs typeface="Calibri"/>
                        </a:rPr>
                        <a:t>y</a:t>
                      </a:r>
                      <a:r>
                        <a:rPr lang="en-GB" sz="1100" b="1" dirty="0">
                          <a:solidFill>
                            <a:srgbClr val="C00000"/>
                          </a:solidFill>
                          <a:latin typeface="Calibri"/>
                          <a:ea typeface="Calibri"/>
                          <a:cs typeface="Calibri"/>
                        </a:rPr>
                        <a:t>, </a:t>
                      </a:r>
                      <a:r>
                        <a:rPr lang="en-GB" sz="1100" b="1" spc="-5" dirty="0">
                          <a:solidFill>
                            <a:srgbClr val="C00000"/>
                          </a:solidFill>
                          <a:latin typeface="Calibri"/>
                          <a:ea typeface="Calibri"/>
                          <a:cs typeface="Calibri"/>
                        </a:rPr>
                        <a:t>a</a:t>
                      </a:r>
                      <a:r>
                        <a:rPr lang="en-GB" sz="1100" b="1" spc="-10" dirty="0">
                          <a:solidFill>
                            <a:srgbClr val="C00000"/>
                          </a:solidFill>
                          <a:latin typeface="Calibri"/>
                          <a:ea typeface="Calibri"/>
                          <a:cs typeface="Calibri"/>
                        </a:rPr>
                        <a:t>n</a:t>
                      </a:r>
                      <a:r>
                        <a:rPr lang="en-GB" sz="1100" b="1" dirty="0">
                          <a:solidFill>
                            <a:srgbClr val="C00000"/>
                          </a:solidFill>
                          <a:latin typeface="Calibri"/>
                          <a:ea typeface="Calibri"/>
                          <a:cs typeface="Calibri"/>
                        </a:rPr>
                        <a:t>d </a:t>
                      </a:r>
                      <a:r>
                        <a:rPr lang="en-GB" sz="1100" b="1" spc="-10" dirty="0">
                          <a:solidFill>
                            <a:srgbClr val="C00000"/>
                          </a:solidFill>
                          <a:latin typeface="Calibri"/>
                          <a:ea typeface="Calibri"/>
                          <a:cs typeface="Calibri"/>
                        </a:rPr>
                        <a:t>t</a:t>
                      </a:r>
                      <a:r>
                        <a:rPr lang="en-GB" sz="1100" b="1" spc="5" dirty="0">
                          <a:solidFill>
                            <a:srgbClr val="C00000"/>
                          </a:solidFill>
                          <a:latin typeface="Calibri"/>
                          <a:ea typeface="Calibri"/>
                          <a:cs typeface="Calibri"/>
                        </a:rPr>
                        <a:t>r</a:t>
                      </a:r>
                      <a:r>
                        <a:rPr lang="en-GB" sz="1100" b="1" spc="-5" dirty="0">
                          <a:solidFill>
                            <a:srgbClr val="C00000"/>
                          </a:solidFill>
                          <a:latin typeface="Calibri"/>
                          <a:ea typeface="Calibri"/>
                          <a:cs typeface="Calibri"/>
                        </a:rPr>
                        <a:t>ea</a:t>
                      </a:r>
                      <a:r>
                        <a:rPr lang="en-GB" sz="1100" b="1" dirty="0">
                          <a:solidFill>
                            <a:srgbClr val="C00000"/>
                          </a:solidFill>
                          <a:latin typeface="Calibri"/>
                          <a:ea typeface="Calibri"/>
                          <a:cs typeface="Calibri"/>
                        </a:rPr>
                        <a:t>tm</a:t>
                      </a:r>
                      <a:r>
                        <a:rPr lang="en-GB" sz="1100" b="1" spc="-5" dirty="0">
                          <a:solidFill>
                            <a:srgbClr val="C00000"/>
                          </a:solidFill>
                          <a:latin typeface="Calibri"/>
                          <a:ea typeface="Calibri"/>
                          <a:cs typeface="Calibri"/>
                        </a:rPr>
                        <a:t>e</a:t>
                      </a:r>
                      <a:r>
                        <a:rPr lang="en-GB" sz="1100" b="1" spc="5" dirty="0">
                          <a:solidFill>
                            <a:srgbClr val="C00000"/>
                          </a:solidFill>
                          <a:latin typeface="Calibri"/>
                          <a:ea typeface="Calibri"/>
                          <a:cs typeface="Calibri"/>
                        </a:rPr>
                        <a:t>n</a:t>
                      </a:r>
                      <a:r>
                        <a:rPr lang="en-GB" sz="1100" b="1" dirty="0">
                          <a:solidFill>
                            <a:srgbClr val="C00000"/>
                          </a:solidFill>
                          <a:latin typeface="Calibri"/>
                          <a:ea typeface="Calibri"/>
                          <a:cs typeface="Calibri"/>
                        </a:rPr>
                        <a:t>t </a:t>
                      </a:r>
                      <a:r>
                        <a:rPr lang="en-GB" sz="1100" b="1" spc="5" dirty="0">
                          <a:solidFill>
                            <a:srgbClr val="C00000"/>
                          </a:solidFill>
                          <a:latin typeface="Calibri"/>
                          <a:ea typeface="Calibri"/>
                          <a:cs typeface="Calibri"/>
                        </a:rPr>
                        <a:t>i</a:t>
                      </a:r>
                      <a:r>
                        <a:rPr lang="en-GB" sz="1100" b="1" dirty="0">
                          <a:solidFill>
                            <a:srgbClr val="C00000"/>
                          </a:solidFill>
                          <a:latin typeface="Calibri"/>
                          <a:ea typeface="Calibri"/>
                          <a:cs typeface="Calibri"/>
                        </a:rPr>
                        <a:t>s </a:t>
                      </a:r>
                      <a:r>
                        <a:rPr lang="en-GB" sz="1100" b="1" spc="5" dirty="0">
                          <a:solidFill>
                            <a:srgbClr val="C00000"/>
                          </a:solidFill>
                          <a:latin typeface="Calibri"/>
                          <a:ea typeface="Calibri"/>
                          <a:cs typeface="Calibri"/>
                        </a:rPr>
                        <a:t>ju</a:t>
                      </a:r>
                      <a:r>
                        <a:rPr lang="en-GB" sz="1100" b="1" spc="-10" dirty="0">
                          <a:solidFill>
                            <a:srgbClr val="C00000"/>
                          </a:solidFill>
                          <a:latin typeface="Calibri"/>
                          <a:ea typeface="Calibri"/>
                          <a:cs typeface="Calibri"/>
                        </a:rPr>
                        <a:t>s</a:t>
                      </a:r>
                      <a:r>
                        <a:rPr lang="en-GB" sz="1100" b="1" dirty="0">
                          <a:solidFill>
                            <a:srgbClr val="C00000"/>
                          </a:solidFill>
                          <a:latin typeface="Calibri"/>
                          <a:ea typeface="Calibri"/>
                          <a:cs typeface="Calibri"/>
                        </a:rPr>
                        <a:t>t</a:t>
                      </a:r>
                      <a:r>
                        <a:rPr lang="en-GB" sz="1100" b="1" spc="10" dirty="0">
                          <a:solidFill>
                            <a:srgbClr val="C00000"/>
                          </a:solidFill>
                          <a:latin typeface="Calibri"/>
                          <a:ea typeface="Calibri"/>
                          <a:cs typeface="Calibri"/>
                        </a:rPr>
                        <a:t>i</a:t>
                      </a:r>
                      <a:r>
                        <a:rPr lang="en-GB" sz="1100" b="1" spc="-10" dirty="0">
                          <a:solidFill>
                            <a:srgbClr val="C00000"/>
                          </a:solidFill>
                          <a:latin typeface="Calibri"/>
                          <a:ea typeface="Calibri"/>
                          <a:cs typeface="Calibri"/>
                        </a:rPr>
                        <a:t>f</a:t>
                      </a:r>
                      <a:r>
                        <a:rPr lang="en-GB" sz="1100" b="1" spc="5" dirty="0">
                          <a:solidFill>
                            <a:srgbClr val="C00000"/>
                          </a:solidFill>
                          <a:latin typeface="Calibri"/>
                          <a:ea typeface="Calibri"/>
                          <a:cs typeface="Calibri"/>
                        </a:rPr>
                        <a:t>i</a:t>
                      </a:r>
                      <a:r>
                        <a:rPr lang="en-GB" sz="1100" b="1" spc="-5" dirty="0">
                          <a:solidFill>
                            <a:srgbClr val="C00000"/>
                          </a:solidFill>
                          <a:latin typeface="Calibri"/>
                          <a:ea typeface="Calibri"/>
                          <a:cs typeface="Calibri"/>
                        </a:rPr>
                        <a:t>e</a:t>
                      </a:r>
                      <a:r>
                        <a:rPr lang="en-GB" sz="1100" b="1" dirty="0">
                          <a:solidFill>
                            <a:srgbClr val="C00000"/>
                          </a:solidFill>
                          <a:latin typeface="Calibri"/>
                          <a:ea typeface="Calibri"/>
                          <a:cs typeface="Calibri"/>
                        </a:rPr>
                        <a:t>d</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Fever</a:t>
            </a:r>
          </a:p>
        </p:txBody>
      </p:sp>
      <p:sp>
        <p:nvSpPr>
          <p:cNvPr id="3" name="Content Placeholder 2"/>
          <p:cNvSpPr>
            <a:spLocks noGrp="1"/>
          </p:cNvSpPr>
          <p:nvPr>
            <p:ph idx="1"/>
          </p:nvPr>
        </p:nvSpPr>
        <p:spPr>
          <a:solidFill>
            <a:schemeClr val="accent1"/>
          </a:solidFill>
        </p:spPr>
        <p:txBody>
          <a:bodyPr>
            <a:normAutofit/>
          </a:bodyPr>
          <a:lstStyle/>
          <a:p>
            <a:r>
              <a:rPr lang="en-GB" sz="2000" dirty="0">
                <a:latin typeface="Century Schoolbook" pitchFamily="18" charset="0"/>
              </a:rPr>
              <a:t>Body temperature39.5° C</a:t>
            </a:r>
          </a:p>
          <a:p>
            <a:endParaRPr lang="en-GB" sz="2000" dirty="0">
              <a:latin typeface="Century Schoolbook" pitchFamily="18" charset="0"/>
            </a:endParaRPr>
          </a:p>
          <a:p>
            <a:r>
              <a:rPr lang="en-US" sz="2000" dirty="0">
                <a:latin typeface="Century Schoolbook" pitchFamily="18" charset="0"/>
              </a:rPr>
              <a:t>Give antipyretics. </a:t>
            </a:r>
            <a:r>
              <a:rPr lang="en-US" sz="2000" dirty="0" err="1">
                <a:latin typeface="Century Schoolbook" pitchFamily="18" charset="0"/>
              </a:rPr>
              <a:t>Paracetamols</a:t>
            </a:r>
            <a:r>
              <a:rPr lang="en-US" sz="2000" dirty="0">
                <a:latin typeface="Century Schoolbook" pitchFamily="18" charset="0"/>
              </a:rPr>
              <a:t> used with caution when high fever is causing distress</a:t>
            </a:r>
          </a:p>
          <a:p>
            <a:endParaRPr lang="en-US" sz="2000" dirty="0">
              <a:latin typeface="Century Schoolbook"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0" y="274638"/>
            <a:ext cx="8229600" cy="868362"/>
          </a:xfrm>
        </p:spPr>
        <p:txBody>
          <a:bodyPr/>
          <a:lstStyle/>
          <a:p>
            <a:pPr eaLnBrk="1" fontAlgn="auto" hangingPunct="1">
              <a:spcAft>
                <a:spcPts val="0"/>
              </a:spcAft>
              <a:defRPr/>
            </a:pPr>
            <a:r>
              <a:rPr lang="en-GB" b="1" dirty="0">
                <a:solidFill>
                  <a:schemeClr val="accent6"/>
                </a:solidFill>
              </a:rPr>
              <a:t>Administration of Medication</a:t>
            </a:r>
            <a:endParaRPr lang="en-US" b="1" dirty="0">
              <a:solidFill>
                <a:schemeClr val="accent6"/>
              </a:solidFill>
            </a:endParaRPr>
          </a:p>
        </p:txBody>
      </p:sp>
      <p:sp>
        <p:nvSpPr>
          <p:cNvPr id="105476" name="Rectangle 3"/>
          <p:cNvSpPr>
            <a:spLocks noGrp="1" noChangeArrowheads="1"/>
          </p:cNvSpPr>
          <p:nvPr>
            <p:ph type="body" idx="4294967295"/>
          </p:nvPr>
        </p:nvSpPr>
        <p:spPr>
          <a:xfrm>
            <a:off x="228600" y="1600200"/>
            <a:ext cx="8229600" cy="4525963"/>
          </a:xfrm>
        </p:spPr>
        <p:txBody>
          <a:bodyPr>
            <a:normAutofit/>
          </a:bodyPr>
          <a:lstStyle/>
          <a:p>
            <a:pPr lvl="1" eaLnBrk="1" hangingPunct="1">
              <a:lnSpc>
                <a:spcPct val="80000"/>
              </a:lnSpc>
            </a:pPr>
            <a:r>
              <a:rPr lang="en-GB" sz="2000" dirty="0">
                <a:latin typeface="Century Schoolbook" pitchFamily="18" charset="0"/>
              </a:rPr>
              <a:t>Great care should be exercised in prescribing drugs to severely malnourished patients.</a:t>
            </a:r>
          </a:p>
          <a:p>
            <a:pPr lvl="1" eaLnBrk="1" hangingPunct="1">
              <a:lnSpc>
                <a:spcPct val="80000"/>
              </a:lnSpc>
              <a:buFont typeface="Wingdings 2" pitchFamily="18" charset="2"/>
              <a:buNone/>
            </a:pPr>
            <a:endParaRPr lang="en-GB" sz="2000" dirty="0">
              <a:latin typeface="Century Schoolbook" pitchFamily="18" charset="0"/>
            </a:endParaRPr>
          </a:p>
          <a:p>
            <a:pPr lvl="1" eaLnBrk="1" hangingPunct="1">
              <a:lnSpc>
                <a:spcPct val="80000"/>
              </a:lnSpc>
            </a:pPr>
            <a:r>
              <a:rPr lang="en-GB" sz="2000" dirty="0">
                <a:latin typeface="Century Schoolbook" pitchFamily="18" charset="0"/>
              </a:rPr>
              <a:t>Severely malnourished patients have: abnormal kidney and liver function; defective metabolism and absorption mechanisms </a:t>
            </a:r>
          </a:p>
          <a:p>
            <a:pPr lvl="1" eaLnBrk="1" hangingPunct="1">
              <a:lnSpc>
                <a:spcPct val="80000"/>
              </a:lnSpc>
            </a:pPr>
            <a:endParaRPr lang="en-GB" sz="2000" dirty="0">
              <a:latin typeface="Century Schoolbook" pitchFamily="18" charset="0"/>
            </a:endParaRPr>
          </a:p>
          <a:p>
            <a:pPr lvl="1" eaLnBrk="1" hangingPunct="1">
              <a:lnSpc>
                <a:spcPct val="80000"/>
              </a:lnSpc>
            </a:pPr>
            <a:r>
              <a:rPr lang="en-GB" sz="2000" dirty="0">
                <a:latin typeface="Century Schoolbook" pitchFamily="18" charset="0"/>
              </a:rPr>
              <a:t>It is strongly advised that severe malnutrition is treated first, before standard doses of drugs are given. </a:t>
            </a:r>
          </a:p>
          <a:p>
            <a:pPr lvl="1" eaLnBrk="1" hangingPunct="1">
              <a:lnSpc>
                <a:spcPct val="80000"/>
              </a:lnSpc>
            </a:pPr>
            <a:endParaRPr lang="en-GB" sz="2000" dirty="0">
              <a:latin typeface="Century Schoolbook" pitchFamily="18" charset="0"/>
            </a:endParaRPr>
          </a:p>
          <a:p>
            <a:pPr lvl="1" eaLnBrk="1" hangingPunct="1">
              <a:lnSpc>
                <a:spcPct val="80000"/>
              </a:lnSpc>
            </a:pPr>
            <a:r>
              <a:rPr lang="en-GB" sz="2000" dirty="0">
                <a:latin typeface="Century Schoolbook" pitchFamily="18" charset="0"/>
              </a:rPr>
              <a:t>Nutritional treatment returns the patient's metabolism to normalcy.</a:t>
            </a:r>
            <a:endParaRPr lang="en-US" sz="2000" dirty="0">
              <a:latin typeface="Century Schoolbook" pitchFamily="18" charset="0"/>
            </a:endParaRPr>
          </a:p>
        </p:txBody>
      </p:sp>
      <p:graphicFrame>
        <p:nvGraphicFramePr>
          <p:cNvPr id="10547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8534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bwMode="auto">
          <a:xfrm>
            <a:off x="2286000" y="2895600"/>
            <a:ext cx="6172200" cy="2054225"/>
          </a:xfrm>
          <a:noFill/>
        </p:spPr>
        <p:txBody>
          <a:bodyPr wrap="square" lIns="91440" tIns="45720" rIns="91440" bIns="45720" numCol="1" anchorCtr="0" compatLnSpc="1">
            <a:prstTxWarp prst="textNoShape">
              <a:avLst/>
            </a:prstTxWarp>
          </a:bodyPr>
          <a:lstStyle/>
          <a:p>
            <a:pPr eaLnBrk="1" hangingPunct="1"/>
            <a:r>
              <a:rPr lang="en-US" cap="none"/>
              <a:t>Exercise: Management of a Patient with Complications in In-Patient Care</a:t>
            </a:r>
          </a:p>
        </p:txBody>
      </p:sp>
      <p:sp>
        <p:nvSpPr>
          <p:cNvPr id="106500" name="Rectangle 3"/>
          <p:cNvSpPr>
            <a:spLocks noGrp="1" noChangeArrowheads="1"/>
          </p:cNvSpPr>
          <p:nvPr>
            <p:ph type="body" idx="1"/>
          </p:nvPr>
        </p:nvSpPr>
        <p:spPr>
          <a:xfrm>
            <a:off x="457200" y="838200"/>
            <a:ext cx="7772400" cy="1500187"/>
          </a:xfrm>
        </p:spPr>
        <p:txBody>
          <a:bodyPr/>
          <a:lstStyle/>
          <a:p>
            <a:pPr lvl="1" eaLnBrk="1" hangingPunct="1">
              <a:lnSpc>
                <a:spcPct val="80000"/>
              </a:lnSpc>
            </a:pPr>
            <a:endParaRPr lang="en-GB" sz="900" dirty="0">
              <a:solidFill>
                <a:srgbClr val="FF0000"/>
              </a:solidFill>
            </a:endParaRPr>
          </a:p>
          <a:p>
            <a:pPr lvl="1" eaLnBrk="1" hangingPunct="1">
              <a:lnSpc>
                <a:spcPct val="80000"/>
              </a:lnSpc>
            </a:pPr>
            <a:endParaRPr lang="en-GB" sz="900" dirty="0">
              <a:solidFill>
                <a:srgbClr val="FF0000"/>
              </a:solidFill>
            </a:endParaRPr>
          </a:p>
          <a:p>
            <a:pPr lvl="1" eaLnBrk="1" hangingPunct="1">
              <a:lnSpc>
                <a:spcPct val="80000"/>
              </a:lnSpc>
            </a:pPr>
            <a:r>
              <a:rPr lang="en-GB" sz="3200" dirty="0">
                <a:solidFill>
                  <a:srgbClr val="FF0000"/>
                </a:solidFill>
              </a:rPr>
              <a:t>Handout 2i</a:t>
            </a:r>
            <a:endParaRPr lang="en-US" sz="3200" dirty="0">
              <a:solidFill>
                <a:srgbClr val="FF0000"/>
              </a:solidFill>
            </a:endParaRPr>
          </a:p>
        </p:txBody>
      </p:sp>
      <p:graphicFrame>
        <p:nvGraphicFramePr>
          <p:cNvPr id="10649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0650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cap="none"/>
              <a:t>Steps for treatment in Phase 1 </a:t>
            </a:r>
          </a:p>
        </p:txBody>
      </p:sp>
      <p:sp>
        <p:nvSpPr>
          <p:cNvPr id="8196" name="Rectangle 3"/>
          <p:cNvSpPr>
            <a:spLocks noGrp="1"/>
          </p:cNvSpPr>
          <p:nvPr>
            <p:ph type="body" idx="1"/>
          </p:nvPr>
        </p:nvSpPr>
        <p:spPr/>
        <p:txBody>
          <a:bodyPr/>
          <a:lstStyle/>
          <a:p>
            <a:pPr algn="ctr">
              <a:buFont typeface="Wingdings" pitchFamily="2" charset="2"/>
              <a:buNone/>
            </a:pPr>
            <a:endParaRPr lang="en-CA" sz="3200">
              <a:latin typeface="Calisto MT" pitchFamily="18" charset="0"/>
            </a:endParaRPr>
          </a:p>
          <a:p>
            <a:r>
              <a:rPr lang="en-US" sz="2100"/>
              <a:t>Steps 1-4: will be addressed in treatment of complications.</a:t>
            </a:r>
          </a:p>
          <a:p>
            <a:r>
              <a:rPr lang="en-US" sz="2100"/>
              <a:t>Step 5:  Prevention and treatment of infections.</a:t>
            </a:r>
          </a:p>
          <a:p>
            <a:r>
              <a:rPr lang="en-US" sz="2100"/>
              <a:t>Step 6:  Correct micro nutrient deficiencies.</a:t>
            </a:r>
          </a:p>
          <a:p>
            <a:r>
              <a:rPr lang="en-US" sz="2100"/>
              <a:t> Step 7: Cautious feeding.</a:t>
            </a:r>
          </a:p>
          <a:p>
            <a:pPr>
              <a:buFont typeface="Wingdings" pitchFamily="2" charset="2"/>
              <a:buNone/>
            </a:pPr>
            <a:endParaRPr lang="en-US" sz="2100"/>
          </a:p>
          <a:p>
            <a:pPr>
              <a:buFont typeface="Wingdings" pitchFamily="2" charset="2"/>
              <a:buNone/>
            </a:pPr>
            <a:r>
              <a:rPr lang="en-US" sz="2100"/>
              <a:t> </a:t>
            </a:r>
          </a:p>
        </p:txBody>
      </p:sp>
      <p:graphicFrame>
        <p:nvGraphicFramePr>
          <p:cNvPr id="819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819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p:cNvSpPr>
          <p:nvPr>
            <p:ph type="title" idx="4294967295"/>
          </p:nvPr>
        </p:nvSpPr>
        <p:spPr bwMode="auto">
          <a:xfrm>
            <a:off x="2819400" y="3429000"/>
            <a:ext cx="6553200" cy="1143000"/>
          </a:xfrm>
          <a:noFill/>
        </p:spPr>
        <p:txBody>
          <a:bodyPr wrap="square" lIns="91440" tIns="45720" rIns="91440" bIns="45720" numCol="1" anchorCtr="0" compatLnSpc="1">
            <a:prstTxWarp prst="textNoShape">
              <a:avLst/>
            </a:prstTxWarp>
          </a:bodyPr>
          <a:lstStyle/>
          <a:p>
            <a:pPr eaLnBrk="1" hangingPunct="1"/>
            <a:r>
              <a:rPr lang="en-US" sz="4000" cap="none"/>
              <a:t>Questions</a:t>
            </a:r>
          </a:p>
        </p:txBody>
      </p:sp>
      <p:graphicFrame>
        <p:nvGraphicFramePr>
          <p:cNvPr id="107522" name="Object 2"/>
          <p:cNvGraphicFramePr>
            <a:graphicFrameLocks noChangeAspect="1"/>
          </p:cNvGraphicFramePr>
          <p:nvPr/>
        </p:nvGraphicFramePr>
        <p:xfrm>
          <a:off x="8001000" y="6169025"/>
          <a:ext cx="838200" cy="688975"/>
        </p:xfrm>
        <a:graphic>
          <a:graphicData uri="http://schemas.openxmlformats.org/presentationml/2006/ole">
            <mc:AlternateContent xmlns:mc="http://schemas.openxmlformats.org/markup-compatibility/2006">
              <mc:Choice xmlns:v="urn:schemas-microsoft-com:vml" Requires="v">
                <p:oleObj spid="_x0000_s10752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bwMode="auto">
          <a:xfrm>
            <a:off x="0" y="0"/>
            <a:ext cx="8229600" cy="715963"/>
          </a:xfrm>
          <a:solidFill>
            <a:schemeClr val="bg1"/>
          </a:solidFill>
        </p:spPr>
        <p:txBody>
          <a:bodyPr wrap="square" lIns="91440" tIns="45720" rIns="91440" bIns="45720" numCol="1" anchorCtr="0" compatLnSpc="1">
            <a:prstTxWarp prst="textNoShape">
              <a:avLst/>
            </a:prstTxWarp>
          </a:bodyPr>
          <a:lstStyle/>
          <a:p>
            <a:pPr algn="ctr"/>
            <a:r>
              <a:rPr lang="en-US" sz="2800" b="1" cap="none"/>
              <a:t>ROUTINE MEDICATION</a:t>
            </a:r>
          </a:p>
        </p:txBody>
      </p:sp>
      <p:sp>
        <p:nvSpPr>
          <p:cNvPr id="9220" name="Rectangle 3"/>
          <p:cNvSpPr>
            <a:spLocks noGrp="1" noChangeArrowheads="1"/>
          </p:cNvSpPr>
          <p:nvPr>
            <p:ph type="body" idx="1"/>
          </p:nvPr>
        </p:nvSpPr>
        <p:spPr>
          <a:xfrm>
            <a:off x="152400" y="1143000"/>
            <a:ext cx="8229600" cy="5105400"/>
          </a:xfrm>
        </p:spPr>
        <p:txBody>
          <a:bodyPr/>
          <a:lstStyle/>
          <a:p>
            <a:r>
              <a:rPr lang="en-US" sz="2100"/>
              <a:t>Severely malnourished patients do not exhibit classical signs of infection and therefore should be routinely treated for infection regardless of signs or symptoms.</a:t>
            </a:r>
          </a:p>
          <a:p>
            <a:pPr>
              <a:buFont typeface="Wingdings" pitchFamily="2" charset="2"/>
              <a:buNone/>
            </a:pPr>
            <a:endParaRPr lang="en-US" sz="2100"/>
          </a:p>
          <a:p>
            <a:r>
              <a:rPr lang="en-US" sz="2100"/>
              <a:t>Therefore on admission all beneficiaries are given broad-spectrum antibiotics and are immunized against measles (when appropriate)</a:t>
            </a:r>
          </a:p>
          <a:p>
            <a:pPr>
              <a:buFont typeface="Wingdings" pitchFamily="2" charset="2"/>
              <a:buNone/>
            </a:pPr>
            <a:endParaRPr lang="en-US" sz="2100"/>
          </a:p>
          <a:p>
            <a:r>
              <a:rPr lang="en-CA" sz="2100"/>
              <a:t>If prophylaxis co-trimoxazole is being used (HIV), still add an additional systematic antibiotic </a:t>
            </a:r>
            <a:endParaRPr lang="en-US" sz="2100"/>
          </a:p>
          <a:p>
            <a:pPr>
              <a:buFontTx/>
              <a:buNone/>
            </a:pPr>
            <a:endParaRPr lang="en-US" sz="2800"/>
          </a:p>
          <a:p>
            <a:endParaRPr lang="en-US" sz="2800"/>
          </a:p>
        </p:txBody>
      </p:sp>
      <p:sp>
        <p:nvSpPr>
          <p:cNvPr id="6" name="TextBox 5"/>
          <p:cNvSpPr txBox="1"/>
          <p:nvPr/>
        </p:nvSpPr>
        <p:spPr>
          <a:xfrm rot="16200000">
            <a:off x="6334157" y="2809844"/>
            <a:ext cx="4800599" cy="400110"/>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GB" sz="2000" b="1" dirty="0">
                <a:solidFill>
                  <a:schemeClr val="accent4">
                    <a:lumMod val="50000"/>
                  </a:schemeClr>
                </a:solidFill>
              </a:rPr>
              <a:t>STEP 5: Treat and prevent infections</a:t>
            </a:r>
          </a:p>
        </p:txBody>
      </p:sp>
      <p:graphicFrame>
        <p:nvGraphicFramePr>
          <p:cNvPr id="921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922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0" y="6396335"/>
            <a:ext cx="1905000" cy="461665"/>
          </a:xfrm>
          <a:prstGeom prst="rect">
            <a:avLst/>
          </a:prstGeom>
          <a:solidFill>
            <a:srgbClr val="79A7A5"/>
          </a:solidFill>
        </p:spPr>
        <p:txBody>
          <a:bodyPr>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PHASE 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Routine Medication: Antibiotics</a:t>
            </a:r>
          </a:p>
        </p:txBody>
      </p:sp>
      <p:sp>
        <p:nvSpPr>
          <p:cNvPr id="3" name="Content Placeholder 2"/>
          <p:cNvSpPr>
            <a:spLocks noGrp="1"/>
          </p:cNvSpPr>
          <p:nvPr>
            <p:ph idx="1"/>
          </p:nvPr>
        </p:nvSpPr>
        <p:spPr>
          <a:solidFill>
            <a:schemeClr val="accent1"/>
          </a:solidFill>
        </p:spPr>
        <p:txBody>
          <a:bodyPr>
            <a:normAutofit fontScale="92500" lnSpcReduction="10000"/>
          </a:bodyPr>
          <a:lstStyle/>
          <a:p>
            <a:r>
              <a:rPr lang="en-US" b="1" u="sng" dirty="0"/>
              <a:t>First line antibiotic treatment if there are medical complications:</a:t>
            </a:r>
            <a:endParaRPr lang="en-US" dirty="0"/>
          </a:p>
          <a:p>
            <a:pPr lvl="0"/>
            <a:r>
              <a:rPr lang="x-none"/>
              <a:t>Penicillin (or Ampicillin, 50 mg/kg IV or IM every 6 hours for 2 days), followed by amoxicillin, 15 mg/kg orally every 8 hours for 5 days. (If amoxicillin is unavailable, give ampicillin, 50 mg/kg orally every 6 hours over a total of 7 days) </a:t>
            </a:r>
            <a:endParaRPr lang="en-US" dirty="0"/>
          </a:p>
          <a:p>
            <a:pPr algn="ctr">
              <a:buNone/>
            </a:pPr>
            <a:r>
              <a:rPr lang="en-US" b="1" dirty="0"/>
              <a:t>AND </a:t>
            </a:r>
            <a:endParaRPr lang="en-US" dirty="0"/>
          </a:p>
          <a:p>
            <a:pPr lvl="0"/>
            <a:r>
              <a:rPr lang="x-none"/>
              <a:t>Gentamicin, 7.5 mg/kg IM or IV daily single dose for 7 days</a:t>
            </a:r>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Routine </a:t>
            </a:r>
            <a:r>
              <a:rPr lang="en-US" b="1" dirty="0" err="1"/>
              <a:t>Medication:Antibiotics</a:t>
            </a:r>
            <a:br>
              <a:rPr lang="en-US" b="1" dirty="0"/>
            </a:br>
            <a:endParaRPr lang="en-US" dirty="0"/>
          </a:p>
        </p:txBody>
      </p:sp>
      <p:sp>
        <p:nvSpPr>
          <p:cNvPr id="3" name="Content Placeholder 2"/>
          <p:cNvSpPr>
            <a:spLocks noGrp="1"/>
          </p:cNvSpPr>
          <p:nvPr>
            <p:ph idx="1"/>
          </p:nvPr>
        </p:nvSpPr>
        <p:spPr>
          <a:xfrm>
            <a:off x="457200" y="1143000"/>
            <a:ext cx="8229600" cy="4983163"/>
          </a:xfrm>
          <a:solidFill>
            <a:schemeClr val="accent1"/>
          </a:solidFill>
        </p:spPr>
        <p:txBody>
          <a:bodyPr/>
          <a:lstStyle/>
          <a:p>
            <a:pPr>
              <a:buNone/>
            </a:pPr>
            <a:r>
              <a:rPr lang="en-US" b="1" u="sng" dirty="0"/>
              <a:t>Second-line antibiotic treatment:</a:t>
            </a:r>
          </a:p>
          <a:p>
            <a:pPr>
              <a:buNone/>
            </a:pPr>
            <a:endParaRPr lang="en-US" dirty="0"/>
          </a:p>
          <a:p>
            <a:r>
              <a:rPr lang="en-US" dirty="0"/>
              <a:t>If the child fails to improve within 48 hours, add a second-line antibiotic </a:t>
            </a:r>
          </a:p>
          <a:p>
            <a:pPr>
              <a:buNone/>
            </a:pPr>
            <a:endParaRPr lang="en-US" dirty="0"/>
          </a:p>
          <a:p>
            <a:r>
              <a:rPr lang="en-US" dirty="0" err="1"/>
              <a:t>Ceftriaxone</a:t>
            </a:r>
            <a:r>
              <a:rPr lang="en-US" dirty="0"/>
              <a:t>, 100 mg/kg (or 50 mg/kg if infant &lt; 2 kg) IV or IM daily single dose for 5 – 10 days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Routine Medication: Antibiotics</a:t>
            </a:r>
            <a:endParaRPr lang="en-US" dirty="0"/>
          </a:p>
        </p:txBody>
      </p:sp>
      <p:sp>
        <p:nvSpPr>
          <p:cNvPr id="3" name="Content Placeholder 2"/>
          <p:cNvSpPr>
            <a:spLocks noGrp="1"/>
          </p:cNvSpPr>
          <p:nvPr>
            <p:ph idx="1"/>
          </p:nvPr>
        </p:nvSpPr>
        <p:spPr>
          <a:solidFill>
            <a:schemeClr val="accent1"/>
          </a:solidFill>
        </p:spPr>
        <p:txBody>
          <a:bodyPr/>
          <a:lstStyle/>
          <a:p>
            <a:pPr>
              <a:buNone/>
            </a:pPr>
            <a:r>
              <a:rPr lang="en-US" b="1" u="sng" dirty="0"/>
              <a:t>Third line antibiotic treatment:</a:t>
            </a:r>
          </a:p>
          <a:p>
            <a:r>
              <a:rPr lang="en-US" dirty="0"/>
              <a:t>Systematic antifungal  added for severe sepsis or systematic </a:t>
            </a:r>
            <a:r>
              <a:rPr lang="en-US" dirty="0" err="1"/>
              <a:t>candidiasis</a:t>
            </a:r>
            <a:endParaRPr lang="en-US" dirty="0"/>
          </a:p>
          <a:p>
            <a:pPr>
              <a:buNone/>
            </a:pPr>
            <a:endParaRPr lang="en-US" dirty="0"/>
          </a:p>
          <a:p>
            <a:r>
              <a:rPr lang="en-US" dirty="0" err="1"/>
              <a:t>Nystatin</a:t>
            </a:r>
            <a:r>
              <a:rPr lang="en-US" dirty="0"/>
              <a:t>/ </a:t>
            </a:r>
            <a:r>
              <a:rPr lang="en-US" dirty="0" err="1"/>
              <a:t>Clotrimazole</a:t>
            </a:r>
            <a:r>
              <a:rPr lang="en-US" dirty="0"/>
              <a:t> for oral thrush</a:t>
            </a:r>
          </a:p>
          <a:p>
            <a:endParaRPr lang="en-US" dirty="0"/>
          </a:p>
          <a:p>
            <a:r>
              <a:rPr lang="en-US" dirty="0" err="1"/>
              <a:t>Cloxacillin</a:t>
            </a:r>
            <a:r>
              <a:rPr lang="en-US" dirty="0"/>
              <a:t> for suspected staphylococcus</a:t>
            </a:r>
          </a:p>
          <a:p>
            <a:pPr>
              <a:buNone/>
            </a:pPr>
            <a:endParaRPr lang="en-US" dirty="0"/>
          </a:p>
          <a:p>
            <a:pPr>
              <a:buNone/>
            </a:pPr>
            <a:endParaRPr lang="en-US" dirty="0"/>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type="body" idx="4294967295"/>
          </p:nvPr>
        </p:nvSpPr>
        <p:spPr>
          <a:xfrm>
            <a:off x="152400" y="1295400"/>
            <a:ext cx="8610600" cy="5181600"/>
          </a:xfrm>
        </p:spPr>
        <p:txBody>
          <a:bodyPr/>
          <a:lstStyle/>
          <a:p>
            <a:pPr marL="609600" indent="-609600" eaLnBrk="1" hangingPunct="1">
              <a:lnSpc>
                <a:spcPct val="80000"/>
              </a:lnSpc>
            </a:pPr>
            <a:r>
              <a:rPr lang="en-GB" sz="2100" dirty="0"/>
              <a:t>All SAM children </a:t>
            </a:r>
            <a:r>
              <a:rPr lang="en-GB" sz="2100" b="1" dirty="0"/>
              <a:t>receive antibiotic </a:t>
            </a:r>
            <a:r>
              <a:rPr lang="en-GB" sz="2100" dirty="0"/>
              <a:t>treatment upon admission, regardless of  whether they present with clinical signs and symptoms of systemic infection or not.</a:t>
            </a:r>
          </a:p>
          <a:p>
            <a:pPr marL="609600" indent="-609600" eaLnBrk="1" hangingPunct="1">
              <a:lnSpc>
                <a:spcPct val="80000"/>
              </a:lnSpc>
            </a:pPr>
            <a:endParaRPr lang="en-GB" sz="2100" dirty="0"/>
          </a:p>
          <a:p>
            <a:pPr marL="609600" indent="-609600" eaLnBrk="1" hangingPunct="1">
              <a:lnSpc>
                <a:spcPct val="80000"/>
              </a:lnSpc>
            </a:pPr>
            <a:r>
              <a:rPr lang="en-GB" sz="2100" dirty="0"/>
              <a:t>Nearly all severely malnourished children </a:t>
            </a:r>
            <a:r>
              <a:rPr lang="en-GB" sz="2100" b="1" dirty="0"/>
              <a:t>have infections </a:t>
            </a:r>
            <a:r>
              <a:rPr lang="en-GB" sz="2100" dirty="0"/>
              <a:t>even if they are not symptomatic. </a:t>
            </a:r>
          </a:p>
          <a:p>
            <a:pPr marL="609600" indent="-609600" eaLnBrk="1" hangingPunct="1">
              <a:lnSpc>
                <a:spcPct val="80000"/>
              </a:lnSpc>
            </a:pPr>
            <a:endParaRPr lang="en-GB" sz="2100" dirty="0"/>
          </a:p>
          <a:p>
            <a:pPr marL="609600" indent="-609600" eaLnBrk="1" hangingPunct="1">
              <a:lnSpc>
                <a:spcPct val="80000"/>
              </a:lnSpc>
            </a:pPr>
            <a:r>
              <a:rPr lang="en-GB" sz="2100" dirty="0"/>
              <a:t>Children who have a </a:t>
            </a:r>
            <a:r>
              <a:rPr lang="en-GB" sz="2100" b="1" dirty="0"/>
              <a:t>poor appetite </a:t>
            </a:r>
            <a:r>
              <a:rPr lang="en-GB" sz="2100" dirty="0"/>
              <a:t>and require admission to Phase 1 should be treated blindly for infections.</a:t>
            </a:r>
          </a:p>
          <a:p>
            <a:pPr marL="609600" indent="-609600" eaLnBrk="1" hangingPunct="1">
              <a:lnSpc>
                <a:spcPct val="80000"/>
              </a:lnSpc>
            </a:pPr>
            <a:endParaRPr lang="en-GB" sz="2100" dirty="0"/>
          </a:p>
          <a:p>
            <a:pPr marL="609600" indent="-609600" eaLnBrk="1" hangingPunct="1">
              <a:lnSpc>
                <a:spcPct val="80000"/>
              </a:lnSpc>
            </a:pPr>
            <a:r>
              <a:rPr lang="en-GB" sz="2100" dirty="0"/>
              <a:t>Antibiotics are administered every day of Stabilisation </a:t>
            </a:r>
            <a:r>
              <a:rPr lang="en-GB" sz="2100" dirty="0" err="1"/>
              <a:t>phsae</a:t>
            </a:r>
            <a:r>
              <a:rPr lang="en-GB" sz="2100" dirty="0"/>
              <a:t> plus an additional 4 days </a:t>
            </a:r>
            <a:r>
              <a:rPr lang="en-GB" sz="2100" b="1" dirty="0"/>
              <a:t>or</a:t>
            </a:r>
            <a:r>
              <a:rPr lang="en-GB" sz="2100" dirty="0"/>
              <a:t> until transfer to community nutrition care.</a:t>
            </a:r>
          </a:p>
          <a:p>
            <a:pPr marL="609600" indent="-609600" eaLnBrk="1" hangingPunct="1">
              <a:lnSpc>
                <a:spcPct val="80000"/>
              </a:lnSpc>
            </a:pPr>
            <a:endParaRPr lang="en-GB" sz="2100" dirty="0"/>
          </a:p>
          <a:p>
            <a:pPr marL="609600" indent="-609600" eaLnBrk="1" hangingPunct="1">
              <a:lnSpc>
                <a:spcPct val="80000"/>
              </a:lnSpc>
            </a:pPr>
            <a:r>
              <a:rPr lang="en-GB" sz="2100" dirty="0"/>
              <a:t> </a:t>
            </a:r>
            <a:r>
              <a:rPr lang="en-GB" sz="2100" dirty="0">
                <a:solidFill>
                  <a:srgbClr val="FF0000"/>
                </a:solidFill>
              </a:rPr>
              <a:t>Penicillin or </a:t>
            </a:r>
            <a:r>
              <a:rPr lang="en-GB" sz="2100" dirty="0" err="1">
                <a:solidFill>
                  <a:srgbClr val="FF0000"/>
                </a:solidFill>
              </a:rPr>
              <a:t>ampicillin</a:t>
            </a:r>
            <a:r>
              <a:rPr lang="en-GB" sz="2100" dirty="0">
                <a:solidFill>
                  <a:srgbClr val="FF0000"/>
                </a:solidFill>
              </a:rPr>
              <a:t> is identified as the first line antibiotic followed by amoxicillin (</a:t>
            </a:r>
            <a:r>
              <a:rPr lang="en-GB" sz="2100" dirty="0" err="1">
                <a:solidFill>
                  <a:srgbClr val="FF0000"/>
                </a:solidFill>
              </a:rPr>
              <a:t>ampicillin</a:t>
            </a:r>
            <a:r>
              <a:rPr lang="en-GB" sz="2100" dirty="0">
                <a:solidFill>
                  <a:srgbClr val="FF0000"/>
                </a:solidFill>
              </a:rPr>
              <a:t> if amoxicillin </a:t>
            </a:r>
            <a:r>
              <a:rPr lang="en-GB" sz="2100" dirty="0" err="1">
                <a:solidFill>
                  <a:srgbClr val="FF0000"/>
                </a:solidFill>
              </a:rPr>
              <a:t>unavailabe</a:t>
            </a:r>
            <a:r>
              <a:rPr lang="en-GB" sz="2100" dirty="0">
                <a:solidFill>
                  <a:srgbClr val="FF0000"/>
                </a:solidFill>
              </a:rPr>
              <a:t>) </a:t>
            </a:r>
            <a:endParaRPr lang="en-US" sz="2100" dirty="0">
              <a:solidFill>
                <a:srgbClr val="FF0000"/>
              </a:solidFill>
            </a:endParaRPr>
          </a:p>
        </p:txBody>
      </p:sp>
      <p:graphicFrame>
        <p:nvGraphicFramePr>
          <p:cNvPr id="1126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126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
          <p:cNvSpPr txBox="1">
            <a:spLocks noChangeArrowheads="1"/>
          </p:cNvSpPr>
          <p:nvPr/>
        </p:nvSpPr>
        <p:spPr>
          <a:xfrm>
            <a:off x="152400" y="228600"/>
            <a:ext cx="8229600" cy="914400"/>
          </a:xfrm>
          <a:prstGeom prst="rect">
            <a:avLst/>
          </a:prstGeom>
          <a:solidFill>
            <a:schemeClr val="bg1"/>
          </a:solidFill>
        </p:spPr>
        <p:txBody>
          <a:bodyPr>
            <a:normAutofit/>
          </a:bodyPr>
          <a:lstStyle/>
          <a:p>
            <a:pPr eaLnBrk="0" hangingPunct="0">
              <a:lnSpc>
                <a:spcPct val="80000"/>
              </a:lnSpc>
              <a:defRPr/>
            </a:pPr>
            <a:r>
              <a:rPr lang="en-US" sz="3000" b="1" dirty="0">
                <a:solidFill>
                  <a:schemeClr val="accent6"/>
                </a:solidFill>
                <a:latin typeface="Century Schoolbook" pitchFamily="18" charset="0"/>
              </a:rPr>
              <a:t>ROUTINE MEDICATION: SYSTEMATIC ANTIBIOTICS</a:t>
            </a:r>
          </a:p>
        </p:txBody>
      </p:sp>
      <p:sp>
        <p:nvSpPr>
          <p:cNvPr id="8" name="TextBox 7"/>
          <p:cNvSpPr txBox="1"/>
          <p:nvPr/>
        </p:nvSpPr>
        <p:spPr>
          <a:xfrm rot="16200000">
            <a:off x="6334157" y="2809844"/>
            <a:ext cx="4800599" cy="400110"/>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GB" sz="2000" b="1" dirty="0">
                <a:solidFill>
                  <a:schemeClr val="accent4">
                    <a:lumMod val="50000"/>
                  </a:schemeClr>
                </a:solidFill>
              </a:rPr>
              <a:t>STEP 5: Treat and prevent infections</a:t>
            </a:r>
          </a:p>
        </p:txBody>
      </p:sp>
      <p:sp>
        <p:nvSpPr>
          <p:cNvPr id="7" name="TextBox 6"/>
          <p:cNvSpPr txBox="1"/>
          <p:nvPr/>
        </p:nvSpPr>
        <p:spPr>
          <a:xfrm>
            <a:off x="0" y="6396335"/>
            <a:ext cx="1905000" cy="461665"/>
          </a:xfrm>
          <a:prstGeom prst="rect">
            <a:avLst/>
          </a:prstGeom>
          <a:solidFill>
            <a:srgbClr val="79A7A5"/>
          </a:solidFill>
        </p:spPr>
        <p:txBody>
          <a:bodyPr>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PHASE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785938" y="214313"/>
            <a:ext cx="6172200" cy="747712"/>
          </a:xfrm>
        </p:spPr>
        <p:txBody>
          <a:bodyPr wrap="square" lIns="91440" tIns="45720" rIns="91440" bIns="45720" numCol="1" anchorCtr="0" compatLnSpc="1">
            <a:prstTxWarp prst="textNoShape">
              <a:avLst/>
            </a:prstTxWarp>
            <a:normAutofit fontScale="90000"/>
          </a:bodyPr>
          <a:lstStyle/>
          <a:p>
            <a:pPr algn="ctr" eaLnBrk="1" hangingPunct="1">
              <a:defRPr/>
            </a:pPr>
            <a:br>
              <a:rPr lang="en-GB" sz="3600" cap="none" dirty="0">
                <a:solidFill>
                  <a:srgbClr val="FFFF00"/>
                </a:solidFill>
              </a:rPr>
            </a:br>
            <a:br>
              <a:rPr lang="en-GB" sz="3600" cap="none" dirty="0">
                <a:solidFill>
                  <a:srgbClr val="FFFF00"/>
                </a:solidFill>
              </a:rPr>
            </a:br>
            <a:br>
              <a:rPr lang="en-GB" sz="3600" cap="none" dirty="0">
                <a:solidFill>
                  <a:srgbClr val="FFFF00"/>
                </a:solidFill>
              </a:rPr>
            </a:br>
            <a:br>
              <a:rPr lang="en-GB" sz="3600" cap="none" dirty="0">
                <a:solidFill>
                  <a:srgbClr val="FFFF00"/>
                </a:solidFill>
              </a:rPr>
            </a:br>
            <a:r>
              <a:rPr lang="en-GB" sz="3600" cap="none" dirty="0"/>
              <a:t>ACKNOWLEDGMENT</a:t>
            </a:r>
            <a:endParaRPr lang="en-GB" sz="2800" cap="none" dirty="0"/>
          </a:p>
        </p:txBody>
      </p:sp>
      <p:graphicFrame>
        <p:nvGraphicFramePr>
          <p:cNvPr id="2050" name="Object 2"/>
          <p:cNvGraphicFramePr>
            <a:graphicFrameLocks noChangeAspect="1"/>
          </p:cNvGraphicFramePr>
          <p:nvPr/>
        </p:nvGraphicFramePr>
        <p:xfrm>
          <a:off x="285750" y="928688"/>
          <a:ext cx="1447800" cy="1190625"/>
        </p:xfrm>
        <a:graphic>
          <a:graphicData uri="http://schemas.openxmlformats.org/presentationml/2006/ole">
            <mc:AlternateContent xmlns:mc="http://schemas.openxmlformats.org/markup-compatibility/2006">
              <mc:Choice xmlns:v="urn:schemas-microsoft-com:vml" Requires="v">
                <p:oleObj spid="_x0000_s2056"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928688"/>
                        <a:ext cx="1447800"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txBox="1">
            <a:spLocks noChangeArrowheads="1"/>
          </p:cNvSpPr>
          <p:nvPr/>
        </p:nvSpPr>
        <p:spPr>
          <a:xfrm>
            <a:off x="285750" y="2143125"/>
            <a:ext cx="1571625" cy="642938"/>
          </a:xfrm>
          <a:prstGeom prst="rect">
            <a:avLst/>
          </a:prstGeom>
        </p:spPr>
        <p:txBody>
          <a:bodyPr>
            <a:normAutofit fontScale="85000" lnSpcReduction="20000"/>
          </a:bodyPr>
          <a:lstStyle/>
          <a:p>
            <a:pPr>
              <a:lnSpc>
                <a:spcPct val="90000"/>
              </a:lnSpc>
              <a:buClr>
                <a:schemeClr val="accent1"/>
              </a:buClr>
              <a:buSzPct val="70000"/>
              <a:buFont typeface="Wingdings" pitchFamily="2" charset="2"/>
              <a:buNone/>
              <a:defRPr/>
            </a:pPr>
            <a:endParaRPr lang="en-GB" sz="1400" b="1" dirty="0">
              <a:latin typeface="Century Schoolbook" pitchFamily="18" charset="0"/>
              <a:cs typeface="Arial" pitchFamily="34" charset="0"/>
            </a:endParaRPr>
          </a:p>
          <a:p>
            <a:pPr algn="ctr">
              <a:lnSpc>
                <a:spcPct val="90000"/>
              </a:lnSpc>
              <a:buClr>
                <a:schemeClr val="accent1"/>
              </a:buClr>
              <a:buSzPct val="70000"/>
              <a:buFont typeface="Wingdings" pitchFamily="2" charset="2"/>
              <a:buNone/>
              <a:defRPr/>
            </a:pPr>
            <a:r>
              <a:rPr lang="en-GB" sz="1400" b="1" dirty="0">
                <a:latin typeface="Century Schoolbook" pitchFamily="18" charset="0"/>
                <a:cs typeface="Arial" pitchFamily="34" charset="0"/>
              </a:rPr>
              <a:t>MINISTRY OF PUBLIC  HEALTH</a:t>
            </a:r>
          </a:p>
        </p:txBody>
      </p:sp>
      <p:graphicFrame>
        <p:nvGraphicFramePr>
          <p:cNvPr id="2051" name="Object 3"/>
          <p:cNvGraphicFramePr>
            <a:graphicFrameLocks noChangeAspect="1"/>
          </p:cNvGraphicFramePr>
          <p:nvPr/>
        </p:nvGraphicFramePr>
        <p:xfrm>
          <a:off x="7072313" y="928688"/>
          <a:ext cx="1447800" cy="1190625"/>
        </p:xfrm>
        <a:graphic>
          <a:graphicData uri="http://schemas.openxmlformats.org/presentationml/2006/ole">
            <mc:AlternateContent xmlns:mc="http://schemas.openxmlformats.org/markup-compatibility/2006">
              <mc:Choice xmlns:v="urn:schemas-microsoft-com:vml" Requires="v">
                <p:oleObj spid="_x0000_s2057" name="Picture" r:id="rId6" imgW="975240" imgH="914400" progId="Word.Picture.8">
                  <p:embed/>
                </p:oleObj>
              </mc:Choice>
              <mc:Fallback>
                <p:oleObj name="Picture" r:id="rId6" imgW="975240" imgH="91440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313" y="928688"/>
                        <a:ext cx="1447800"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txBox="1">
            <a:spLocks noChangeArrowheads="1"/>
          </p:cNvSpPr>
          <p:nvPr/>
        </p:nvSpPr>
        <p:spPr>
          <a:xfrm>
            <a:off x="7072313" y="2143125"/>
            <a:ext cx="1571625" cy="642938"/>
          </a:xfrm>
          <a:prstGeom prst="rect">
            <a:avLst/>
          </a:prstGeom>
        </p:spPr>
        <p:txBody>
          <a:bodyPr>
            <a:normAutofit fontScale="85000" lnSpcReduction="20000"/>
          </a:bodyPr>
          <a:lstStyle/>
          <a:p>
            <a:pPr>
              <a:lnSpc>
                <a:spcPct val="90000"/>
              </a:lnSpc>
              <a:buClr>
                <a:schemeClr val="accent1"/>
              </a:buClr>
              <a:buSzPct val="70000"/>
              <a:buFont typeface="Wingdings" pitchFamily="2" charset="2"/>
              <a:buNone/>
              <a:defRPr/>
            </a:pPr>
            <a:endParaRPr lang="en-GB" sz="1400" b="1" dirty="0">
              <a:latin typeface="Century Schoolbook" pitchFamily="18" charset="0"/>
              <a:cs typeface="Arial" pitchFamily="34" charset="0"/>
            </a:endParaRPr>
          </a:p>
          <a:p>
            <a:pPr algn="ctr">
              <a:lnSpc>
                <a:spcPct val="90000"/>
              </a:lnSpc>
              <a:buClr>
                <a:schemeClr val="accent1"/>
              </a:buClr>
              <a:buSzPct val="70000"/>
              <a:buFont typeface="Wingdings" pitchFamily="2" charset="2"/>
              <a:buNone/>
              <a:defRPr/>
            </a:pPr>
            <a:r>
              <a:rPr lang="en-GB" sz="1400" b="1" dirty="0">
                <a:latin typeface="Century Schoolbook" pitchFamily="18" charset="0"/>
                <a:cs typeface="Arial" pitchFamily="34" charset="0"/>
              </a:rPr>
              <a:t>MINISTRY OF MEDICAL SERVICES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type="body" idx="4294967295"/>
          </p:nvPr>
        </p:nvSpPr>
        <p:spPr>
          <a:xfrm>
            <a:off x="0" y="1295400"/>
            <a:ext cx="4800600" cy="5181600"/>
          </a:xfrm>
        </p:spPr>
        <p:txBody>
          <a:bodyPr/>
          <a:lstStyle/>
          <a:p>
            <a:pPr marL="533400" indent="-533400" eaLnBrk="1" hangingPunct="1">
              <a:lnSpc>
                <a:spcPct val="90000"/>
              </a:lnSpc>
            </a:pPr>
            <a:r>
              <a:rPr lang="en-GB" sz="2100" dirty="0"/>
              <a:t>Test all malnourished patients who are at risk of malaria before commencing treatment. </a:t>
            </a:r>
          </a:p>
          <a:p>
            <a:pPr marL="533400" indent="-533400" eaLnBrk="1" hangingPunct="1">
              <a:lnSpc>
                <a:spcPct val="90000"/>
              </a:lnSpc>
            </a:pPr>
            <a:endParaRPr lang="en-GB" sz="2100" dirty="0"/>
          </a:p>
          <a:p>
            <a:pPr marL="533400" indent="-533400" eaLnBrk="1" hangingPunct="1">
              <a:lnSpc>
                <a:spcPct val="90000"/>
              </a:lnSpc>
            </a:pPr>
            <a:r>
              <a:rPr lang="en-GB" sz="2100" dirty="0"/>
              <a:t>In malaria endemic areas all severely malnourished children are tested for malaria thereby use LLITNs.</a:t>
            </a:r>
          </a:p>
          <a:p>
            <a:pPr marL="533400" indent="-533400" eaLnBrk="1" hangingPunct="1">
              <a:lnSpc>
                <a:spcPct val="90000"/>
              </a:lnSpc>
            </a:pPr>
            <a:endParaRPr lang="en-GB" sz="2100" dirty="0"/>
          </a:p>
          <a:p>
            <a:pPr marL="533400" indent="-533400" eaLnBrk="1" hangingPunct="1">
              <a:lnSpc>
                <a:spcPct val="90000"/>
              </a:lnSpc>
            </a:pPr>
            <a:r>
              <a:rPr lang="en-GB" sz="2100" b="1" dirty="0"/>
              <a:t>Never</a:t>
            </a:r>
            <a:r>
              <a:rPr lang="en-GB" sz="2100" dirty="0"/>
              <a:t> give intravenous infusions of quinine to a severely malnourished patient in the first two weeks of treatment. </a:t>
            </a:r>
          </a:p>
        </p:txBody>
      </p:sp>
      <p:graphicFrame>
        <p:nvGraphicFramePr>
          <p:cNvPr id="1229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29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92" name="Picture 4" descr="DSC04135"/>
          <p:cNvPicPr>
            <a:picLocks noChangeAspect="1" noChangeArrowheads="1"/>
          </p:cNvPicPr>
          <p:nvPr/>
        </p:nvPicPr>
        <p:blipFill>
          <a:blip r:embed="rId5" cstate="print"/>
          <a:srcRect/>
          <a:stretch>
            <a:fillRect/>
          </a:stretch>
        </p:blipFill>
        <p:spPr bwMode="auto">
          <a:xfrm>
            <a:off x="4953000" y="1905000"/>
            <a:ext cx="3494088" cy="2620963"/>
          </a:xfrm>
          <a:prstGeom prst="rect">
            <a:avLst/>
          </a:prstGeom>
          <a:noFill/>
          <a:ln w="9525">
            <a:noFill/>
            <a:miter lim="800000"/>
            <a:headEnd/>
            <a:tailEnd/>
          </a:ln>
        </p:spPr>
      </p:pic>
      <p:sp>
        <p:nvSpPr>
          <p:cNvPr id="6" name="Rectangle 2"/>
          <p:cNvSpPr txBox="1">
            <a:spLocks noChangeArrowheads="1"/>
          </p:cNvSpPr>
          <p:nvPr/>
        </p:nvSpPr>
        <p:spPr>
          <a:xfrm>
            <a:off x="152400" y="228600"/>
            <a:ext cx="8229600" cy="838200"/>
          </a:xfrm>
          <a:prstGeom prst="rect">
            <a:avLst/>
          </a:prstGeom>
          <a:solidFill>
            <a:schemeClr val="bg1"/>
          </a:solidFill>
        </p:spPr>
        <p:txBody>
          <a:bodyPr>
            <a:normAutofit fontScale="77500" lnSpcReduction="20000"/>
          </a:bodyPr>
          <a:lstStyle/>
          <a:p>
            <a:pPr eaLnBrk="0" hangingPunct="0">
              <a:lnSpc>
                <a:spcPct val="120000"/>
              </a:lnSpc>
              <a:defRPr/>
            </a:pPr>
            <a:r>
              <a:rPr lang="en-US" sz="3000" b="1" dirty="0">
                <a:solidFill>
                  <a:schemeClr val="tx2"/>
                </a:solidFill>
                <a:latin typeface="Century Schoolbook" pitchFamily="18" charset="0"/>
              </a:rPr>
              <a:t>ROUTINE MEDICATION: </a:t>
            </a:r>
            <a:r>
              <a:rPr lang="en-CA" sz="3000" b="1" dirty="0">
                <a:solidFill>
                  <a:schemeClr val="tx2"/>
                </a:solidFill>
                <a:latin typeface="Century Schoolbook" pitchFamily="18" charset="0"/>
              </a:rPr>
              <a:t>MALARIA TREATMENT</a:t>
            </a:r>
            <a:br>
              <a:rPr lang="en-CA" sz="3000" b="1" dirty="0">
                <a:solidFill>
                  <a:schemeClr val="tx2"/>
                </a:solidFill>
                <a:latin typeface="Century Schoolbook" pitchFamily="18" charset="0"/>
              </a:rPr>
            </a:br>
            <a:endParaRPr lang="en-US" sz="3000" b="1" dirty="0">
              <a:solidFill>
                <a:schemeClr val="tx2"/>
              </a:solidFill>
              <a:latin typeface="Century Schoolbook" pitchFamily="18" charset="0"/>
            </a:endParaRPr>
          </a:p>
        </p:txBody>
      </p:sp>
      <p:sp>
        <p:nvSpPr>
          <p:cNvPr id="7" name="TextBox 6"/>
          <p:cNvSpPr txBox="1"/>
          <p:nvPr/>
        </p:nvSpPr>
        <p:spPr>
          <a:xfrm rot="16200000">
            <a:off x="6334157" y="2809844"/>
            <a:ext cx="4800599" cy="400110"/>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GB" sz="2000" b="1" dirty="0">
                <a:solidFill>
                  <a:schemeClr val="accent4">
                    <a:lumMod val="50000"/>
                  </a:schemeClr>
                </a:solidFill>
              </a:rPr>
              <a:t>STEP 5: Treat and prevent infections</a:t>
            </a:r>
          </a:p>
        </p:txBody>
      </p:sp>
      <p:sp>
        <p:nvSpPr>
          <p:cNvPr id="8" name="TextBox 7"/>
          <p:cNvSpPr txBox="1"/>
          <p:nvPr/>
        </p:nvSpPr>
        <p:spPr>
          <a:xfrm>
            <a:off x="0" y="6396335"/>
            <a:ext cx="1905000" cy="461665"/>
          </a:xfrm>
          <a:prstGeom prst="rect">
            <a:avLst/>
          </a:prstGeom>
          <a:solidFill>
            <a:srgbClr val="79A7A5"/>
          </a:solidFill>
        </p:spPr>
        <p:txBody>
          <a:bodyPr>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PHASE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304800" y="762000"/>
            <a:ext cx="7772400" cy="5334000"/>
          </a:xfrm>
          <a:solidFill>
            <a:schemeClr val="accent1"/>
          </a:solidFill>
        </p:spPr>
        <p:txBody>
          <a:bodyPr>
            <a:normAutofit fontScale="70000" lnSpcReduction="20000"/>
          </a:bodyPr>
          <a:lstStyle/>
          <a:p>
            <a:pPr marL="609600" indent="-609600">
              <a:buNone/>
            </a:pPr>
            <a:endParaRPr lang="en-GB" b="1" dirty="0"/>
          </a:p>
          <a:p>
            <a:pPr marL="609600" indent="-609600"/>
            <a:r>
              <a:rPr lang="en-GB" dirty="0"/>
              <a:t>All SAM children 6 months and older when condition is stabilized</a:t>
            </a:r>
          </a:p>
          <a:p>
            <a:pPr marL="609600" indent="-609600">
              <a:buNone/>
            </a:pPr>
            <a:endParaRPr lang="en-GB" dirty="0"/>
          </a:p>
          <a:p>
            <a:pPr marL="609600" indent="-609600"/>
            <a:r>
              <a:rPr lang="en-GB" dirty="0"/>
              <a:t>Second dose given before discharge</a:t>
            </a:r>
          </a:p>
          <a:p>
            <a:pPr marL="609600" indent="-609600"/>
            <a:endParaRPr lang="en-GB" dirty="0"/>
          </a:p>
          <a:p>
            <a:pPr marL="609600" indent="-609600"/>
            <a:r>
              <a:rPr lang="en-GB" dirty="0"/>
              <a:t>A further dose for those younger than 9 months after the age of 9 months</a:t>
            </a:r>
          </a:p>
          <a:p>
            <a:pPr marL="609600" indent="-609600"/>
            <a:endParaRPr lang="en-GB" dirty="0"/>
          </a:p>
          <a:p>
            <a:pPr marL="609600" indent="-609600"/>
            <a:r>
              <a:rPr lang="en-GB" dirty="0"/>
              <a:t>Full treatment of Vitamin A supplementation   for children with recent  history or current measles infection </a:t>
            </a:r>
          </a:p>
          <a:p>
            <a:pPr marL="609600" indent="-609600"/>
            <a:endParaRPr lang="en-GB" dirty="0"/>
          </a:p>
          <a:p>
            <a:pPr marL="609600" indent="-609600"/>
            <a:r>
              <a:rPr lang="en-GB" dirty="0"/>
              <a:t>Give at s months for HIV exposed children  and during an outbreak</a:t>
            </a:r>
          </a:p>
          <a:p>
            <a:pPr marL="609600" indent="-609600">
              <a:buNone/>
            </a:pPr>
            <a:endParaRPr lang="en-GB" dirty="0"/>
          </a:p>
          <a:p>
            <a:pPr marL="609600" indent="-609600" algn="just" eaLnBrk="1" hangingPunct="1">
              <a:buFont typeface="Wingdings" pitchFamily="2" charset="2"/>
              <a:buNone/>
            </a:pPr>
            <a:r>
              <a:rPr lang="en-GB" dirty="0"/>
              <a:t>	</a:t>
            </a:r>
            <a:endParaRPr lang="en-US" sz="2100" dirty="0"/>
          </a:p>
          <a:p>
            <a:pPr marL="609600" indent="-609600" eaLnBrk="1" hangingPunct="1">
              <a:buFontTx/>
              <a:buNone/>
            </a:pPr>
            <a:endParaRPr lang="en-US" dirty="0"/>
          </a:p>
        </p:txBody>
      </p:sp>
      <p:graphicFrame>
        <p:nvGraphicFramePr>
          <p:cNvPr id="1331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331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rot="16200000">
            <a:off x="6334157" y="2809844"/>
            <a:ext cx="4800599" cy="400110"/>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GB" sz="2000" b="1" dirty="0">
                <a:solidFill>
                  <a:schemeClr val="accent4">
                    <a:lumMod val="50000"/>
                  </a:schemeClr>
                </a:solidFill>
              </a:rPr>
              <a:t>STEP 5: Treat and prevent infections</a:t>
            </a:r>
          </a:p>
        </p:txBody>
      </p:sp>
      <p:sp>
        <p:nvSpPr>
          <p:cNvPr id="8" name="Rectangle 2"/>
          <p:cNvSpPr txBox="1">
            <a:spLocks noChangeArrowheads="1"/>
          </p:cNvSpPr>
          <p:nvPr/>
        </p:nvSpPr>
        <p:spPr>
          <a:xfrm>
            <a:off x="152400" y="228600"/>
            <a:ext cx="8229600" cy="762000"/>
          </a:xfrm>
          <a:prstGeom prst="rect">
            <a:avLst/>
          </a:prstGeom>
          <a:solidFill>
            <a:schemeClr val="bg1"/>
          </a:solidFill>
        </p:spPr>
        <p:txBody>
          <a:bodyPr>
            <a:normAutofit fontScale="77500" lnSpcReduction="20000"/>
          </a:bodyPr>
          <a:lstStyle/>
          <a:p>
            <a:pPr algn="ctr" eaLnBrk="0" hangingPunct="0">
              <a:lnSpc>
                <a:spcPct val="80000"/>
              </a:lnSpc>
              <a:defRPr/>
            </a:pPr>
            <a:r>
              <a:rPr lang="en-US" sz="3000" b="1" dirty="0">
                <a:solidFill>
                  <a:schemeClr val="tx2"/>
                </a:solidFill>
                <a:latin typeface="Century Schoolbook" pitchFamily="18" charset="0"/>
              </a:rPr>
              <a:t>ROUTINE MEDICATION: MEASLES </a:t>
            </a:r>
            <a:r>
              <a:rPr lang="en-CA" sz="3000" b="1" dirty="0">
                <a:solidFill>
                  <a:schemeClr val="tx2"/>
                </a:solidFill>
                <a:latin typeface="Century Schoolbook" pitchFamily="18" charset="0"/>
              </a:rPr>
              <a:t>PREVENTION</a:t>
            </a:r>
            <a:br>
              <a:rPr lang="en-CA" sz="3000" b="1" dirty="0">
                <a:solidFill>
                  <a:schemeClr val="tx2"/>
                </a:solidFill>
                <a:latin typeface="Century Schoolbook" pitchFamily="18" charset="0"/>
              </a:rPr>
            </a:br>
            <a:endParaRPr lang="en-US" sz="3000" b="1" dirty="0">
              <a:solidFill>
                <a:schemeClr val="tx2"/>
              </a:solidFill>
              <a:latin typeface="Century Schoolbook" pitchFamily="18" charset="0"/>
            </a:endParaRPr>
          </a:p>
        </p:txBody>
      </p:sp>
      <p:sp>
        <p:nvSpPr>
          <p:cNvPr id="9" name="TextBox 8"/>
          <p:cNvSpPr txBox="1"/>
          <p:nvPr/>
        </p:nvSpPr>
        <p:spPr>
          <a:xfrm>
            <a:off x="0" y="6396335"/>
            <a:ext cx="1905000" cy="461665"/>
          </a:xfrm>
          <a:prstGeom prst="rect">
            <a:avLst/>
          </a:prstGeom>
          <a:solidFill>
            <a:srgbClr val="79A7A5"/>
          </a:solidFill>
        </p:spPr>
        <p:txBody>
          <a:bodyPr>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PHASE 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74638"/>
            <a:ext cx="8382000" cy="868362"/>
          </a:xfrm>
          <a:solidFill>
            <a:schemeClr val="bg1"/>
          </a:solidFill>
        </p:spPr>
        <p:txBody>
          <a:bodyPr wrap="square" lIns="91440" tIns="45720" rIns="91440" bIns="45720" numCol="1" anchorCtr="0" compatLnSpc="1">
            <a:prstTxWarp prst="textNoShape">
              <a:avLst/>
            </a:prstTxWarp>
            <a:normAutofit fontScale="90000"/>
          </a:bodyPr>
          <a:lstStyle/>
          <a:p>
            <a:pPr>
              <a:defRPr/>
            </a:pPr>
            <a:br>
              <a:rPr lang="en-CA" b="1" cap="none" dirty="0"/>
            </a:br>
            <a:r>
              <a:rPr lang="en-CA" b="1" cap="none" dirty="0"/>
              <a:t>ROUTINE MEDICATION – MICRONUTRIENT SUPPLEMENTATION</a:t>
            </a:r>
            <a:endParaRPr lang="en-US" b="1" cap="none" dirty="0"/>
          </a:p>
        </p:txBody>
      </p:sp>
      <p:sp>
        <p:nvSpPr>
          <p:cNvPr id="6147" name="Rectangle 3"/>
          <p:cNvSpPr>
            <a:spLocks noGrp="1" noChangeArrowheads="1"/>
          </p:cNvSpPr>
          <p:nvPr>
            <p:ph type="body" sz="half" idx="2"/>
          </p:nvPr>
        </p:nvSpPr>
        <p:spPr>
          <a:xfrm>
            <a:off x="4495800" y="1295400"/>
            <a:ext cx="4191000" cy="4983163"/>
          </a:xfrm>
        </p:spPr>
        <p:txBody>
          <a:bodyPr/>
          <a:lstStyle/>
          <a:p>
            <a:endParaRPr lang="en-CA" sz="2100" dirty="0"/>
          </a:p>
          <a:p>
            <a:r>
              <a:rPr lang="en-CA" sz="2100" dirty="0"/>
              <a:t>All severely malnourished children have vitamin and mineral deficiencies</a:t>
            </a:r>
          </a:p>
          <a:p>
            <a:pPr>
              <a:buFontTx/>
              <a:buNone/>
            </a:pPr>
            <a:endParaRPr lang="en-CA" sz="2100" dirty="0"/>
          </a:p>
          <a:p>
            <a:r>
              <a:rPr lang="en-CA" sz="2100" dirty="0"/>
              <a:t>The therapeutic products (F75, F100, RUTF) have sufficient vitamins /minerals to correct sub-clinical deficiencies</a:t>
            </a:r>
          </a:p>
          <a:p>
            <a:pPr>
              <a:buFontTx/>
              <a:buNone/>
            </a:pPr>
            <a:endParaRPr lang="en-CA" sz="2100" dirty="0"/>
          </a:p>
          <a:p>
            <a:r>
              <a:rPr lang="en-CA" sz="2100" dirty="0"/>
              <a:t>We do not recommend micronutrient syrup for this reason</a:t>
            </a:r>
          </a:p>
          <a:p>
            <a:pPr>
              <a:buFontTx/>
              <a:buNone/>
            </a:pPr>
            <a:r>
              <a:rPr lang="en-CA" sz="2100" dirty="0"/>
              <a:t> </a:t>
            </a:r>
            <a:endParaRPr lang="en-US" sz="2100" dirty="0"/>
          </a:p>
        </p:txBody>
      </p:sp>
      <p:sp>
        <p:nvSpPr>
          <p:cNvPr id="4" name="TextBox 3"/>
          <p:cNvSpPr txBox="1"/>
          <p:nvPr/>
        </p:nvSpPr>
        <p:spPr>
          <a:xfrm rot="16200000">
            <a:off x="5991257" y="3000344"/>
            <a:ext cx="5486399" cy="400110"/>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GB" sz="2000" b="1" dirty="0">
                <a:solidFill>
                  <a:schemeClr val="accent4">
                    <a:lumMod val="50000"/>
                  </a:schemeClr>
                </a:solidFill>
              </a:rPr>
              <a:t>STEP 6: Correct micronutrient deficiencies</a:t>
            </a:r>
          </a:p>
        </p:txBody>
      </p:sp>
      <p:graphicFrame>
        <p:nvGraphicFramePr>
          <p:cNvPr id="143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434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0" y="6396335"/>
            <a:ext cx="1905000" cy="461665"/>
          </a:xfrm>
          <a:prstGeom prst="rect">
            <a:avLst/>
          </a:prstGeom>
          <a:solidFill>
            <a:srgbClr val="79A7A5"/>
          </a:solidFill>
        </p:spPr>
        <p:txBody>
          <a:bodyPr>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PHASE 1</a:t>
            </a:r>
          </a:p>
        </p:txBody>
      </p:sp>
      <p:pic>
        <p:nvPicPr>
          <p:cNvPr id="8" name="Content Placeholder 6"/>
          <p:cNvPicPr>
            <a:picLocks noChangeAspect="1" noChangeArrowheads="1"/>
          </p:cNvPicPr>
          <p:nvPr/>
        </p:nvPicPr>
        <p:blipFill>
          <a:blip r:embed="rId5" cstate="print"/>
          <a:srcRect/>
          <a:stretch>
            <a:fillRect/>
          </a:stretch>
        </p:blipFill>
        <p:spPr bwMode="auto">
          <a:xfrm>
            <a:off x="304800" y="2133600"/>
            <a:ext cx="4038600" cy="2706688"/>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type="body" idx="4294967295"/>
          </p:nvPr>
        </p:nvSpPr>
        <p:spPr>
          <a:xfrm>
            <a:off x="0" y="914400"/>
            <a:ext cx="8077200" cy="5410200"/>
          </a:xfrm>
        </p:spPr>
        <p:txBody>
          <a:bodyPr>
            <a:normAutofit lnSpcReduction="10000"/>
          </a:bodyPr>
          <a:lstStyle/>
          <a:p>
            <a:pPr marL="609600" indent="-609600">
              <a:lnSpc>
                <a:spcPct val="80000"/>
              </a:lnSpc>
            </a:pPr>
            <a:r>
              <a:rPr lang="en-US" sz="2800" dirty="0"/>
              <a:t>Sufficient Vitamin A in F75, F100, RUTF and locally developed milk with CMV</a:t>
            </a:r>
          </a:p>
          <a:p>
            <a:pPr marL="609600" indent="-609600">
              <a:lnSpc>
                <a:spcPct val="80000"/>
              </a:lnSpc>
            </a:pPr>
            <a:endParaRPr lang="en-US" sz="2800" dirty="0"/>
          </a:p>
          <a:p>
            <a:pPr marL="609600" indent="-609600">
              <a:lnSpc>
                <a:spcPct val="80000"/>
              </a:lnSpc>
            </a:pPr>
            <a:r>
              <a:rPr lang="en-US" sz="2800" dirty="0"/>
              <a:t>Do not give vitamin A routinely on admission or on discharge from in-patient therapeutic programme</a:t>
            </a:r>
          </a:p>
          <a:p>
            <a:pPr marL="609600" indent="-609600">
              <a:lnSpc>
                <a:spcPct val="80000"/>
              </a:lnSpc>
            </a:pPr>
            <a:endParaRPr lang="en-US" sz="2800" dirty="0"/>
          </a:p>
          <a:p>
            <a:pPr marL="609600" indent="-609600">
              <a:lnSpc>
                <a:spcPct val="80000"/>
              </a:lnSpc>
            </a:pPr>
            <a:r>
              <a:rPr lang="en-US" sz="2800" dirty="0"/>
              <a:t>Children with clinical signs of Vitamin A deficiency treated according to protocol</a:t>
            </a:r>
          </a:p>
          <a:p>
            <a:pPr marL="609600" indent="-609600">
              <a:lnSpc>
                <a:spcPct val="80000"/>
              </a:lnSpc>
            </a:pPr>
            <a:endParaRPr lang="en-US" sz="2800" dirty="0"/>
          </a:p>
          <a:p>
            <a:pPr marL="609600" indent="-609600">
              <a:lnSpc>
                <a:spcPct val="80000"/>
              </a:lnSpc>
            </a:pPr>
            <a:r>
              <a:rPr lang="en-US" sz="2800" dirty="0"/>
              <a:t>Give one dose to those with recent history of measles</a:t>
            </a:r>
          </a:p>
          <a:p>
            <a:pPr marL="609600" indent="-609600">
              <a:lnSpc>
                <a:spcPct val="80000"/>
              </a:lnSpc>
            </a:pPr>
            <a:endParaRPr lang="en-US" sz="2800" dirty="0"/>
          </a:p>
          <a:p>
            <a:pPr marL="609600" indent="-609600">
              <a:lnSpc>
                <a:spcPct val="80000"/>
              </a:lnSpc>
            </a:pPr>
            <a:r>
              <a:rPr lang="en-US" sz="2800" dirty="0"/>
              <a:t>Vaccinate all 6 months to 15 years incase of measles outbreak</a:t>
            </a:r>
          </a:p>
          <a:p>
            <a:pPr marL="609600" indent="-609600">
              <a:lnSpc>
                <a:spcPct val="80000"/>
              </a:lnSpc>
              <a:buNone/>
            </a:pPr>
            <a:endParaRPr lang="en-US" sz="2800" dirty="0"/>
          </a:p>
          <a:p>
            <a:pPr marL="609600" indent="-609600">
              <a:lnSpc>
                <a:spcPct val="80000"/>
              </a:lnSpc>
            </a:pPr>
            <a:endParaRPr lang="en-US" dirty="0"/>
          </a:p>
          <a:p>
            <a:pPr marL="609600" indent="-609600">
              <a:lnSpc>
                <a:spcPct val="80000"/>
              </a:lnSpc>
            </a:pPr>
            <a:endParaRPr lang="en-US" dirty="0"/>
          </a:p>
          <a:p>
            <a:pPr marL="609600" indent="-609600">
              <a:lnSpc>
                <a:spcPct val="80000"/>
              </a:lnSpc>
            </a:pPr>
            <a:endParaRPr lang="en-US" dirty="0"/>
          </a:p>
          <a:p>
            <a:pPr marL="609600" indent="-609600">
              <a:lnSpc>
                <a:spcPct val="80000"/>
              </a:lnSpc>
            </a:pPr>
            <a:endParaRPr lang="en-US" dirty="0"/>
          </a:p>
        </p:txBody>
      </p:sp>
      <p:graphicFrame>
        <p:nvGraphicFramePr>
          <p:cNvPr id="1536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536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rot="16200000">
            <a:off x="5991257" y="3228944"/>
            <a:ext cx="5486399" cy="400110"/>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GB" sz="2000" b="1" dirty="0">
                <a:solidFill>
                  <a:schemeClr val="accent4">
                    <a:lumMod val="50000"/>
                  </a:schemeClr>
                </a:solidFill>
              </a:rPr>
              <a:t>STEP 6: Correct micronutrient deficiencies</a:t>
            </a:r>
          </a:p>
        </p:txBody>
      </p:sp>
      <p:sp>
        <p:nvSpPr>
          <p:cNvPr id="6" name="Rectangle 2"/>
          <p:cNvSpPr txBox="1">
            <a:spLocks noChangeArrowheads="1"/>
          </p:cNvSpPr>
          <p:nvPr/>
        </p:nvSpPr>
        <p:spPr>
          <a:xfrm>
            <a:off x="0" y="0"/>
            <a:ext cx="8534400" cy="762000"/>
          </a:xfrm>
          <a:prstGeom prst="rect">
            <a:avLst/>
          </a:prstGeom>
          <a:solidFill>
            <a:schemeClr val="bg1"/>
          </a:solidFill>
        </p:spPr>
        <p:txBody>
          <a:bodyPr>
            <a:normAutofit fontScale="25000" lnSpcReduction="20000"/>
          </a:bodyPr>
          <a:lstStyle/>
          <a:p>
            <a:pPr eaLnBrk="0" hangingPunct="0">
              <a:defRPr/>
            </a:pPr>
            <a:br>
              <a:rPr lang="en-US" sz="2800" b="1" cap="small" dirty="0">
                <a:solidFill>
                  <a:schemeClr val="tx2"/>
                </a:solidFill>
                <a:latin typeface="Calisto MT" pitchFamily="18" charset="0"/>
                <a:ea typeface="+mj-ea"/>
                <a:cs typeface="+mj-cs"/>
              </a:rPr>
            </a:br>
            <a:br>
              <a:rPr lang="en-US" sz="2800" b="1" cap="small" dirty="0">
                <a:solidFill>
                  <a:schemeClr val="tx2"/>
                </a:solidFill>
                <a:latin typeface="Calisto MT" pitchFamily="18" charset="0"/>
                <a:ea typeface="+mj-ea"/>
                <a:cs typeface="+mj-cs"/>
              </a:rPr>
            </a:br>
            <a:br>
              <a:rPr lang="en-US" sz="2800" b="1" cap="small" dirty="0">
                <a:solidFill>
                  <a:schemeClr val="tx2"/>
                </a:solidFill>
                <a:latin typeface="Calisto MT" pitchFamily="18" charset="0"/>
                <a:ea typeface="+mj-ea"/>
                <a:cs typeface="+mj-cs"/>
              </a:rPr>
            </a:br>
            <a:r>
              <a:rPr lang="en-US" sz="12000" b="1" cap="small" dirty="0">
                <a:solidFill>
                  <a:schemeClr val="tx2"/>
                </a:solidFill>
                <a:latin typeface="+mj-lt"/>
                <a:ea typeface="+mj-ea"/>
                <a:cs typeface="+mj-cs"/>
              </a:rPr>
              <a:t>Routine medication: Vitamin A Supplementation</a:t>
            </a:r>
            <a:endParaRPr lang="en-US" sz="12000" b="1" cap="small" dirty="0">
              <a:solidFill>
                <a:schemeClr val="tx2"/>
              </a:solidFill>
              <a:latin typeface="Calisto MT" pitchFamily="18" charset="0"/>
              <a:ea typeface="+mj-ea"/>
              <a:cs typeface="+mj-cs"/>
            </a:endParaRPr>
          </a:p>
        </p:txBody>
      </p:sp>
      <p:sp>
        <p:nvSpPr>
          <p:cNvPr id="7" name="TextBox 6"/>
          <p:cNvSpPr txBox="1"/>
          <p:nvPr/>
        </p:nvSpPr>
        <p:spPr>
          <a:xfrm>
            <a:off x="0" y="6396335"/>
            <a:ext cx="4191000" cy="461665"/>
          </a:xfrm>
          <a:prstGeom prst="rect">
            <a:avLst/>
          </a:prstGeom>
          <a:solidFill>
            <a:srgbClr val="79A7A5"/>
          </a:solidFill>
        </p:spPr>
        <p:txBody>
          <a:bodyPr wrap="square">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STABILISATION PHASE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038600" y="838200"/>
            <a:ext cx="4478338" cy="5138738"/>
            <a:chOff x="1712" y="3749"/>
            <a:chExt cx="7281" cy="6294"/>
          </a:xfrm>
        </p:grpSpPr>
        <p:sp>
          <p:nvSpPr>
            <p:cNvPr id="16391" name="Rectangle 4"/>
            <p:cNvSpPr>
              <a:spLocks noChangeArrowheads="1"/>
            </p:cNvSpPr>
            <p:nvPr/>
          </p:nvSpPr>
          <p:spPr bwMode="auto">
            <a:xfrm>
              <a:off x="2166" y="3749"/>
              <a:ext cx="3697" cy="320"/>
            </a:xfrm>
            <a:prstGeom prst="rect">
              <a:avLst/>
            </a:prstGeom>
            <a:noFill/>
            <a:ln w="9525">
              <a:noFill/>
              <a:miter lim="800000"/>
              <a:headEnd/>
              <a:tailEnd/>
            </a:ln>
          </p:spPr>
          <p:txBody>
            <a:bodyPr wrap="none" lIns="0" tIns="0" rIns="0" bIns="0">
              <a:spAutoFit/>
            </a:bodyPr>
            <a:lstStyle/>
            <a:p>
              <a:pPr>
                <a:spcAft>
                  <a:spcPts val="1000"/>
                </a:spcAft>
              </a:pPr>
              <a:r>
                <a:rPr lang="en-US" sz="1700" b="1">
                  <a:solidFill>
                    <a:srgbClr val="000000"/>
                  </a:solidFill>
                  <a:cs typeface="Arial" charset="0"/>
                </a:rPr>
                <a:t>Vitamin A Deficiency -</a:t>
              </a:r>
              <a:endParaRPr lang="en-US">
                <a:cs typeface="Arial" charset="0"/>
              </a:endParaRPr>
            </a:p>
          </p:txBody>
        </p:sp>
        <p:sp>
          <p:nvSpPr>
            <p:cNvPr id="16392" name="Rectangle 5"/>
            <p:cNvSpPr>
              <a:spLocks noChangeArrowheads="1"/>
            </p:cNvSpPr>
            <p:nvPr/>
          </p:nvSpPr>
          <p:spPr bwMode="auto">
            <a:xfrm>
              <a:off x="4686" y="6456"/>
              <a:ext cx="2049" cy="320"/>
            </a:xfrm>
            <a:prstGeom prst="rect">
              <a:avLst/>
            </a:prstGeom>
            <a:noFill/>
            <a:ln w="9525">
              <a:noFill/>
              <a:miter lim="800000"/>
              <a:headEnd/>
              <a:tailEnd/>
            </a:ln>
          </p:spPr>
          <p:txBody>
            <a:bodyPr wrap="none" lIns="0" tIns="0" rIns="0" bIns="0">
              <a:spAutoFit/>
            </a:bodyPr>
            <a:lstStyle/>
            <a:p>
              <a:pPr>
                <a:spcAft>
                  <a:spcPts val="1000"/>
                </a:spcAft>
              </a:pPr>
              <a:r>
                <a:rPr lang="en-US" sz="1700" b="1">
                  <a:solidFill>
                    <a:srgbClr val="000000"/>
                  </a:solidFill>
                  <a:cs typeface="Arial" charset="0"/>
                </a:rPr>
                <a:t>Bitots spots</a:t>
              </a:r>
              <a:endParaRPr lang="en-US">
                <a:cs typeface="Arial" charset="0"/>
              </a:endParaRPr>
            </a:p>
          </p:txBody>
        </p:sp>
        <p:sp>
          <p:nvSpPr>
            <p:cNvPr id="16393" name="Rectangle 6"/>
            <p:cNvSpPr>
              <a:spLocks noChangeArrowheads="1"/>
            </p:cNvSpPr>
            <p:nvPr/>
          </p:nvSpPr>
          <p:spPr bwMode="auto">
            <a:xfrm>
              <a:off x="5987" y="3749"/>
              <a:ext cx="2154" cy="391"/>
            </a:xfrm>
            <a:prstGeom prst="rect">
              <a:avLst/>
            </a:prstGeom>
            <a:noFill/>
            <a:ln w="9525">
              <a:noFill/>
              <a:miter lim="800000"/>
              <a:headEnd/>
              <a:tailEnd/>
            </a:ln>
          </p:spPr>
          <p:txBody>
            <a:bodyPr wrap="none" lIns="0" tIns="0" rIns="0" bIns="0">
              <a:spAutoFit/>
            </a:bodyPr>
            <a:lstStyle/>
            <a:p>
              <a:pPr>
                <a:spcAft>
                  <a:spcPts val="1000"/>
                </a:spcAft>
              </a:pPr>
              <a:r>
                <a:rPr lang="en-US" sz="1700" b="1">
                  <a:solidFill>
                    <a:srgbClr val="000000"/>
                  </a:solidFill>
                  <a:cs typeface="Arial" charset="0"/>
                </a:rPr>
                <a:t>Xeropthalmia</a:t>
              </a:r>
              <a:endParaRPr lang="en-US">
                <a:cs typeface="Arial" charset="0"/>
              </a:endParaRPr>
            </a:p>
          </p:txBody>
        </p:sp>
        <p:pic>
          <p:nvPicPr>
            <p:cNvPr id="16394" name="Picture 7"/>
            <p:cNvPicPr>
              <a:picLocks noChangeAspect="1" noChangeArrowheads="1"/>
            </p:cNvPicPr>
            <p:nvPr/>
          </p:nvPicPr>
          <p:blipFill>
            <a:blip r:embed="rId3" cstate="print"/>
            <a:srcRect/>
            <a:stretch>
              <a:fillRect/>
            </a:stretch>
          </p:blipFill>
          <p:spPr bwMode="auto">
            <a:xfrm>
              <a:off x="6213" y="4380"/>
              <a:ext cx="2693" cy="2081"/>
            </a:xfrm>
            <a:prstGeom prst="rect">
              <a:avLst/>
            </a:prstGeom>
            <a:noFill/>
            <a:ln w="9525">
              <a:noFill/>
              <a:miter lim="800000"/>
              <a:headEnd/>
              <a:tailEnd/>
            </a:ln>
          </p:spPr>
        </p:pic>
        <p:sp>
          <p:nvSpPr>
            <p:cNvPr id="16395" name="Rectangle 8"/>
            <p:cNvSpPr>
              <a:spLocks noChangeArrowheads="1"/>
            </p:cNvSpPr>
            <p:nvPr/>
          </p:nvSpPr>
          <p:spPr bwMode="auto">
            <a:xfrm>
              <a:off x="6205" y="4373"/>
              <a:ext cx="2706" cy="2093"/>
            </a:xfrm>
            <a:prstGeom prst="rect">
              <a:avLst/>
            </a:prstGeom>
            <a:noFill/>
            <a:ln w="6985" cap="rnd">
              <a:solidFill>
                <a:srgbClr val="FFFFFF"/>
              </a:solidFill>
              <a:miter lim="800000"/>
              <a:headEnd/>
              <a:tailEnd/>
            </a:ln>
          </p:spPr>
          <p:txBody>
            <a:bodyPr/>
            <a:lstStyle/>
            <a:p>
              <a:endParaRPr lang="en-GB">
                <a:cs typeface="Arial" charset="0"/>
              </a:endParaRPr>
            </a:p>
          </p:txBody>
        </p:sp>
        <p:pic>
          <p:nvPicPr>
            <p:cNvPr id="16396" name="Picture 9"/>
            <p:cNvPicPr>
              <a:picLocks noChangeAspect="1" noChangeArrowheads="1"/>
            </p:cNvPicPr>
            <p:nvPr/>
          </p:nvPicPr>
          <p:blipFill>
            <a:blip r:embed="rId4" cstate="print"/>
            <a:srcRect/>
            <a:stretch>
              <a:fillRect/>
            </a:stretch>
          </p:blipFill>
          <p:spPr bwMode="auto">
            <a:xfrm>
              <a:off x="2129" y="4371"/>
              <a:ext cx="2812" cy="2097"/>
            </a:xfrm>
            <a:prstGeom prst="rect">
              <a:avLst/>
            </a:prstGeom>
            <a:noFill/>
            <a:ln w="9525">
              <a:noFill/>
              <a:miter lim="800000"/>
              <a:headEnd/>
              <a:tailEnd/>
            </a:ln>
          </p:spPr>
        </p:pic>
        <p:sp>
          <p:nvSpPr>
            <p:cNvPr id="16397" name="Rectangle 10"/>
            <p:cNvSpPr>
              <a:spLocks noChangeArrowheads="1"/>
            </p:cNvSpPr>
            <p:nvPr/>
          </p:nvSpPr>
          <p:spPr bwMode="auto">
            <a:xfrm>
              <a:off x="2122" y="4364"/>
              <a:ext cx="2823" cy="2109"/>
            </a:xfrm>
            <a:prstGeom prst="rect">
              <a:avLst/>
            </a:prstGeom>
            <a:noFill/>
            <a:ln w="6985" cap="rnd">
              <a:solidFill>
                <a:srgbClr val="FFFFFF"/>
              </a:solidFill>
              <a:miter lim="800000"/>
              <a:headEnd/>
              <a:tailEnd/>
            </a:ln>
          </p:spPr>
          <p:txBody>
            <a:bodyPr/>
            <a:lstStyle/>
            <a:p>
              <a:endParaRPr lang="en-GB">
                <a:cs typeface="Arial" charset="0"/>
              </a:endParaRPr>
            </a:p>
          </p:txBody>
        </p:sp>
        <p:sp>
          <p:nvSpPr>
            <p:cNvPr id="16398" name="Rectangle 12"/>
            <p:cNvSpPr>
              <a:spLocks noChangeArrowheads="1"/>
            </p:cNvSpPr>
            <p:nvPr/>
          </p:nvSpPr>
          <p:spPr bwMode="auto">
            <a:xfrm>
              <a:off x="8249" y="6739"/>
              <a:ext cx="313" cy="207"/>
            </a:xfrm>
            <a:prstGeom prst="rect">
              <a:avLst/>
            </a:prstGeom>
            <a:noFill/>
            <a:ln w="9525">
              <a:noFill/>
              <a:miter lim="800000"/>
              <a:headEnd/>
              <a:tailEnd/>
            </a:ln>
          </p:spPr>
          <p:txBody>
            <a:bodyPr wrap="none" lIns="0" tIns="0" rIns="0" bIns="0">
              <a:spAutoFit/>
            </a:bodyPr>
            <a:lstStyle/>
            <a:p>
              <a:pPr>
                <a:spcAft>
                  <a:spcPts val="1000"/>
                </a:spcAft>
              </a:pPr>
              <a:r>
                <a:rPr lang="en-US" sz="1100" b="1">
                  <a:solidFill>
                    <a:srgbClr val="000000"/>
                  </a:solidFill>
                  <a:cs typeface="Arial" charset="0"/>
                </a:rPr>
                <a:t>.    </a:t>
              </a:r>
              <a:endParaRPr lang="en-US">
                <a:cs typeface="Arial" charset="0"/>
              </a:endParaRPr>
            </a:p>
          </p:txBody>
        </p:sp>
        <p:sp>
          <p:nvSpPr>
            <p:cNvPr id="16399" name="Rectangle 14"/>
            <p:cNvSpPr>
              <a:spLocks noChangeArrowheads="1"/>
            </p:cNvSpPr>
            <p:nvPr/>
          </p:nvSpPr>
          <p:spPr bwMode="auto">
            <a:xfrm>
              <a:off x="1712" y="7286"/>
              <a:ext cx="0" cy="339"/>
            </a:xfrm>
            <a:prstGeom prst="rect">
              <a:avLst/>
            </a:prstGeom>
            <a:noFill/>
            <a:ln w="9525">
              <a:noFill/>
              <a:miter lim="800000"/>
              <a:headEnd/>
              <a:tailEnd/>
            </a:ln>
          </p:spPr>
          <p:txBody>
            <a:bodyPr wrap="none" lIns="0" tIns="0" rIns="0" bIns="0">
              <a:spAutoFit/>
            </a:bodyPr>
            <a:lstStyle/>
            <a:p>
              <a:pPr>
                <a:spcAft>
                  <a:spcPts val="1000"/>
                </a:spcAft>
              </a:pPr>
              <a:endParaRPr lang="en-US">
                <a:cs typeface="Arial" charset="0"/>
              </a:endParaRPr>
            </a:p>
          </p:txBody>
        </p:sp>
        <p:pic>
          <p:nvPicPr>
            <p:cNvPr id="16400" name="Picture 15"/>
            <p:cNvPicPr>
              <a:picLocks noChangeAspect="1" noChangeArrowheads="1"/>
            </p:cNvPicPr>
            <p:nvPr/>
          </p:nvPicPr>
          <p:blipFill>
            <a:blip r:embed="rId5" cstate="print"/>
            <a:srcRect/>
            <a:stretch>
              <a:fillRect/>
            </a:stretch>
          </p:blipFill>
          <p:spPr bwMode="auto">
            <a:xfrm>
              <a:off x="2390" y="7767"/>
              <a:ext cx="2780" cy="1879"/>
            </a:xfrm>
            <a:prstGeom prst="rect">
              <a:avLst/>
            </a:prstGeom>
            <a:noFill/>
            <a:ln w="9525">
              <a:noFill/>
              <a:miter lim="800000"/>
              <a:headEnd/>
              <a:tailEnd/>
            </a:ln>
          </p:spPr>
        </p:pic>
        <p:sp>
          <p:nvSpPr>
            <p:cNvPr id="16401" name="Rectangle 16"/>
            <p:cNvSpPr>
              <a:spLocks noChangeArrowheads="1"/>
            </p:cNvSpPr>
            <p:nvPr/>
          </p:nvSpPr>
          <p:spPr bwMode="auto">
            <a:xfrm>
              <a:off x="2208" y="9723"/>
              <a:ext cx="3098" cy="320"/>
            </a:xfrm>
            <a:prstGeom prst="rect">
              <a:avLst/>
            </a:prstGeom>
            <a:noFill/>
            <a:ln w="9525">
              <a:noFill/>
              <a:miter lim="800000"/>
              <a:headEnd/>
              <a:tailEnd/>
            </a:ln>
          </p:spPr>
          <p:txBody>
            <a:bodyPr lIns="0" tIns="0" rIns="0" bIns="0">
              <a:spAutoFit/>
            </a:bodyPr>
            <a:lstStyle/>
            <a:p>
              <a:pPr>
                <a:spcAft>
                  <a:spcPts val="1000"/>
                </a:spcAft>
              </a:pPr>
              <a:r>
                <a:rPr lang="en-US" sz="1700" b="1">
                  <a:solidFill>
                    <a:srgbClr val="000000"/>
                  </a:solidFill>
                  <a:cs typeface="Arial" charset="0"/>
                </a:rPr>
                <a:t>Corneal Xerosis</a:t>
              </a:r>
              <a:endParaRPr lang="en-US" sz="1700">
                <a:cs typeface="Arial" charset="0"/>
              </a:endParaRPr>
            </a:p>
          </p:txBody>
        </p:sp>
        <p:pic>
          <p:nvPicPr>
            <p:cNvPr id="16402" name="Picture 17"/>
            <p:cNvPicPr>
              <a:picLocks noChangeAspect="1" noChangeArrowheads="1"/>
            </p:cNvPicPr>
            <p:nvPr/>
          </p:nvPicPr>
          <p:blipFill>
            <a:blip r:embed="rId6" cstate="print"/>
            <a:srcRect/>
            <a:stretch>
              <a:fillRect/>
            </a:stretch>
          </p:blipFill>
          <p:spPr bwMode="auto">
            <a:xfrm>
              <a:off x="6213" y="7680"/>
              <a:ext cx="2780" cy="1961"/>
            </a:xfrm>
            <a:prstGeom prst="rect">
              <a:avLst/>
            </a:prstGeom>
            <a:noFill/>
            <a:ln w="9525">
              <a:noFill/>
              <a:miter lim="800000"/>
              <a:headEnd/>
              <a:tailEnd/>
            </a:ln>
          </p:spPr>
        </p:pic>
        <p:sp>
          <p:nvSpPr>
            <p:cNvPr id="16403" name="Rectangle 18"/>
            <p:cNvSpPr>
              <a:spLocks noChangeArrowheads="1"/>
            </p:cNvSpPr>
            <p:nvPr/>
          </p:nvSpPr>
          <p:spPr bwMode="auto">
            <a:xfrm>
              <a:off x="6297" y="9723"/>
              <a:ext cx="2604" cy="320"/>
            </a:xfrm>
            <a:prstGeom prst="rect">
              <a:avLst/>
            </a:prstGeom>
            <a:noFill/>
            <a:ln w="9525">
              <a:noFill/>
              <a:miter lim="800000"/>
              <a:headEnd/>
              <a:tailEnd/>
            </a:ln>
          </p:spPr>
          <p:txBody>
            <a:bodyPr wrap="none" lIns="0" tIns="0" rIns="0" bIns="0">
              <a:spAutoFit/>
            </a:bodyPr>
            <a:lstStyle/>
            <a:p>
              <a:pPr>
                <a:spcAft>
                  <a:spcPts val="1000"/>
                </a:spcAft>
              </a:pPr>
              <a:r>
                <a:rPr lang="en-US" sz="1700" b="1">
                  <a:solidFill>
                    <a:srgbClr val="000000"/>
                  </a:solidFill>
                  <a:cs typeface="Arial" charset="0"/>
                </a:rPr>
                <a:t>Keratomalacia </a:t>
              </a:r>
              <a:endParaRPr lang="en-US">
                <a:cs typeface="Arial" charset="0"/>
              </a:endParaRPr>
            </a:p>
          </p:txBody>
        </p:sp>
      </p:grpSp>
      <p:graphicFrame>
        <p:nvGraphicFramePr>
          <p:cNvPr id="1638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6389" name="Picture" r:id="rId7" imgW="975240" imgH="914400" progId="Word.Picture.8">
                  <p:embed/>
                </p:oleObj>
              </mc:Choice>
              <mc:Fallback>
                <p:oleObj name="Picture" r:id="rId7" imgW="975240" imgH="914400" progId="Word.Picture.8">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rot="16200000">
            <a:off x="5991257" y="3000344"/>
            <a:ext cx="5486399" cy="400110"/>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GB" sz="2000" b="1" dirty="0">
                <a:solidFill>
                  <a:schemeClr val="accent4">
                    <a:lumMod val="50000"/>
                  </a:schemeClr>
                </a:solidFill>
              </a:rPr>
              <a:t>STEP 6: Correct micronutrient deficiencies</a:t>
            </a:r>
          </a:p>
        </p:txBody>
      </p:sp>
      <p:sp>
        <p:nvSpPr>
          <p:cNvPr id="16389" name="Rectangle 21"/>
          <p:cNvSpPr>
            <a:spLocks noChangeArrowheads="1"/>
          </p:cNvSpPr>
          <p:nvPr/>
        </p:nvSpPr>
        <p:spPr bwMode="auto">
          <a:xfrm>
            <a:off x="0" y="1752600"/>
            <a:ext cx="4191000" cy="4229100"/>
          </a:xfrm>
          <a:prstGeom prst="rect">
            <a:avLst/>
          </a:prstGeom>
          <a:noFill/>
          <a:ln w="9525">
            <a:noFill/>
            <a:miter lim="800000"/>
            <a:headEnd/>
            <a:tailEnd/>
          </a:ln>
        </p:spPr>
        <p:txBody>
          <a:bodyPr>
            <a:spAutoFit/>
          </a:bodyPr>
          <a:lstStyle/>
          <a:p>
            <a:pPr marL="609600" indent="-609600" algn="just">
              <a:lnSpc>
                <a:spcPct val="80000"/>
              </a:lnSpc>
            </a:pPr>
            <a:r>
              <a:rPr lang="en-GB" sz="2100">
                <a:latin typeface="Century Schoolbook" pitchFamily="18" charset="0"/>
              </a:rPr>
              <a:t>Administer vitamin A on day 1, 2 and 14 </a:t>
            </a:r>
          </a:p>
          <a:p>
            <a:pPr marL="609600" indent="-609600" algn="just">
              <a:lnSpc>
                <a:spcPct val="80000"/>
              </a:lnSpc>
            </a:pPr>
            <a:endParaRPr lang="en-GB" sz="2100">
              <a:latin typeface="Century Schoolbook" pitchFamily="18" charset="0"/>
            </a:endParaRPr>
          </a:p>
          <a:p>
            <a:pPr marL="609600" indent="-609600" algn="just">
              <a:lnSpc>
                <a:spcPct val="80000"/>
              </a:lnSpc>
            </a:pPr>
            <a:r>
              <a:rPr lang="en-GB" sz="2100">
                <a:latin typeface="Century Schoolbook" pitchFamily="18" charset="0"/>
              </a:rPr>
              <a:t>if patient has signs of severe deficiency;</a:t>
            </a:r>
          </a:p>
          <a:p>
            <a:pPr marL="609600" indent="-609600" algn="just">
              <a:lnSpc>
                <a:spcPct val="80000"/>
              </a:lnSpc>
            </a:pPr>
            <a:r>
              <a:rPr lang="en-GB" sz="2100">
                <a:latin typeface="Century Schoolbook" pitchFamily="18" charset="0"/>
              </a:rPr>
              <a:t> </a:t>
            </a:r>
          </a:p>
          <a:p>
            <a:pPr marL="609600" indent="-609600" algn="just">
              <a:lnSpc>
                <a:spcPct val="80000"/>
              </a:lnSpc>
              <a:buFontTx/>
              <a:buChar char="•"/>
            </a:pPr>
            <a:r>
              <a:rPr lang="en-GB" sz="2100">
                <a:latin typeface="Century Schoolbook" pitchFamily="18" charset="0"/>
              </a:rPr>
              <a:t>Night blindness</a:t>
            </a:r>
          </a:p>
          <a:p>
            <a:pPr marL="609600" indent="-609600" algn="just">
              <a:lnSpc>
                <a:spcPct val="80000"/>
              </a:lnSpc>
            </a:pPr>
            <a:endParaRPr lang="en-GB" sz="2100">
              <a:latin typeface="Century Schoolbook" pitchFamily="18" charset="0"/>
            </a:endParaRPr>
          </a:p>
          <a:p>
            <a:pPr marL="609600" indent="-609600" algn="just">
              <a:lnSpc>
                <a:spcPct val="80000"/>
              </a:lnSpc>
              <a:buFontTx/>
              <a:buChar char="•"/>
            </a:pPr>
            <a:r>
              <a:rPr lang="en-GB" sz="2100">
                <a:latin typeface="Century Schoolbook" pitchFamily="18" charset="0"/>
              </a:rPr>
              <a:t>Conjunctival Xerosis with Bitot's spots</a:t>
            </a:r>
          </a:p>
          <a:p>
            <a:pPr marL="609600" indent="-609600" algn="just">
              <a:lnSpc>
                <a:spcPct val="80000"/>
              </a:lnSpc>
            </a:pPr>
            <a:endParaRPr lang="en-GB" sz="2100">
              <a:latin typeface="Century Schoolbook" pitchFamily="18" charset="0"/>
            </a:endParaRPr>
          </a:p>
          <a:p>
            <a:pPr marL="609600" indent="-609600" algn="just">
              <a:lnSpc>
                <a:spcPct val="80000"/>
              </a:lnSpc>
              <a:buFontTx/>
              <a:buChar char="•"/>
            </a:pPr>
            <a:r>
              <a:rPr lang="en-GB" sz="2100">
                <a:latin typeface="Century Schoolbook" pitchFamily="18" charset="0"/>
              </a:rPr>
              <a:t>corneal xerosis or</a:t>
            </a:r>
          </a:p>
          <a:p>
            <a:pPr marL="609600" indent="-609600" algn="just">
              <a:lnSpc>
                <a:spcPct val="80000"/>
              </a:lnSpc>
            </a:pPr>
            <a:endParaRPr lang="en-GB" sz="2100">
              <a:latin typeface="Century Schoolbook" pitchFamily="18" charset="0"/>
            </a:endParaRPr>
          </a:p>
          <a:p>
            <a:pPr marL="609600" indent="-609600" algn="just">
              <a:lnSpc>
                <a:spcPct val="80000"/>
              </a:lnSpc>
              <a:buFontTx/>
              <a:buChar char="•"/>
            </a:pPr>
            <a:r>
              <a:rPr lang="en-GB" sz="2100">
                <a:latin typeface="Century Schoolbook" pitchFamily="18" charset="0"/>
              </a:rPr>
              <a:t>Keratomalacia</a:t>
            </a:r>
            <a:r>
              <a:rPr lang="en-GB" sz="2100"/>
              <a:t>)</a:t>
            </a:r>
          </a:p>
          <a:p>
            <a:pPr marL="609600" indent="-609600" algn="just">
              <a:lnSpc>
                <a:spcPct val="80000"/>
              </a:lnSpc>
            </a:pPr>
            <a:endParaRPr lang="en-GB" sz="2400"/>
          </a:p>
          <a:p>
            <a:pPr marL="609600" indent="-609600">
              <a:lnSpc>
                <a:spcPct val="80000"/>
              </a:lnSpc>
            </a:pPr>
            <a:r>
              <a:rPr lang="en-GB"/>
              <a:t> </a:t>
            </a:r>
          </a:p>
        </p:txBody>
      </p:sp>
      <p:sp>
        <p:nvSpPr>
          <p:cNvPr id="19" name="TextBox 18"/>
          <p:cNvSpPr txBox="1"/>
          <p:nvPr/>
        </p:nvSpPr>
        <p:spPr>
          <a:xfrm>
            <a:off x="0" y="6396335"/>
            <a:ext cx="4724400" cy="461665"/>
          </a:xfrm>
          <a:prstGeom prst="rect">
            <a:avLst/>
          </a:prstGeom>
          <a:solidFill>
            <a:srgbClr val="79A7A5"/>
          </a:solidFill>
        </p:spPr>
        <p:txBody>
          <a:bodyPr wrap="square">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STABILISATION PHASE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9"/>
          <p:cNvSpPr>
            <a:spLocks noGrp="1" noChangeArrowheads="1"/>
          </p:cNvSpPr>
          <p:nvPr>
            <p:ph type="title" idx="4294967295"/>
          </p:nvPr>
        </p:nvSpPr>
        <p:spPr>
          <a:xfrm>
            <a:off x="0" y="274638"/>
            <a:ext cx="8229600" cy="792162"/>
          </a:xfrm>
        </p:spPr>
        <p:txBody>
          <a:bodyPr/>
          <a:lstStyle/>
          <a:p>
            <a:pPr eaLnBrk="1" fontAlgn="auto" hangingPunct="1">
              <a:spcAft>
                <a:spcPts val="0"/>
              </a:spcAft>
              <a:defRPr/>
            </a:pPr>
            <a:r>
              <a:rPr lang="en-GB" sz="3200" dirty="0"/>
              <a:t>Vitamin A systematic Treatment</a:t>
            </a:r>
            <a:endParaRPr lang="en-US" sz="3200" dirty="0"/>
          </a:p>
        </p:txBody>
      </p:sp>
      <p:graphicFrame>
        <p:nvGraphicFramePr>
          <p:cNvPr id="24618" name="Group 42"/>
          <p:cNvGraphicFramePr>
            <a:graphicFrameLocks noGrp="1"/>
          </p:cNvGraphicFramePr>
          <p:nvPr>
            <p:ph idx="4294967295"/>
          </p:nvPr>
        </p:nvGraphicFramePr>
        <p:xfrm>
          <a:off x="228600" y="1600200"/>
          <a:ext cx="8001000" cy="4503738"/>
        </p:xfrm>
        <a:graphic>
          <a:graphicData uri="http://schemas.openxmlformats.org/drawingml/2006/table">
            <a:tbl>
              <a:tblPr/>
              <a:tblGrid>
                <a:gridCol w="2793559">
                  <a:extLst>
                    <a:ext uri="{9D8B030D-6E8A-4147-A177-3AD203B41FA5}">
                      <a16:colId xmlns:a16="http://schemas.microsoft.com/office/drawing/2014/main" val="20000"/>
                    </a:ext>
                  </a:extLst>
                </a:gridCol>
                <a:gridCol w="5207441">
                  <a:extLst>
                    <a:ext uri="{9D8B030D-6E8A-4147-A177-3AD203B41FA5}">
                      <a16:colId xmlns:a16="http://schemas.microsoft.com/office/drawing/2014/main" val="20001"/>
                    </a:ext>
                  </a:extLst>
                </a:gridCol>
              </a:tblGrid>
              <a:tr h="1066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1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Age</a:t>
                      </a:r>
                      <a:endParaRPr kumimoji="0" lang="en-GB" sz="21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1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Vitamin A/IU orally on Day 1</a:t>
                      </a:r>
                      <a:endParaRPr kumimoji="0" lang="en-GB" sz="21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970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6 to 12 months</a:t>
                      </a:r>
                      <a:endParaRPr kumimoji="0" lang="en-GB" sz="21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 blue capsule</a:t>
                      </a:r>
                      <a:endParaRPr kumimoji="0" lang="en-US" sz="21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(100,000IU = 30,000ug</a:t>
                      </a:r>
                      <a:endParaRPr kumimoji="0" lang="en-GB" sz="2100" b="0" i="0" u="none" strike="noStrike" cap="none" normalizeH="0" baseline="0">
                        <a:ln>
                          <a:noFill/>
                        </a:ln>
                        <a:solidFill>
                          <a:schemeClr val="tx1"/>
                        </a:solidFill>
                        <a:effectLst/>
                        <a:latin typeface="Arial" pitchFamily="34" charset="0"/>
                        <a:ea typeface="Calibri" pitchFamily="34" charset="0"/>
                        <a:cs typeface="Times New Roman" pitchFamily="18"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39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12 months and older</a:t>
                      </a:r>
                      <a:endParaRPr kumimoji="0" lang="en-GB" sz="21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2 blue capsules</a:t>
                      </a:r>
                      <a:endParaRPr kumimoji="0" lang="en-US" sz="21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1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(200,000IU = 60,000ug </a:t>
                      </a:r>
                      <a:endParaRPr kumimoji="0" lang="en-GB" sz="21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741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741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rot="16200000">
            <a:off x="5991257" y="3000344"/>
            <a:ext cx="5486399" cy="400110"/>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GB" sz="2000" b="1" dirty="0">
                <a:solidFill>
                  <a:schemeClr val="accent4">
                    <a:lumMod val="50000"/>
                  </a:schemeClr>
                </a:solidFill>
              </a:rPr>
              <a:t>STEP 6: Correct micronutrient deficiencies</a:t>
            </a:r>
          </a:p>
        </p:txBody>
      </p:sp>
      <p:sp>
        <p:nvSpPr>
          <p:cNvPr id="7" name="TextBox 6"/>
          <p:cNvSpPr txBox="1"/>
          <p:nvPr/>
        </p:nvSpPr>
        <p:spPr>
          <a:xfrm>
            <a:off x="0" y="6396335"/>
            <a:ext cx="4343400" cy="461665"/>
          </a:xfrm>
          <a:prstGeom prst="rect">
            <a:avLst/>
          </a:prstGeom>
          <a:solidFill>
            <a:srgbClr val="79A7A5"/>
          </a:solidFill>
        </p:spPr>
        <p:txBody>
          <a:bodyPr wrap="square">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STABILISATION PHASE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type="body" idx="4294967295"/>
          </p:nvPr>
        </p:nvSpPr>
        <p:spPr>
          <a:xfrm>
            <a:off x="304800" y="1295400"/>
            <a:ext cx="7924800" cy="4830763"/>
          </a:xfrm>
        </p:spPr>
        <p:txBody>
          <a:bodyPr/>
          <a:lstStyle/>
          <a:p>
            <a:r>
              <a:rPr lang="en-GB" dirty="0"/>
              <a:t>Children receive  5mg of folic acid orally on day 1 and 1mg orally per day thereafter</a:t>
            </a:r>
          </a:p>
          <a:p>
            <a:endParaRPr lang="en-GB" dirty="0"/>
          </a:p>
          <a:p>
            <a:r>
              <a:rPr lang="en-GB" dirty="0"/>
              <a:t>Not to be given for children with SAM on RUTF </a:t>
            </a:r>
          </a:p>
          <a:p>
            <a:pPr>
              <a:buNone/>
            </a:pPr>
            <a:endParaRPr lang="en-GB" dirty="0"/>
          </a:p>
          <a:p>
            <a:r>
              <a:rPr lang="en-GB" dirty="0"/>
              <a:t>Moderate </a:t>
            </a:r>
            <a:r>
              <a:rPr lang="en-GB" dirty="0" err="1"/>
              <a:t>anemia</a:t>
            </a:r>
            <a:r>
              <a:rPr lang="en-GB" dirty="0"/>
              <a:t> treated according to protocol for medical complications</a:t>
            </a:r>
          </a:p>
        </p:txBody>
      </p:sp>
      <p:graphicFrame>
        <p:nvGraphicFramePr>
          <p:cNvPr id="1843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843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rot="16200000">
            <a:off x="5991257" y="3000344"/>
            <a:ext cx="5486399" cy="400110"/>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GB" sz="2000" b="1" dirty="0">
                <a:solidFill>
                  <a:schemeClr val="accent4">
                    <a:lumMod val="50000"/>
                  </a:schemeClr>
                </a:solidFill>
              </a:rPr>
              <a:t>STEP 6: Correct micronutrient deficiencies</a:t>
            </a:r>
          </a:p>
        </p:txBody>
      </p:sp>
      <p:sp>
        <p:nvSpPr>
          <p:cNvPr id="7" name="Rectangle 2"/>
          <p:cNvSpPr txBox="1">
            <a:spLocks noChangeArrowheads="1"/>
          </p:cNvSpPr>
          <p:nvPr/>
        </p:nvSpPr>
        <p:spPr>
          <a:xfrm>
            <a:off x="152400" y="152400"/>
            <a:ext cx="8229600" cy="838200"/>
          </a:xfrm>
          <a:prstGeom prst="rect">
            <a:avLst/>
          </a:prstGeom>
          <a:solidFill>
            <a:schemeClr val="bg1"/>
          </a:solidFill>
        </p:spPr>
        <p:txBody>
          <a:bodyPr>
            <a:normAutofit fontScale="92500" lnSpcReduction="20000"/>
          </a:bodyPr>
          <a:lstStyle/>
          <a:p>
            <a:pPr eaLnBrk="0" hangingPunct="0">
              <a:defRPr/>
            </a:pPr>
            <a:r>
              <a:rPr lang="en-US" sz="3000" b="1" dirty="0">
                <a:solidFill>
                  <a:schemeClr val="accent6"/>
                </a:solidFill>
                <a:latin typeface="Century Schoolbook" pitchFamily="18" charset="0"/>
              </a:rPr>
              <a:t>ROUTINE MEDICATION: FOLIC ACID SUPPLEMENTATION</a:t>
            </a:r>
            <a:endParaRPr lang="en-US" sz="3000" b="1" dirty="0">
              <a:solidFill>
                <a:schemeClr val="accent6"/>
              </a:solidFill>
              <a:latin typeface="Calisto MT" pitchFamily="18" charset="0"/>
            </a:endParaRPr>
          </a:p>
        </p:txBody>
      </p:sp>
      <p:sp>
        <p:nvSpPr>
          <p:cNvPr id="8" name="TextBox 7"/>
          <p:cNvSpPr txBox="1"/>
          <p:nvPr/>
        </p:nvSpPr>
        <p:spPr>
          <a:xfrm>
            <a:off x="0" y="6396335"/>
            <a:ext cx="4191000" cy="461665"/>
          </a:xfrm>
          <a:prstGeom prst="rect">
            <a:avLst/>
          </a:prstGeom>
          <a:solidFill>
            <a:srgbClr val="79A7A5"/>
          </a:solidFill>
        </p:spPr>
        <p:txBody>
          <a:bodyPr wrap="square">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STABILISATION PHASE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04800" y="1066800"/>
            <a:ext cx="7848600" cy="5135563"/>
          </a:xfrm>
        </p:spPr>
        <p:txBody>
          <a:bodyPr/>
          <a:lstStyle/>
          <a:p>
            <a:pPr marL="609600" indent="-609600" eaLnBrk="1" hangingPunct="1">
              <a:buFont typeface="Wingdings" pitchFamily="2" charset="2"/>
              <a:buNone/>
            </a:pPr>
            <a:r>
              <a:rPr lang="en-US" sz="2100" b="1"/>
              <a:t>Other Nutrients</a:t>
            </a:r>
          </a:p>
          <a:p>
            <a:pPr marL="609600" indent="-609600" eaLnBrk="1" hangingPunct="1">
              <a:buFont typeface="Wingdings" pitchFamily="2" charset="2"/>
              <a:buNone/>
            </a:pPr>
            <a:endParaRPr lang="en-GB" sz="2100"/>
          </a:p>
          <a:p>
            <a:pPr marL="609600" indent="-609600" eaLnBrk="1" hangingPunct="1"/>
            <a:r>
              <a:rPr lang="en-GB" sz="2100"/>
              <a:t>F75, F100, RUTF and locally-developed milks with CMV contain the micro-nutrients required to treat the malnourished child. </a:t>
            </a:r>
          </a:p>
          <a:p>
            <a:pPr marL="609600" indent="-609600" eaLnBrk="1" hangingPunct="1">
              <a:buFont typeface="Wingdings" pitchFamily="2" charset="2"/>
              <a:buNone/>
            </a:pPr>
            <a:endParaRPr lang="en-GB" sz="2100"/>
          </a:p>
          <a:p>
            <a:pPr marL="609600" indent="-609600" eaLnBrk="1" hangingPunct="1"/>
            <a:r>
              <a:rPr lang="en-GB" sz="2100"/>
              <a:t>Additional potassium, magnesium or zinc is</a:t>
            </a:r>
            <a:r>
              <a:rPr lang="en-GB" sz="2100" b="1"/>
              <a:t> NOT </a:t>
            </a:r>
            <a:r>
              <a:rPr lang="en-GB" sz="2100"/>
              <a:t>administered. </a:t>
            </a:r>
          </a:p>
          <a:p>
            <a:pPr marL="609600" indent="-609600" eaLnBrk="1" hangingPunct="1"/>
            <a:endParaRPr lang="en-GB" sz="2100"/>
          </a:p>
          <a:p>
            <a:pPr marL="609600" indent="-609600" eaLnBrk="1" hangingPunct="1"/>
            <a:r>
              <a:rPr lang="en-GB" sz="2100"/>
              <a:t>A “double dose” -one coming from the diet and the other prescribed - is potentially toxic. </a:t>
            </a:r>
            <a:endParaRPr lang="en-US" sz="2100"/>
          </a:p>
        </p:txBody>
      </p:sp>
      <p:graphicFrame>
        <p:nvGraphicFramePr>
          <p:cNvPr id="2048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2048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rot="16200000">
            <a:off x="5991257" y="2771744"/>
            <a:ext cx="5486399" cy="400110"/>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GB" sz="2000" b="1" dirty="0">
                <a:solidFill>
                  <a:schemeClr val="accent4">
                    <a:lumMod val="50000"/>
                  </a:schemeClr>
                </a:solidFill>
              </a:rPr>
              <a:t>STEP 6: Correct micronutrient deficiencies</a:t>
            </a:r>
          </a:p>
        </p:txBody>
      </p:sp>
      <p:sp>
        <p:nvSpPr>
          <p:cNvPr id="5" name="TextBox 4"/>
          <p:cNvSpPr txBox="1"/>
          <p:nvPr/>
        </p:nvSpPr>
        <p:spPr>
          <a:xfrm>
            <a:off x="0" y="6396335"/>
            <a:ext cx="4191000" cy="461665"/>
          </a:xfrm>
          <a:prstGeom prst="rect">
            <a:avLst/>
          </a:prstGeom>
          <a:solidFill>
            <a:srgbClr val="79A7A5"/>
          </a:solidFill>
        </p:spPr>
        <p:txBody>
          <a:bodyPr wrap="square">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STABILISATION PHASE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a:xfrm>
            <a:off x="228600" y="0"/>
            <a:ext cx="7772400" cy="762000"/>
          </a:xfrm>
          <a:solidFill>
            <a:schemeClr val="bg1"/>
          </a:solidFill>
        </p:spPr>
        <p:txBody>
          <a:bodyPr>
            <a:normAutofit/>
          </a:bodyPr>
          <a:lstStyle/>
          <a:p>
            <a:pPr>
              <a:defRPr/>
            </a:pPr>
            <a:r>
              <a:rPr lang="en-CA" sz="2800" b="1" dirty="0"/>
              <a:t> </a:t>
            </a:r>
            <a:r>
              <a:rPr lang="en-CA" sz="3300" b="1" dirty="0"/>
              <a:t>Summary Routine Medications</a:t>
            </a:r>
            <a:endParaRPr lang="en-US" sz="3300" b="1" dirty="0"/>
          </a:p>
        </p:txBody>
      </p:sp>
      <p:sp>
        <p:nvSpPr>
          <p:cNvPr id="118787" name="Rectangle 3"/>
          <p:cNvSpPr>
            <a:spLocks noGrp="1" noChangeArrowheads="1"/>
          </p:cNvSpPr>
          <p:nvPr>
            <p:ph type="subTitle" idx="4294967295"/>
          </p:nvPr>
        </p:nvSpPr>
        <p:spPr>
          <a:xfrm>
            <a:off x="0" y="5715000"/>
            <a:ext cx="8915400" cy="808037"/>
          </a:xfrm>
        </p:spPr>
        <p:txBody>
          <a:bodyPr>
            <a:normAutofit/>
          </a:bodyPr>
          <a:lstStyle/>
          <a:p>
            <a:pPr>
              <a:lnSpc>
                <a:spcPct val="80000"/>
              </a:lnSpc>
            </a:pPr>
            <a:r>
              <a:rPr lang="en-US" sz="1800" dirty="0">
                <a:latin typeface="Arial"/>
                <a:ea typeface="Times New Roman"/>
              </a:rPr>
              <a:t>Children who have been transferred from out-patient care should not receive routine medications that have already been administered before.</a:t>
            </a:r>
            <a:endParaRPr lang="en-US" sz="1800" dirty="0"/>
          </a:p>
        </p:txBody>
      </p:sp>
      <p:sp>
        <p:nvSpPr>
          <p:cNvPr id="118788" name="Line 4"/>
          <p:cNvSpPr>
            <a:spLocks noChangeShapeType="1"/>
          </p:cNvSpPr>
          <p:nvPr/>
        </p:nvSpPr>
        <p:spPr bwMode="auto">
          <a:xfrm>
            <a:off x="4660900" y="3159125"/>
            <a:ext cx="0" cy="0"/>
          </a:xfrm>
          <a:prstGeom prst="line">
            <a:avLst/>
          </a:prstGeom>
          <a:noFill/>
          <a:ln w="0" cap="rnd">
            <a:solidFill>
              <a:srgbClr val="000000"/>
            </a:solidFill>
            <a:round/>
            <a:headEnd/>
            <a:tailEnd/>
          </a:ln>
        </p:spPr>
        <p:txBody>
          <a:bodyPr/>
          <a:lstStyle/>
          <a:p>
            <a:endParaRPr lang="en-US"/>
          </a:p>
        </p:txBody>
      </p:sp>
      <p:sp>
        <p:nvSpPr>
          <p:cNvPr id="118789" name="Line 5"/>
          <p:cNvSpPr>
            <a:spLocks noChangeShapeType="1"/>
          </p:cNvSpPr>
          <p:nvPr/>
        </p:nvSpPr>
        <p:spPr bwMode="auto">
          <a:xfrm>
            <a:off x="6172200" y="3159125"/>
            <a:ext cx="0" cy="0"/>
          </a:xfrm>
          <a:prstGeom prst="line">
            <a:avLst/>
          </a:prstGeom>
          <a:noFill/>
          <a:ln w="0" cap="rnd">
            <a:solidFill>
              <a:srgbClr val="000000"/>
            </a:solidFill>
            <a:round/>
            <a:headEnd/>
            <a:tailEnd/>
          </a:ln>
        </p:spPr>
        <p:txBody>
          <a:bodyPr/>
          <a:lstStyle/>
          <a:p>
            <a:endParaRPr lang="en-US"/>
          </a:p>
        </p:txBody>
      </p:sp>
      <p:sp>
        <p:nvSpPr>
          <p:cNvPr id="118790" name="Line 6"/>
          <p:cNvSpPr>
            <a:spLocks noChangeShapeType="1"/>
          </p:cNvSpPr>
          <p:nvPr/>
        </p:nvSpPr>
        <p:spPr bwMode="auto">
          <a:xfrm>
            <a:off x="7832725" y="4737100"/>
            <a:ext cx="0" cy="0"/>
          </a:xfrm>
          <a:prstGeom prst="line">
            <a:avLst/>
          </a:prstGeom>
          <a:noFill/>
          <a:ln w="0" cap="rnd">
            <a:solidFill>
              <a:srgbClr val="000000"/>
            </a:solidFill>
            <a:round/>
            <a:headEnd/>
            <a:tailEnd/>
          </a:ln>
        </p:spPr>
        <p:txBody>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53255083"/>
              </p:ext>
            </p:extLst>
          </p:nvPr>
        </p:nvGraphicFramePr>
        <p:xfrm>
          <a:off x="228600" y="1219197"/>
          <a:ext cx="8610600" cy="4202432"/>
        </p:xfrm>
        <a:graphic>
          <a:graphicData uri="http://schemas.openxmlformats.org/drawingml/2006/table">
            <a:tbl>
              <a:tblPr/>
              <a:tblGrid>
                <a:gridCol w="4307168">
                  <a:extLst>
                    <a:ext uri="{9D8B030D-6E8A-4147-A177-3AD203B41FA5}">
                      <a16:colId xmlns:a16="http://schemas.microsoft.com/office/drawing/2014/main" val="20000"/>
                    </a:ext>
                  </a:extLst>
                </a:gridCol>
                <a:gridCol w="4303432">
                  <a:extLst>
                    <a:ext uri="{9D8B030D-6E8A-4147-A177-3AD203B41FA5}">
                      <a16:colId xmlns:a16="http://schemas.microsoft.com/office/drawing/2014/main" val="20001"/>
                    </a:ext>
                  </a:extLst>
                </a:gridCol>
              </a:tblGrid>
              <a:tr h="247651">
                <a:tc>
                  <a:txBody>
                    <a:bodyPr/>
                    <a:lstStyle/>
                    <a:p>
                      <a:pPr marL="0" marR="0" algn="just">
                        <a:spcBef>
                          <a:spcPts val="0"/>
                        </a:spcBef>
                        <a:spcAft>
                          <a:spcPts val="0"/>
                        </a:spcAft>
                      </a:pPr>
                      <a:r>
                        <a:rPr lang="en-US" sz="1600" b="1" dirty="0">
                          <a:solidFill>
                            <a:srgbClr val="000000"/>
                          </a:solidFill>
                          <a:latin typeface="Arial"/>
                          <a:ea typeface="Times New Roman"/>
                          <a:cs typeface="Times New Roman"/>
                        </a:rPr>
                        <a:t>Medication</a:t>
                      </a:r>
                      <a:endParaRPr lang="en-US" sz="1600" dirty="0">
                        <a:latin typeface="Tahoma"/>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1"/>
                    </a:solidFill>
                  </a:tcPr>
                </a:tc>
                <a:tc>
                  <a:txBody>
                    <a:bodyPr/>
                    <a:lstStyle/>
                    <a:p>
                      <a:pPr marL="0" marR="0" algn="just">
                        <a:spcBef>
                          <a:spcPts val="0"/>
                        </a:spcBef>
                        <a:spcAft>
                          <a:spcPts val="0"/>
                        </a:spcAft>
                      </a:pPr>
                      <a:r>
                        <a:rPr lang="en-US" sz="1600" b="1" dirty="0">
                          <a:solidFill>
                            <a:srgbClr val="000000"/>
                          </a:solidFill>
                          <a:latin typeface="Arial"/>
                          <a:ea typeface="Times New Roman"/>
                          <a:cs typeface="Times New Roman"/>
                        </a:rPr>
                        <a:t>When</a:t>
                      </a:r>
                      <a:endParaRPr lang="en-US" sz="1600" dirty="0">
                        <a:latin typeface="Tahoma"/>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8575" cap="flat" cmpd="sng" algn="ctr">
                      <a:solidFill>
                        <a:srgbClr val="F79646"/>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47651">
                <a:tc>
                  <a:txBody>
                    <a:bodyPr/>
                    <a:lstStyle/>
                    <a:p>
                      <a:pPr marL="0" marR="0" algn="just">
                        <a:spcBef>
                          <a:spcPts val="0"/>
                        </a:spcBef>
                        <a:spcAft>
                          <a:spcPts val="0"/>
                        </a:spcAft>
                      </a:pPr>
                      <a:r>
                        <a:rPr lang="en-US" sz="1600" b="1">
                          <a:solidFill>
                            <a:srgbClr val="000000"/>
                          </a:solidFill>
                          <a:latin typeface="Arial"/>
                          <a:ea typeface="Times New Roman"/>
                          <a:cs typeface="Times New Roman"/>
                        </a:rPr>
                        <a:t>Antibiotic </a:t>
                      </a:r>
                      <a:endParaRPr lang="en-US" sz="1600">
                        <a:latin typeface="Tahoma"/>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1"/>
                    </a:solidFill>
                  </a:tcPr>
                </a:tc>
                <a:tc>
                  <a:txBody>
                    <a:bodyPr/>
                    <a:lstStyle/>
                    <a:p>
                      <a:pPr marL="0" marR="0" algn="just">
                        <a:spcBef>
                          <a:spcPts val="0"/>
                        </a:spcBef>
                        <a:spcAft>
                          <a:spcPts val="0"/>
                        </a:spcAft>
                      </a:pPr>
                      <a:r>
                        <a:rPr lang="en-US" sz="1600" dirty="0">
                          <a:solidFill>
                            <a:srgbClr val="000000"/>
                          </a:solidFill>
                          <a:latin typeface="Arial"/>
                          <a:ea typeface="Times New Roman"/>
                          <a:cs typeface="Times New Roman"/>
                        </a:rPr>
                        <a:t>At admission</a:t>
                      </a:r>
                      <a:endParaRPr lang="en-US" sz="1600" dirty="0">
                        <a:latin typeface="Tahoma"/>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47651">
                <a:tc>
                  <a:txBody>
                    <a:bodyPr/>
                    <a:lstStyle/>
                    <a:p>
                      <a:pPr marL="0" marR="0" algn="just">
                        <a:spcBef>
                          <a:spcPts val="0"/>
                        </a:spcBef>
                        <a:spcAft>
                          <a:spcPts val="0"/>
                        </a:spcAft>
                      </a:pPr>
                      <a:r>
                        <a:rPr lang="en-US" sz="1600" b="1">
                          <a:solidFill>
                            <a:srgbClr val="000000"/>
                          </a:solidFill>
                          <a:latin typeface="Arial"/>
                          <a:ea typeface="Times New Roman"/>
                          <a:cs typeface="Times New Roman"/>
                        </a:rPr>
                        <a:t>Malaria Treatment</a:t>
                      </a:r>
                      <a:endParaRPr lang="en-US" sz="1600">
                        <a:latin typeface="Tahoma"/>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1"/>
                    </a:solidFill>
                  </a:tcPr>
                </a:tc>
                <a:tc>
                  <a:txBody>
                    <a:bodyPr/>
                    <a:lstStyle/>
                    <a:p>
                      <a:pPr marL="0" marR="0" algn="just">
                        <a:spcBef>
                          <a:spcPts val="0"/>
                        </a:spcBef>
                        <a:spcAft>
                          <a:spcPts val="0"/>
                        </a:spcAft>
                      </a:pPr>
                      <a:r>
                        <a:rPr lang="en-US" sz="1600" dirty="0">
                          <a:solidFill>
                            <a:srgbClr val="000000"/>
                          </a:solidFill>
                          <a:latin typeface="Arial"/>
                          <a:ea typeface="Times New Roman"/>
                          <a:cs typeface="Times New Roman"/>
                        </a:rPr>
                        <a:t>Test at admission and follow national protocols</a:t>
                      </a:r>
                      <a:endParaRPr lang="en-US" sz="1600" dirty="0">
                        <a:latin typeface="Tahoma"/>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742950">
                <a:tc>
                  <a:txBody>
                    <a:bodyPr/>
                    <a:lstStyle/>
                    <a:p>
                      <a:pPr marL="0" marR="0" algn="just">
                        <a:spcBef>
                          <a:spcPts val="0"/>
                        </a:spcBef>
                        <a:spcAft>
                          <a:spcPts val="0"/>
                        </a:spcAft>
                      </a:pPr>
                      <a:r>
                        <a:rPr lang="en-US" sz="1600" b="1">
                          <a:solidFill>
                            <a:srgbClr val="000000"/>
                          </a:solidFill>
                          <a:latin typeface="Arial"/>
                          <a:ea typeface="Times New Roman"/>
                          <a:cs typeface="Times New Roman"/>
                        </a:rPr>
                        <a:t>Antihelmintics (Mebendazoleor Albendazole)</a:t>
                      </a:r>
                      <a:endParaRPr lang="en-US" sz="1600">
                        <a:latin typeface="Tahoma"/>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1"/>
                    </a:solidFill>
                  </a:tcPr>
                </a:tc>
                <a:tc>
                  <a:txBody>
                    <a:bodyPr/>
                    <a:lstStyle/>
                    <a:p>
                      <a:pPr marL="0" marR="0" algn="just">
                        <a:spcBef>
                          <a:spcPts val="0"/>
                        </a:spcBef>
                        <a:spcAft>
                          <a:spcPts val="0"/>
                        </a:spcAft>
                      </a:pPr>
                      <a:r>
                        <a:rPr lang="en-US" sz="1600" dirty="0">
                          <a:solidFill>
                            <a:srgbClr val="000000"/>
                          </a:solidFill>
                          <a:latin typeface="Arial"/>
                          <a:ea typeface="Times New Roman"/>
                          <a:cs typeface="Times New Roman"/>
                        </a:rPr>
                        <a:t>When the child progresses from transition to rehabilitation phase OR on arrival at out-patient therapeutic care</a:t>
                      </a:r>
                      <a:endParaRPr lang="en-US" sz="1600" dirty="0">
                        <a:latin typeface="Tahoma"/>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238250">
                <a:tc>
                  <a:txBody>
                    <a:bodyPr/>
                    <a:lstStyle/>
                    <a:p>
                      <a:pPr marL="0" marR="0" algn="just">
                        <a:spcBef>
                          <a:spcPts val="0"/>
                        </a:spcBef>
                        <a:spcAft>
                          <a:spcPts val="0"/>
                        </a:spcAft>
                      </a:pPr>
                      <a:r>
                        <a:rPr lang="en-US" sz="1600" b="1">
                          <a:solidFill>
                            <a:srgbClr val="000000"/>
                          </a:solidFill>
                          <a:latin typeface="Arial"/>
                          <a:ea typeface="Times New Roman"/>
                          <a:cs typeface="Times New Roman"/>
                        </a:rPr>
                        <a:t>Measles Vaccine  (for children 9 months and older)</a:t>
                      </a:r>
                      <a:endParaRPr lang="en-US" sz="1600">
                        <a:latin typeface="Tahoma"/>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1"/>
                    </a:solidFill>
                  </a:tcPr>
                </a:tc>
                <a:tc>
                  <a:txBody>
                    <a:bodyPr/>
                    <a:lstStyle/>
                    <a:p>
                      <a:pPr marL="342900" marR="0" lvl="0" indent="-342900" algn="just">
                        <a:spcBef>
                          <a:spcPts val="0"/>
                        </a:spcBef>
                        <a:spcAft>
                          <a:spcPts val="0"/>
                        </a:spcAft>
                        <a:buFont typeface="+mj-lt"/>
                        <a:buAutoNum type="arabicPeriod"/>
                      </a:pPr>
                      <a:r>
                        <a:rPr lang="en-US" sz="1600" dirty="0">
                          <a:solidFill>
                            <a:srgbClr val="000000"/>
                          </a:solidFill>
                          <a:latin typeface="Arial"/>
                          <a:ea typeface="Times New Roman"/>
                          <a:cs typeface="Times New Roman"/>
                        </a:rPr>
                        <a:t>One (1) vaccine at admission if no vaccination card</a:t>
                      </a:r>
                      <a:endParaRPr lang="en-US" sz="1600" dirty="0">
                        <a:latin typeface="Tahoma"/>
                        <a:ea typeface="Times New Roman"/>
                        <a:cs typeface="Times New Roman"/>
                      </a:endParaRPr>
                    </a:p>
                    <a:p>
                      <a:pPr marL="342900" marR="0" lvl="0" indent="-342900" algn="just">
                        <a:spcBef>
                          <a:spcPts val="0"/>
                        </a:spcBef>
                        <a:spcAft>
                          <a:spcPts val="0"/>
                        </a:spcAft>
                        <a:buFont typeface="+mj-lt"/>
                        <a:buAutoNum type="arabicPeriod"/>
                      </a:pPr>
                      <a:r>
                        <a:rPr lang="en-US" sz="1600" dirty="0">
                          <a:solidFill>
                            <a:srgbClr val="000000"/>
                          </a:solidFill>
                          <a:latin typeface="Arial"/>
                          <a:ea typeface="Times New Roman"/>
                          <a:cs typeface="Times New Roman"/>
                        </a:rPr>
                        <a:t>One (1) vaccine after a month or on discharge from Rehabilitation Phase  (if this is after a month)</a:t>
                      </a:r>
                      <a:endParaRPr lang="en-US" sz="1600" dirty="0">
                        <a:latin typeface="Tahoma"/>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742950">
                <a:tc>
                  <a:txBody>
                    <a:bodyPr/>
                    <a:lstStyle/>
                    <a:p>
                      <a:pPr marL="0" marR="0" algn="just">
                        <a:spcBef>
                          <a:spcPts val="0"/>
                        </a:spcBef>
                        <a:spcAft>
                          <a:spcPts val="0"/>
                        </a:spcAft>
                      </a:pPr>
                      <a:r>
                        <a:rPr lang="en-US" sz="1600" b="1" dirty="0">
                          <a:solidFill>
                            <a:srgbClr val="000000"/>
                          </a:solidFill>
                          <a:latin typeface="Arial"/>
                          <a:ea typeface="Times New Roman"/>
                          <a:cs typeface="Times New Roman"/>
                        </a:rPr>
                        <a:t>Iron</a:t>
                      </a:r>
                      <a:endParaRPr lang="en-US" sz="1600" dirty="0">
                        <a:latin typeface="Tahoma"/>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1"/>
                    </a:solidFill>
                  </a:tcPr>
                </a:tc>
                <a:tc>
                  <a:txBody>
                    <a:bodyPr/>
                    <a:lstStyle/>
                    <a:p>
                      <a:pPr marL="0" marR="0" algn="just">
                        <a:spcBef>
                          <a:spcPts val="0"/>
                        </a:spcBef>
                        <a:spcAft>
                          <a:spcPts val="0"/>
                        </a:spcAft>
                      </a:pPr>
                      <a:r>
                        <a:rPr lang="en-US" sz="1600" dirty="0">
                          <a:solidFill>
                            <a:srgbClr val="000000"/>
                          </a:solidFill>
                          <a:latin typeface="Arial"/>
                          <a:ea typeface="Times New Roman"/>
                          <a:cs typeface="Times New Roman"/>
                        </a:rPr>
                        <a:t>During transition and rehabilitation phases WHEN THE CHILD IS NOT CONSUMING RUTF by adding to F100</a:t>
                      </a:r>
                      <a:endParaRPr lang="en-US" sz="1600" dirty="0">
                        <a:latin typeface="Tahoma"/>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1"/>
                    </a:solidFill>
                  </a:tcPr>
                </a:tc>
                <a:extLst>
                  <a:ext uri="{0D108BD9-81ED-4DB2-BD59-A6C34878D82A}">
                    <a16:rowId xmlns:a16="http://schemas.microsoft.com/office/drawing/2014/main" val="10005"/>
                  </a:ext>
                </a:extLst>
              </a:tr>
              <a:tr h="495300">
                <a:tc>
                  <a:txBody>
                    <a:bodyPr/>
                    <a:lstStyle/>
                    <a:p>
                      <a:pPr marL="0" marR="0" algn="just">
                        <a:spcBef>
                          <a:spcPts val="0"/>
                        </a:spcBef>
                        <a:spcAft>
                          <a:spcPts val="0"/>
                        </a:spcAft>
                      </a:pPr>
                      <a:r>
                        <a:rPr lang="en-US" sz="1600" b="1" dirty="0">
                          <a:solidFill>
                            <a:srgbClr val="000000"/>
                          </a:solidFill>
                          <a:latin typeface="Arial"/>
                          <a:ea typeface="Times New Roman"/>
                          <a:cs typeface="Times New Roman"/>
                        </a:rPr>
                        <a:t>Folic Acid</a:t>
                      </a:r>
                      <a:endParaRPr lang="en-US" sz="1600" dirty="0">
                        <a:latin typeface="Tahoma"/>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1"/>
                    </a:solidFill>
                  </a:tcPr>
                </a:tc>
                <a:tc>
                  <a:txBody>
                    <a:bodyPr/>
                    <a:lstStyle/>
                    <a:p>
                      <a:pPr marL="0" marR="0" algn="just">
                        <a:spcBef>
                          <a:spcPts val="0"/>
                        </a:spcBef>
                        <a:spcAft>
                          <a:spcPts val="0"/>
                        </a:spcAft>
                      </a:pPr>
                      <a:r>
                        <a:rPr lang="en-US" sz="1600" dirty="0">
                          <a:solidFill>
                            <a:srgbClr val="000000"/>
                          </a:solidFill>
                          <a:latin typeface="Arial"/>
                          <a:ea typeface="Times New Roman"/>
                          <a:cs typeface="Times New Roman"/>
                        </a:rPr>
                        <a:t>5mg dose at admission and 1 mg dose daily afterwards</a:t>
                      </a:r>
                      <a:endParaRPr lang="en-US" sz="1600" dirty="0">
                        <a:latin typeface="Tahoma"/>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274638"/>
            <a:ext cx="8458200" cy="560387"/>
          </a:xfrm>
          <a:solidFill>
            <a:schemeClr val="bg1"/>
          </a:solidFill>
        </p:spPr>
        <p:txBody>
          <a:bodyPr>
            <a:noAutofit/>
          </a:bodyPr>
          <a:lstStyle/>
          <a:p>
            <a:pPr>
              <a:defRPr/>
            </a:pPr>
            <a:r>
              <a:rPr lang="en-US" sz="3200" b="1" dirty="0">
                <a:latin typeface="Calisto MT" pitchFamily="18" charset="0"/>
              </a:rPr>
              <a:t>Nutritional support: diet and frequencies</a:t>
            </a:r>
          </a:p>
        </p:txBody>
      </p:sp>
      <p:sp>
        <p:nvSpPr>
          <p:cNvPr id="11267" name="Rectangle 3"/>
          <p:cNvSpPr>
            <a:spLocks noGrp="1" noChangeArrowheads="1"/>
          </p:cNvSpPr>
          <p:nvPr>
            <p:ph type="body" idx="1"/>
          </p:nvPr>
        </p:nvSpPr>
        <p:spPr>
          <a:xfrm>
            <a:off x="228600" y="838200"/>
            <a:ext cx="8229600" cy="5218113"/>
          </a:xfrm>
        </p:spPr>
        <p:txBody>
          <a:bodyPr/>
          <a:lstStyle/>
          <a:p>
            <a:pPr>
              <a:lnSpc>
                <a:spcPct val="90000"/>
              </a:lnSpc>
            </a:pPr>
            <a:r>
              <a:rPr lang="en-CA" sz="2100" dirty="0"/>
              <a:t>Feeding is cautious in the stabilization phase because of the child’s fragile physiological state and reduced homeostatic capacity.</a:t>
            </a:r>
          </a:p>
          <a:p>
            <a:pPr>
              <a:lnSpc>
                <a:spcPct val="90000"/>
              </a:lnSpc>
              <a:buFont typeface="Wingdings" pitchFamily="2" charset="2"/>
              <a:buNone/>
            </a:pPr>
            <a:endParaRPr lang="en-CA" sz="2100" dirty="0"/>
          </a:p>
          <a:p>
            <a:pPr>
              <a:lnSpc>
                <a:spcPct val="90000"/>
              </a:lnSpc>
            </a:pPr>
            <a:r>
              <a:rPr lang="en-CA" sz="2100" dirty="0"/>
              <a:t>Feeding at this stage is just sufficient in energy and protein to maintain basic physiological processes – meaning that the child should </a:t>
            </a:r>
            <a:r>
              <a:rPr lang="en-CA" sz="2100" b="1" dirty="0"/>
              <a:t>NOT</a:t>
            </a:r>
            <a:r>
              <a:rPr lang="en-CA" sz="2100" dirty="0"/>
              <a:t> gain weight</a:t>
            </a:r>
          </a:p>
          <a:p>
            <a:pPr>
              <a:lnSpc>
                <a:spcPct val="90000"/>
              </a:lnSpc>
              <a:buFont typeface="Wingdings" pitchFamily="2" charset="2"/>
              <a:buNone/>
            </a:pPr>
            <a:endParaRPr lang="en-CA" sz="2100" dirty="0"/>
          </a:p>
          <a:p>
            <a:pPr>
              <a:lnSpc>
                <a:spcPct val="90000"/>
              </a:lnSpc>
            </a:pPr>
            <a:r>
              <a:rPr lang="en-CA" sz="2100" dirty="0"/>
              <a:t>Feeds should be frequent and small: 130 ml/kg/day of F75 milk is the prescribed amount, usually broken into 8 feeds</a:t>
            </a:r>
          </a:p>
          <a:p>
            <a:pPr>
              <a:lnSpc>
                <a:spcPct val="90000"/>
              </a:lnSpc>
              <a:buFont typeface="Wingdings" pitchFamily="2" charset="2"/>
              <a:buNone/>
            </a:pPr>
            <a:endParaRPr lang="en-CA" sz="2100" dirty="0"/>
          </a:p>
          <a:p>
            <a:pPr>
              <a:lnSpc>
                <a:spcPct val="90000"/>
              </a:lnSpc>
            </a:pPr>
            <a:r>
              <a:rPr lang="en-CA" sz="2100" dirty="0"/>
              <a:t>Cautious feeding usually lasts 2-3 days</a:t>
            </a:r>
          </a:p>
          <a:p>
            <a:pPr>
              <a:lnSpc>
                <a:spcPct val="90000"/>
              </a:lnSpc>
              <a:buFont typeface="Wingdings" pitchFamily="2" charset="2"/>
              <a:buNone/>
            </a:pPr>
            <a:endParaRPr lang="en-CA" sz="2100" dirty="0"/>
          </a:p>
          <a:p>
            <a:pPr>
              <a:lnSpc>
                <a:spcPct val="90000"/>
              </a:lnSpc>
            </a:pPr>
            <a:r>
              <a:rPr lang="en-CA" sz="2100" dirty="0"/>
              <a:t>During the entire treatment, breastfeeding should be encouraged to continue</a:t>
            </a:r>
          </a:p>
          <a:p>
            <a:pPr>
              <a:lnSpc>
                <a:spcPct val="90000"/>
              </a:lnSpc>
            </a:pPr>
            <a:endParaRPr lang="en-US" sz="2600" dirty="0"/>
          </a:p>
        </p:txBody>
      </p:sp>
      <p:sp>
        <p:nvSpPr>
          <p:cNvPr id="4" name="TextBox 3"/>
          <p:cNvSpPr txBox="1"/>
          <p:nvPr/>
        </p:nvSpPr>
        <p:spPr>
          <a:xfrm rot="16200000">
            <a:off x="6498967" y="3076543"/>
            <a:ext cx="4267199" cy="400110"/>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GB" sz="2000" b="1" dirty="0">
                <a:solidFill>
                  <a:schemeClr val="accent4">
                    <a:lumMod val="50000"/>
                  </a:schemeClr>
                </a:solidFill>
              </a:rPr>
              <a:t>STEP 7:  Cautious feeding </a:t>
            </a:r>
          </a:p>
        </p:txBody>
      </p:sp>
      <p:graphicFrame>
        <p:nvGraphicFramePr>
          <p:cNvPr id="2150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2150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0" y="6396335"/>
            <a:ext cx="4495800" cy="461665"/>
          </a:xfrm>
          <a:prstGeom prst="rect">
            <a:avLst/>
          </a:prstGeom>
          <a:solidFill>
            <a:srgbClr val="79A7A5"/>
          </a:solidFill>
        </p:spPr>
        <p:txBody>
          <a:bodyPr wrap="square">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STABILISATION PHASE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228600" y="274638"/>
            <a:ext cx="8001000" cy="1143000"/>
          </a:xfrm>
        </p:spPr>
        <p:txBody>
          <a:bodyPr/>
          <a:lstStyle/>
          <a:p>
            <a:pPr algn="ctr" eaLnBrk="1" fontAlgn="auto" hangingPunct="1">
              <a:spcAft>
                <a:spcPts val="0"/>
              </a:spcAft>
              <a:defRPr/>
            </a:pPr>
            <a:r>
              <a:rPr lang="en-US" dirty="0"/>
              <a:t>Overall Objective</a:t>
            </a:r>
          </a:p>
        </p:txBody>
      </p:sp>
      <p:sp>
        <p:nvSpPr>
          <p:cNvPr id="3076" name="Rectangle 3"/>
          <p:cNvSpPr>
            <a:spLocks noGrp="1" noChangeArrowheads="1"/>
          </p:cNvSpPr>
          <p:nvPr>
            <p:ph type="body" idx="4294967295"/>
          </p:nvPr>
        </p:nvSpPr>
        <p:spPr>
          <a:xfrm>
            <a:off x="685800" y="2590800"/>
            <a:ext cx="7620000" cy="1752600"/>
          </a:xfrm>
        </p:spPr>
        <p:txBody>
          <a:bodyPr/>
          <a:lstStyle/>
          <a:p>
            <a:pPr algn="ctr" eaLnBrk="1" hangingPunct="1">
              <a:buFont typeface="Wingdings" pitchFamily="2" charset="2"/>
              <a:buNone/>
            </a:pPr>
            <a:r>
              <a:rPr lang="en-US" sz="2100"/>
              <a:t>To equip learners with technical knowledge necessary to manage Severe Acute Malnutrition in an in-patient setting </a:t>
            </a:r>
          </a:p>
        </p:txBody>
      </p:sp>
      <p:graphicFrame>
        <p:nvGraphicFramePr>
          <p:cNvPr id="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07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body" idx="4294967295"/>
          </p:nvPr>
        </p:nvSpPr>
        <p:spPr>
          <a:xfrm>
            <a:off x="152400" y="1371600"/>
            <a:ext cx="8458200" cy="4754563"/>
          </a:xfrm>
        </p:spPr>
        <p:txBody>
          <a:bodyPr/>
          <a:lstStyle/>
          <a:p>
            <a:pPr eaLnBrk="1" hangingPunct="1">
              <a:lnSpc>
                <a:spcPct val="80000"/>
              </a:lnSpc>
            </a:pPr>
            <a:r>
              <a:rPr lang="en-GB" sz="2100"/>
              <a:t>When the malnourished patient is in Phase 1, administer a milk diet only: either F75 or an equivalent locally-produced </a:t>
            </a:r>
          </a:p>
          <a:p>
            <a:pPr eaLnBrk="1" hangingPunct="1">
              <a:lnSpc>
                <a:spcPct val="80000"/>
              </a:lnSpc>
              <a:buFont typeface="Wingdings" pitchFamily="2" charset="2"/>
              <a:buNone/>
            </a:pPr>
            <a:r>
              <a:rPr lang="en-GB" sz="2100"/>
              <a:t>	milk product</a:t>
            </a:r>
          </a:p>
          <a:p>
            <a:pPr eaLnBrk="1" hangingPunct="1">
              <a:lnSpc>
                <a:spcPct val="80000"/>
              </a:lnSpc>
            </a:pPr>
            <a:endParaRPr lang="en-GB" sz="2100"/>
          </a:p>
          <a:p>
            <a:pPr eaLnBrk="1" hangingPunct="1">
              <a:lnSpc>
                <a:spcPct val="80000"/>
              </a:lnSpc>
            </a:pPr>
            <a:endParaRPr lang="en-GB" sz="2100"/>
          </a:p>
          <a:p>
            <a:pPr eaLnBrk="1" hangingPunct="1">
              <a:lnSpc>
                <a:spcPct val="80000"/>
              </a:lnSpc>
            </a:pPr>
            <a:r>
              <a:rPr lang="en-GB" sz="2100"/>
              <a:t>The quantity of F75 given is dependent on body weight and age group </a:t>
            </a:r>
            <a:r>
              <a:rPr lang="en-GB" sz="2100">
                <a:solidFill>
                  <a:srgbClr val="FF0000"/>
                </a:solidFill>
              </a:rPr>
              <a:t>(handout 2b)</a:t>
            </a:r>
          </a:p>
          <a:p>
            <a:pPr eaLnBrk="1" hangingPunct="1">
              <a:lnSpc>
                <a:spcPct val="80000"/>
              </a:lnSpc>
            </a:pPr>
            <a:endParaRPr lang="en-GB" sz="2100">
              <a:solidFill>
                <a:srgbClr val="FF0000"/>
              </a:solidFill>
            </a:endParaRPr>
          </a:p>
          <a:p>
            <a:pPr eaLnBrk="1" hangingPunct="1">
              <a:lnSpc>
                <a:spcPct val="80000"/>
              </a:lnSpc>
            </a:pPr>
            <a:r>
              <a:rPr lang="en-GB" sz="2100"/>
              <a:t>The milk diet is given at regular intervals throughout the day (approximately every 2 - 3 hours)</a:t>
            </a:r>
          </a:p>
          <a:p>
            <a:pPr eaLnBrk="1" hangingPunct="1">
              <a:lnSpc>
                <a:spcPct val="80000"/>
              </a:lnSpc>
            </a:pPr>
            <a:endParaRPr lang="en-GB" sz="2100">
              <a:solidFill>
                <a:srgbClr val="FF0000"/>
              </a:solidFill>
            </a:endParaRPr>
          </a:p>
          <a:p>
            <a:pPr eaLnBrk="1" hangingPunct="1">
              <a:lnSpc>
                <a:spcPct val="80000"/>
              </a:lnSpc>
            </a:pPr>
            <a:endParaRPr lang="en-GB" sz="2100"/>
          </a:p>
          <a:p>
            <a:pPr eaLnBrk="1" hangingPunct="1">
              <a:lnSpc>
                <a:spcPct val="80000"/>
              </a:lnSpc>
            </a:pPr>
            <a:r>
              <a:rPr lang="en-GB" sz="2100"/>
              <a:t>To determine the amount per feed, divide the 24-hour required quantity by the number of feeds per day.</a:t>
            </a:r>
          </a:p>
          <a:p>
            <a:pPr eaLnBrk="1" hangingPunct="1">
              <a:lnSpc>
                <a:spcPct val="80000"/>
              </a:lnSpc>
            </a:pPr>
            <a:endParaRPr lang="en-GB" sz="2100"/>
          </a:p>
        </p:txBody>
      </p:sp>
      <p:graphicFrame>
        <p:nvGraphicFramePr>
          <p:cNvPr id="2253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2253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rot="16200000">
            <a:off x="6422768" y="2969566"/>
            <a:ext cx="4419598" cy="461665"/>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GB" sz="2400" b="1" dirty="0">
                <a:solidFill>
                  <a:schemeClr val="accent4">
                    <a:lumMod val="50000"/>
                  </a:schemeClr>
                </a:solidFill>
              </a:rPr>
              <a:t>STEP 7:  Cautious feeding </a:t>
            </a:r>
          </a:p>
        </p:txBody>
      </p:sp>
      <p:sp>
        <p:nvSpPr>
          <p:cNvPr id="6" name="TextBox 5"/>
          <p:cNvSpPr txBox="1"/>
          <p:nvPr/>
        </p:nvSpPr>
        <p:spPr>
          <a:xfrm>
            <a:off x="0" y="6396335"/>
            <a:ext cx="4475162" cy="461665"/>
          </a:xfrm>
          <a:prstGeom prst="rect">
            <a:avLst/>
          </a:prstGeom>
          <a:solidFill>
            <a:srgbClr val="79A7A5"/>
          </a:solidFill>
        </p:spPr>
        <p:txBody>
          <a:bodyPr wrap="square">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STABILISATION PHASE </a:t>
            </a:r>
          </a:p>
        </p:txBody>
      </p:sp>
      <p:sp>
        <p:nvSpPr>
          <p:cNvPr id="8" name="Rectangle 2"/>
          <p:cNvSpPr txBox="1">
            <a:spLocks noChangeArrowheads="1"/>
          </p:cNvSpPr>
          <p:nvPr/>
        </p:nvSpPr>
        <p:spPr>
          <a:xfrm>
            <a:off x="228600" y="274638"/>
            <a:ext cx="8458200" cy="560387"/>
          </a:xfrm>
          <a:prstGeom prst="rect">
            <a:avLst/>
          </a:prstGeom>
          <a:solidFill>
            <a:schemeClr val="bg1"/>
          </a:solidFill>
        </p:spPr>
        <p:txBody>
          <a:bodyPr>
            <a:normAutofit/>
          </a:bodyPr>
          <a:lstStyle/>
          <a:p>
            <a:pPr eaLnBrk="0" hangingPunct="0">
              <a:defRPr/>
            </a:pPr>
            <a:r>
              <a:rPr lang="en-US" sz="3000" b="1" cap="small">
                <a:solidFill>
                  <a:schemeClr val="tx2"/>
                </a:solidFill>
                <a:latin typeface="Calisto MT" pitchFamily="18" charset="0"/>
                <a:ea typeface="+mj-ea"/>
                <a:cs typeface="+mj-cs"/>
              </a:rPr>
              <a:t>Nutritional support: diet and frequencies</a:t>
            </a:r>
            <a:endParaRPr lang="en-US" sz="3000" b="1" cap="small" dirty="0">
              <a:solidFill>
                <a:schemeClr val="tx2"/>
              </a:solidFill>
              <a:latin typeface="Calisto MT"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idx="4294967295"/>
          </p:nvPr>
        </p:nvSpPr>
        <p:spPr bwMode="auto">
          <a:xfrm>
            <a:off x="609600" y="381000"/>
            <a:ext cx="7772400" cy="1143000"/>
          </a:xfrm>
          <a:noFill/>
        </p:spPr>
        <p:txBody>
          <a:bodyPr wrap="square" lIns="91440" tIns="45720" rIns="91440" bIns="45720" numCol="1" anchor="ctr" anchorCtr="0" compatLnSpc="1">
            <a:prstTxWarp prst="textNoShape">
              <a:avLst/>
            </a:prstTxWarp>
          </a:bodyPr>
          <a:lstStyle/>
          <a:p>
            <a:pPr eaLnBrk="1" hangingPunct="1"/>
            <a:r>
              <a:rPr lang="en-GB" b="1" cap="none"/>
              <a:t>A feeding plan</a:t>
            </a:r>
          </a:p>
        </p:txBody>
      </p:sp>
      <p:sp>
        <p:nvSpPr>
          <p:cNvPr id="23556" name="Line 3"/>
          <p:cNvSpPr>
            <a:spLocks noChangeShapeType="1"/>
          </p:cNvSpPr>
          <p:nvPr/>
        </p:nvSpPr>
        <p:spPr bwMode="auto">
          <a:xfrm>
            <a:off x="1219200" y="5791200"/>
            <a:ext cx="7010400" cy="0"/>
          </a:xfrm>
          <a:prstGeom prst="line">
            <a:avLst/>
          </a:prstGeom>
          <a:noFill/>
          <a:ln w="28575">
            <a:solidFill>
              <a:schemeClr val="tx1"/>
            </a:solidFill>
            <a:round/>
            <a:headEnd/>
            <a:tailEnd type="triangle" w="med" len="med"/>
          </a:ln>
        </p:spPr>
        <p:txBody>
          <a:bodyPr/>
          <a:lstStyle/>
          <a:p>
            <a:endParaRPr lang="en-US"/>
          </a:p>
        </p:txBody>
      </p:sp>
      <p:sp>
        <p:nvSpPr>
          <p:cNvPr id="23557" name="Line 4"/>
          <p:cNvSpPr>
            <a:spLocks noChangeShapeType="1"/>
          </p:cNvSpPr>
          <p:nvPr/>
        </p:nvSpPr>
        <p:spPr bwMode="auto">
          <a:xfrm>
            <a:off x="1219200" y="2514600"/>
            <a:ext cx="0" cy="609600"/>
          </a:xfrm>
          <a:prstGeom prst="line">
            <a:avLst/>
          </a:prstGeom>
          <a:noFill/>
          <a:ln w="38100">
            <a:solidFill>
              <a:schemeClr val="accent2"/>
            </a:solidFill>
            <a:round/>
            <a:headEnd/>
            <a:tailEnd type="triangle" w="med" len="med"/>
          </a:ln>
        </p:spPr>
        <p:txBody>
          <a:bodyPr/>
          <a:lstStyle/>
          <a:p>
            <a:endParaRPr lang="en-US"/>
          </a:p>
        </p:txBody>
      </p:sp>
      <p:sp>
        <p:nvSpPr>
          <p:cNvPr id="23558" name="Text Box 5"/>
          <p:cNvSpPr txBox="1">
            <a:spLocks noChangeArrowheads="1"/>
          </p:cNvSpPr>
          <p:nvPr/>
        </p:nvSpPr>
        <p:spPr bwMode="auto">
          <a:xfrm>
            <a:off x="1066800" y="1981200"/>
            <a:ext cx="1600200" cy="457200"/>
          </a:xfrm>
          <a:prstGeom prst="rect">
            <a:avLst/>
          </a:prstGeom>
          <a:noFill/>
          <a:ln w="9525">
            <a:noFill/>
            <a:miter lim="800000"/>
            <a:headEnd/>
            <a:tailEnd/>
          </a:ln>
        </p:spPr>
        <p:txBody>
          <a:bodyPr>
            <a:spAutoFit/>
          </a:bodyPr>
          <a:lstStyle/>
          <a:p>
            <a:pPr>
              <a:spcBef>
                <a:spcPct val="50000"/>
              </a:spcBef>
            </a:pPr>
            <a:r>
              <a:rPr lang="en-GB" sz="2400">
                <a:solidFill>
                  <a:schemeClr val="tx2"/>
                </a:solidFill>
              </a:rPr>
              <a:t>Admission</a:t>
            </a:r>
          </a:p>
        </p:txBody>
      </p:sp>
      <p:sp>
        <p:nvSpPr>
          <p:cNvPr id="23559" name="AutoShape 6"/>
          <p:cNvSpPr>
            <a:spLocks noChangeArrowheads="1"/>
          </p:cNvSpPr>
          <p:nvPr/>
        </p:nvSpPr>
        <p:spPr bwMode="auto">
          <a:xfrm>
            <a:off x="1219200" y="4114800"/>
            <a:ext cx="1676400" cy="1600200"/>
          </a:xfrm>
          <a:prstGeom prst="rightArrow">
            <a:avLst>
              <a:gd name="adj1" fmla="val 50000"/>
              <a:gd name="adj2" fmla="val 26190"/>
            </a:avLst>
          </a:prstGeom>
          <a:solidFill>
            <a:srgbClr val="A50021"/>
          </a:solidFill>
          <a:ln w="9525">
            <a:solidFill>
              <a:schemeClr val="tx1"/>
            </a:solidFill>
            <a:miter lim="800000"/>
            <a:headEnd/>
            <a:tailEnd/>
          </a:ln>
        </p:spPr>
        <p:txBody>
          <a:bodyPr wrap="none" anchor="ctr"/>
          <a:lstStyle/>
          <a:p>
            <a:endParaRPr lang="en-US" sz="2400" b="1" i="1">
              <a:latin typeface="Times New Roman" pitchFamily="18" charset="0"/>
            </a:endParaRPr>
          </a:p>
        </p:txBody>
      </p:sp>
      <p:sp>
        <p:nvSpPr>
          <p:cNvPr id="23560" name="Text Box 7"/>
          <p:cNvSpPr txBox="1">
            <a:spLocks noChangeArrowheads="1"/>
          </p:cNvSpPr>
          <p:nvPr/>
        </p:nvSpPr>
        <p:spPr bwMode="auto">
          <a:xfrm>
            <a:off x="1295400" y="4648200"/>
            <a:ext cx="1295400" cy="457200"/>
          </a:xfrm>
          <a:prstGeom prst="rect">
            <a:avLst/>
          </a:prstGeom>
          <a:noFill/>
          <a:ln w="9525">
            <a:noFill/>
            <a:miter lim="800000"/>
            <a:headEnd/>
            <a:tailEnd/>
          </a:ln>
        </p:spPr>
        <p:txBody>
          <a:bodyPr>
            <a:spAutoFit/>
          </a:bodyPr>
          <a:lstStyle/>
          <a:p>
            <a:pPr>
              <a:spcBef>
                <a:spcPct val="50000"/>
              </a:spcBef>
            </a:pPr>
            <a:r>
              <a:rPr lang="en-GB" sz="2400">
                <a:solidFill>
                  <a:schemeClr val="bg1"/>
                </a:solidFill>
              </a:rPr>
              <a:t>F75</a:t>
            </a:r>
          </a:p>
        </p:txBody>
      </p:sp>
      <p:sp>
        <p:nvSpPr>
          <p:cNvPr id="23561" name="AutoShape 8"/>
          <p:cNvSpPr>
            <a:spLocks noChangeArrowheads="1"/>
          </p:cNvSpPr>
          <p:nvPr/>
        </p:nvSpPr>
        <p:spPr bwMode="auto">
          <a:xfrm>
            <a:off x="2590800" y="2133600"/>
            <a:ext cx="4038600" cy="2286000"/>
          </a:xfrm>
          <a:prstGeom prst="wedgeEllipseCallout">
            <a:avLst>
              <a:gd name="adj1" fmla="val -46343"/>
              <a:gd name="adj2" fmla="val 65972"/>
            </a:avLst>
          </a:prstGeom>
          <a:noFill/>
          <a:ln w="38100">
            <a:solidFill>
              <a:schemeClr val="tx1"/>
            </a:solidFill>
            <a:miter lim="800000"/>
            <a:headEnd/>
            <a:tailEnd/>
          </a:ln>
        </p:spPr>
        <p:txBody>
          <a:bodyPr/>
          <a:lstStyle/>
          <a:p>
            <a:pPr algn="ctr"/>
            <a:endParaRPr lang="en-US" sz="2400">
              <a:latin typeface="Times New Roman" pitchFamily="18" charset="0"/>
            </a:endParaRPr>
          </a:p>
        </p:txBody>
      </p:sp>
      <p:sp>
        <p:nvSpPr>
          <p:cNvPr id="23562" name="Text Box 9"/>
          <p:cNvSpPr txBox="1">
            <a:spLocks noChangeArrowheads="1"/>
          </p:cNvSpPr>
          <p:nvPr/>
        </p:nvSpPr>
        <p:spPr bwMode="auto">
          <a:xfrm>
            <a:off x="3124200" y="2438400"/>
            <a:ext cx="2819400" cy="1552575"/>
          </a:xfrm>
          <a:prstGeom prst="rect">
            <a:avLst/>
          </a:prstGeom>
          <a:noFill/>
          <a:ln w="9525">
            <a:noFill/>
            <a:miter lim="800000"/>
            <a:headEnd/>
            <a:tailEnd/>
          </a:ln>
        </p:spPr>
        <p:txBody>
          <a:bodyPr>
            <a:spAutoFit/>
          </a:bodyPr>
          <a:lstStyle/>
          <a:p>
            <a:pPr algn="ctr">
              <a:spcBef>
                <a:spcPct val="50000"/>
              </a:spcBef>
            </a:pPr>
            <a:r>
              <a:rPr lang="en-GB" sz="2400"/>
              <a:t>130 or 100 mls/kg/day as 3 hourly feeds, for 2 -7 days</a:t>
            </a:r>
          </a:p>
        </p:txBody>
      </p:sp>
      <p:sp>
        <p:nvSpPr>
          <p:cNvPr id="6" name="TextBox 5"/>
          <p:cNvSpPr txBox="1"/>
          <p:nvPr/>
        </p:nvSpPr>
        <p:spPr>
          <a:xfrm rot="16200000">
            <a:off x="6773604" y="2369491"/>
            <a:ext cx="4267199" cy="461665"/>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GB" sz="2400" b="1" dirty="0">
                <a:solidFill>
                  <a:schemeClr val="accent4">
                    <a:lumMod val="50000"/>
                  </a:schemeClr>
                </a:solidFill>
              </a:rPr>
              <a:t>STEP 7:  Cautious feeding </a:t>
            </a:r>
          </a:p>
        </p:txBody>
      </p:sp>
      <p:graphicFrame>
        <p:nvGraphicFramePr>
          <p:cNvPr id="2355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23557"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type="body" idx="4294967295"/>
          </p:nvPr>
        </p:nvSpPr>
        <p:spPr>
          <a:xfrm>
            <a:off x="152400" y="1219200"/>
            <a:ext cx="8153400" cy="4830763"/>
          </a:xfrm>
        </p:spPr>
        <p:txBody>
          <a:bodyPr/>
          <a:lstStyle/>
          <a:p>
            <a:pPr eaLnBrk="1" hangingPunct="1">
              <a:lnSpc>
                <a:spcPct val="80000"/>
              </a:lnSpc>
              <a:buFontTx/>
              <a:buChar char=""/>
            </a:pPr>
            <a:r>
              <a:rPr lang="en-GB" sz="2100"/>
              <a:t>The milk feed is given by cup. Any dribbles that fall into the saucer are returned to the cup</a:t>
            </a:r>
          </a:p>
          <a:p>
            <a:pPr eaLnBrk="1" hangingPunct="1">
              <a:lnSpc>
                <a:spcPct val="80000"/>
              </a:lnSpc>
              <a:buFontTx/>
              <a:buNone/>
            </a:pPr>
            <a:r>
              <a:rPr lang="en-GB" sz="2100"/>
              <a:t> </a:t>
            </a:r>
          </a:p>
          <a:p>
            <a:pPr eaLnBrk="1" hangingPunct="1">
              <a:lnSpc>
                <a:spcPct val="80000"/>
              </a:lnSpc>
            </a:pPr>
            <a:r>
              <a:rPr lang="en-GB" sz="2100"/>
              <a:t>N</a:t>
            </a:r>
            <a:r>
              <a:rPr lang="en-GB" sz="2100" b="1"/>
              <a:t>ever</a:t>
            </a:r>
            <a:r>
              <a:rPr lang="en-GB" sz="2100"/>
              <a:t> force feed the child</a:t>
            </a:r>
          </a:p>
          <a:p>
            <a:pPr eaLnBrk="1" hangingPunct="1">
              <a:lnSpc>
                <a:spcPct val="80000"/>
              </a:lnSpc>
            </a:pPr>
            <a:endParaRPr lang="en-GB" sz="2100"/>
          </a:p>
          <a:p>
            <a:pPr eaLnBrk="1" hangingPunct="1">
              <a:lnSpc>
                <a:spcPct val="80000"/>
              </a:lnSpc>
            </a:pPr>
            <a:r>
              <a:rPr lang="en-GB" sz="2100"/>
              <a:t>The mothers can sit together in a semi-circle around an assistant who observes and encourages the mothers. </a:t>
            </a:r>
          </a:p>
          <a:p>
            <a:pPr eaLnBrk="1" hangingPunct="1">
              <a:lnSpc>
                <a:spcPct val="80000"/>
              </a:lnSpc>
              <a:buFont typeface="Wingdings" pitchFamily="2" charset="2"/>
              <a:buNone/>
            </a:pPr>
            <a:r>
              <a:rPr lang="en-GB" sz="2100"/>
              <a:t>	</a:t>
            </a:r>
            <a:r>
              <a:rPr lang="en-GB" sz="2100" b="1"/>
              <a:t>Meal times are best to be social. </a:t>
            </a:r>
          </a:p>
          <a:p>
            <a:pPr eaLnBrk="1" hangingPunct="1">
              <a:lnSpc>
                <a:spcPct val="80000"/>
              </a:lnSpc>
            </a:pPr>
            <a:endParaRPr lang="en-GB" sz="2100"/>
          </a:p>
          <a:p>
            <a:pPr eaLnBrk="1" hangingPunct="1">
              <a:lnSpc>
                <a:spcPct val="80000"/>
              </a:lnSpc>
            </a:pPr>
            <a:r>
              <a:rPr lang="en-GB" sz="2100"/>
              <a:t>Caretakers should not take their meals beside the patient </a:t>
            </a:r>
            <a:endParaRPr lang="en-US" sz="2100"/>
          </a:p>
        </p:txBody>
      </p:sp>
      <p:graphicFrame>
        <p:nvGraphicFramePr>
          <p:cNvPr id="2457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2458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rot="16200000">
            <a:off x="6498967" y="3045766"/>
            <a:ext cx="4267199" cy="461665"/>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GB" sz="2400" b="1" dirty="0">
                <a:solidFill>
                  <a:schemeClr val="accent4">
                    <a:lumMod val="50000"/>
                  </a:schemeClr>
                </a:solidFill>
              </a:rPr>
              <a:t>STEP 7:  Cautious feeding </a:t>
            </a:r>
          </a:p>
        </p:txBody>
      </p:sp>
      <p:sp>
        <p:nvSpPr>
          <p:cNvPr id="24581" name="Rectangle 2"/>
          <p:cNvSpPr txBox="1">
            <a:spLocks noChangeArrowheads="1"/>
          </p:cNvSpPr>
          <p:nvPr/>
        </p:nvSpPr>
        <p:spPr bwMode="auto">
          <a:xfrm>
            <a:off x="304800" y="228600"/>
            <a:ext cx="8458200" cy="762000"/>
          </a:xfrm>
          <a:prstGeom prst="rect">
            <a:avLst/>
          </a:prstGeom>
          <a:solidFill>
            <a:schemeClr val="bg1"/>
          </a:solidFill>
          <a:ln w="9525">
            <a:noFill/>
            <a:miter lim="800000"/>
            <a:headEnd/>
            <a:tailEnd/>
          </a:ln>
        </p:spPr>
        <p:txBody>
          <a:bodyPr/>
          <a:lstStyle/>
          <a:p>
            <a:pPr eaLnBrk="0" hangingPunct="0">
              <a:lnSpc>
                <a:spcPct val="80000"/>
              </a:lnSpc>
            </a:pPr>
            <a:r>
              <a:rPr lang="en-US" sz="3000" b="1">
                <a:solidFill>
                  <a:schemeClr val="tx2"/>
                </a:solidFill>
                <a:latin typeface="Century Schoolbook" pitchFamily="18" charset="0"/>
              </a:rPr>
              <a:t> APPROPRIATE FEEDING TECHNIQUE</a:t>
            </a:r>
          </a:p>
        </p:txBody>
      </p:sp>
      <p:sp>
        <p:nvSpPr>
          <p:cNvPr id="8" name="TextBox 7"/>
          <p:cNvSpPr txBox="1"/>
          <p:nvPr/>
        </p:nvSpPr>
        <p:spPr>
          <a:xfrm>
            <a:off x="0" y="6396335"/>
            <a:ext cx="4419600" cy="461665"/>
          </a:xfrm>
          <a:prstGeom prst="rect">
            <a:avLst/>
          </a:prstGeom>
          <a:solidFill>
            <a:srgbClr val="79A7A5"/>
          </a:solidFill>
        </p:spPr>
        <p:txBody>
          <a:bodyPr wrap="square">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STABILISATION PHASE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3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body" sz="half" idx="4294967295"/>
          </p:nvPr>
        </p:nvSpPr>
        <p:spPr>
          <a:xfrm>
            <a:off x="457200" y="1447800"/>
            <a:ext cx="4038600" cy="4572000"/>
          </a:xfrm>
        </p:spPr>
        <p:txBody>
          <a:bodyPr>
            <a:normAutofit fontScale="92500" lnSpcReduction="10000"/>
          </a:bodyPr>
          <a:lstStyle/>
          <a:p>
            <a:pPr lvl="1" eaLnBrk="1" hangingPunct="1"/>
            <a:r>
              <a:rPr lang="en-GB"/>
              <a:t>The child sits straight up (vertical) on the mother’s lap, leaning against her chest with one arm behind her back. </a:t>
            </a:r>
          </a:p>
          <a:p>
            <a:pPr lvl="1" eaLnBrk="1" hangingPunct="1">
              <a:buFont typeface="Wingdings 2" pitchFamily="18" charset="2"/>
              <a:buNone/>
            </a:pPr>
            <a:endParaRPr lang="en-GB"/>
          </a:p>
          <a:p>
            <a:pPr lvl="1" eaLnBrk="1" hangingPunct="1"/>
            <a:r>
              <a:rPr lang="en-GB"/>
              <a:t>The mother’s arm encircles the child. She holds a saucer under the child’s chin.</a:t>
            </a:r>
            <a:endParaRPr lang="en-US"/>
          </a:p>
        </p:txBody>
      </p:sp>
      <p:pic>
        <p:nvPicPr>
          <p:cNvPr id="25604" name="Picture 6"/>
          <p:cNvPicPr>
            <a:picLocks noGrp="1" noChangeAspect="1" noChangeArrowheads="1"/>
          </p:cNvPicPr>
          <p:nvPr>
            <p:ph type="body" sz="half" idx="4294967295"/>
          </p:nvPr>
        </p:nvPicPr>
        <p:blipFill>
          <a:blip r:embed="rId3" cstate="print"/>
          <a:srcRect/>
          <a:stretch>
            <a:fillRect/>
          </a:stretch>
        </p:blipFill>
        <p:spPr>
          <a:xfrm>
            <a:off x="4724400" y="1447800"/>
            <a:ext cx="3397250" cy="4525963"/>
          </a:xfrm>
          <a:solidFill>
            <a:srgbClr val="FFFFFF"/>
          </a:solidFill>
        </p:spPr>
      </p:pic>
      <p:graphicFrame>
        <p:nvGraphicFramePr>
          <p:cNvPr id="2560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25605"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rot="16200000">
            <a:off x="6498967" y="3045766"/>
            <a:ext cx="4267199" cy="461665"/>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GB" sz="2400" b="1" dirty="0">
                <a:solidFill>
                  <a:schemeClr val="accent4">
                    <a:lumMod val="50000"/>
                  </a:schemeClr>
                </a:solidFill>
              </a:rPr>
              <a:t>STEP 7:  Cautious feeding </a:t>
            </a:r>
          </a:p>
        </p:txBody>
      </p:sp>
      <p:sp>
        <p:nvSpPr>
          <p:cNvPr id="6" name="Rectangle 2"/>
          <p:cNvSpPr txBox="1">
            <a:spLocks noChangeArrowheads="1"/>
          </p:cNvSpPr>
          <p:nvPr/>
        </p:nvSpPr>
        <p:spPr>
          <a:xfrm>
            <a:off x="228600" y="228600"/>
            <a:ext cx="8229600" cy="762000"/>
          </a:xfrm>
          <a:prstGeom prst="rect">
            <a:avLst/>
          </a:prstGeom>
          <a:solidFill>
            <a:schemeClr val="bg1"/>
          </a:solidFill>
        </p:spPr>
        <p:txBody>
          <a:bodyPr>
            <a:normAutofit lnSpcReduction="10000"/>
          </a:bodyPr>
          <a:lstStyle/>
          <a:p>
            <a:pPr eaLnBrk="0" hangingPunct="0">
              <a:lnSpc>
                <a:spcPct val="80000"/>
              </a:lnSpc>
              <a:defRPr/>
            </a:pPr>
            <a:r>
              <a:rPr lang="en-US" sz="3000" b="1">
                <a:solidFill>
                  <a:schemeClr val="tx2"/>
                </a:solidFill>
                <a:latin typeface="Century Schoolbook" pitchFamily="18" charset="0"/>
              </a:rPr>
              <a:t>NUTRITIONAL SUPPORT : SITTING POSITION </a:t>
            </a:r>
          </a:p>
        </p:txBody>
      </p:sp>
      <p:sp>
        <p:nvSpPr>
          <p:cNvPr id="7" name="TextBox 6"/>
          <p:cNvSpPr txBox="1"/>
          <p:nvPr/>
        </p:nvSpPr>
        <p:spPr>
          <a:xfrm>
            <a:off x="0" y="6396335"/>
            <a:ext cx="1905000" cy="461665"/>
          </a:xfrm>
          <a:prstGeom prst="rect">
            <a:avLst/>
          </a:prstGeom>
          <a:solidFill>
            <a:srgbClr val="79A7A5"/>
          </a:solidFill>
        </p:spPr>
        <p:txBody>
          <a:bodyPr>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PHASE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p:cNvSpPr>
          <p:nvPr>
            <p:ph type="title"/>
          </p:nvPr>
        </p:nvSpPr>
        <p:spPr bwMode="auto">
          <a:xfrm>
            <a:off x="457200" y="533400"/>
            <a:ext cx="8229600" cy="381000"/>
          </a:xfrm>
        </p:spPr>
        <p:txBody>
          <a:bodyPr wrap="square" lIns="91440" tIns="45720" rIns="91440" bIns="45720" numCol="1" anchorCtr="0" compatLnSpc="1">
            <a:prstTxWarp prst="textNoShape">
              <a:avLst/>
            </a:prstTxWarp>
            <a:normAutofit fontScale="90000"/>
          </a:bodyPr>
          <a:lstStyle/>
          <a:p>
            <a:pPr>
              <a:defRPr/>
            </a:pPr>
            <a:r>
              <a:rPr lang="en-CA" sz="2400" b="1" cap="none" dirty="0">
                <a:latin typeface="Calisto MT" pitchFamily="18" charset="0"/>
              </a:rPr>
              <a:t>Stabilisation Phase </a:t>
            </a:r>
            <a:r>
              <a:rPr lang="en-CA" sz="2400" b="1" cap="none" dirty="0"/>
              <a:t>…</a:t>
            </a:r>
            <a:r>
              <a:rPr lang="en-CA" sz="2400" b="1" cap="none" dirty="0">
                <a:latin typeface="Calisto MT" pitchFamily="18" charset="0"/>
              </a:rPr>
              <a:t> Step 7</a:t>
            </a:r>
            <a:endParaRPr lang="en-US" sz="2400" b="1" cap="none" dirty="0">
              <a:latin typeface="Calisto MT" pitchFamily="18" charset="0"/>
            </a:endParaRPr>
          </a:p>
        </p:txBody>
      </p:sp>
      <p:sp>
        <p:nvSpPr>
          <p:cNvPr id="119811" name="Rectangle 3"/>
          <p:cNvSpPr>
            <a:spLocks noGrp="1"/>
          </p:cNvSpPr>
          <p:nvPr>
            <p:ph type="body" sz="half" idx="1"/>
          </p:nvPr>
        </p:nvSpPr>
        <p:spPr>
          <a:xfrm>
            <a:off x="457200" y="1125538"/>
            <a:ext cx="7931150" cy="2303462"/>
          </a:xfrm>
        </p:spPr>
        <p:txBody>
          <a:bodyPr/>
          <a:lstStyle/>
          <a:p>
            <a:pPr>
              <a:lnSpc>
                <a:spcPct val="80000"/>
              </a:lnSpc>
              <a:buFont typeface="Wingdings" pitchFamily="2" charset="2"/>
              <a:buNone/>
            </a:pPr>
            <a:r>
              <a:rPr lang="en-US" sz="2100" b="1"/>
              <a:t>NASO GASTRIC TUBE</a:t>
            </a:r>
          </a:p>
          <a:p>
            <a:pPr lvl="1">
              <a:lnSpc>
                <a:spcPct val="80000"/>
              </a:lnSpc>
            </a:pPr>
            <a:r>
              <a:rPr lang="en-US"/>
              <a:t>patient not taking sufficient amount (less than 75%)</a:t>
            </a:r>
          </a:p>
          <a:p>
            <a:pPr lvl="1">
              <a:lnSpc>
                <a:spcPct val="80000"/>
              </a:lnSpc>
            </a:pPr>
            <a:r>
              <a:rPr lang="en-US"/>
              <a:t>Pneumonia with rapid respiration rate</a:t>
            </a:r>
          </a:p>
          <a:p>
            <a:pPr lvl="1">
              <a:lnSpc>
                <a:spcPct val="80000"/>
              </a:lnSpc>
            </a:pPr>
            <a:r>
              <a:rPr lang="en-US"/>
              <a:t>Mouth lesions</a:t>
            </a:r>
          </a:p>
          <a:p>
            <a:pPr lvl="1">
              <a:lnSpc>
                <a:spcPct val="80000"/>
              </a:lnSpc>
            </a:pPr>
            <a:r>
              <a:rPr lang="en-US"/>
              <a:t>Cleft palate or other physical deformity</a:t>
            </a:r>
          </a:p>
          <a:p>
            <a:pPr lvl="1">
              <a:lnSpc>
                <a:spcPct val="80000"/>
              </a:lnSpc>
            </a:pPr>
            <a:r>
              <a:rPr lang="en-US"/>
              <a:t>Disturbance of consciousness</a:t>
            </a:r>
          </a:p>
          <a:p>
            <a:pPr lvl="1">
              <a:lnSpc>
                <a:spcPct val="80000"/>
              </a:lnSpc>
            </a:pPr>
            <a:endParaRPr lang="en-US"/>
          </a:p>
          <a:p>
            <a:pPr lvl="1">
              <a:lnSpc>
                <a:spcPct val="80000"/>
              </a:lnSpc>
            </a:pPr>
            <a:endParaRPr lang="en-US"/>
          </a:p>
        </p:txBody>
      </p:sp>
      <p:sp>
        <p:nvSpPr>
          <p:cNvPr id="119812" name="Rectangle 4"/>
          <p:cNvSpPr>
            <a:spLocks noGrp="1"/>
          </p:cNvSpPr>
          <p:nvPr>
            <p:ph type="body" sz="half" idx="2"/>
          </p:nvPr>
        </p:nvSpPr>
        <p:spPr>
          <a:xfrm>
            <a:off x="533400" y="3505200"/>
            <a:ext cx="4038600" cy="2828925"/>
          </a:xfrm>
        </p:spPr>
        <p:txBody>
          <a:bodyPr/>
          <a:lstStyle/>
          <a:p>
            <a:pPr>
              <a:lnSpc>
                <a:spcPct val="80000"/>
              </a:lnSpc>
            </a:pPr>
            <a:r>
              <a:rPr lang="en-US" sz="2100" dirty="0"/>
              <a:t>Each day try to give F75 by mouth before using NG tube</a:t>
            </a:r>
          </a:p>
          <a:p>
            <a:pPr>
              <a:lnSpc>
                <a:spcPct val="80000"/>
              </a:lnSpc>
              <a:buFont typeface="Wingdings" pitchFamily="2" charset="2"/>
              <a:buNone/>
            </a:pPr>
            <a:endParaRPr lang="en-US" sz="2100" dirty="0"/>
          </a:p>
          <a:p>
            <a:pPr>
              <a:lnSpc>
                <a:spcPct val="80000"/>
              </a:lnSpc>
            </a:pPr>
            <a:r>
              <a:rPr lang="en-US" sz="2100" dirty="0"/>
              <a:t>NG tube feeding should not exceed 3 days and is only used in </a:t>
            </a:r>
            <a:r>
              <a:rPr lang="en-US" sz="2100" dirty="0" err="1"/>
              <a:t>Stabilisation</a:t>
            </a:r>
            <a:r>
              <a:rPr lang="en-US" sz="2100" dirty="0"/>
              <a:t> Phase</a:t>
            </a:r>
          </a:p>
        </p:txBody>
      </p:sp>
      <p:pic>
        <p:nvPicPr>
          <p:cNvPr id="119813" name="Picture 5"/>
          <p:cNvPicPr>
            <a:picLocks noChangeAspect="1" noChangeArrowheads="1"/>
          </p:cNvPicPr>
          <p:nvPr/>
        </p:nvPicPr>
        <p:blipFill>
          <a:blip r:embed="rId2" cstate="print"/>
          <a:srcRect/>
          <a:stretch>
            <a:fillRect/>
          </a:stretch>
        </p:blipFill>
        <p:spPr bwMode="auto">
          <a:xfrm>
            <a:off x="4572000" y="3573463"/>
            <a:ext cx="3889375" cy="2992437"/>
          </a:xfrm>
          <a:prstGeom prst="rect">
            <a:avLst/>
          </a:prstGeom>
          <a:noFill/>
          <a:ln w="9525">
            <a:noFill/>
            <a:miter lim="800000"/>
            <a:headEnd/>
            <a:tailEnd/>
          </a:ln>
        </p:spPr>
      </p:pic>
      <p:sp>
        <p:nvSpPr>
          <p:cNvPr id="6" name="TextBox 5"/>
          <p:cNvSpPr txBox="1"/>
          <p:nvPr/>
        </p:nvSpPr>
        <p:spPr>
          <a:xfrm rot="16200000">
            <a:off x="6773604" y="3207691"/>
            <a:ext cx="4267199" cy="461665"/>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GB" sz="2400" b="1" dirty="0">
                <a:solidFill>
                  <a:schemeClr val="accent4">
                    <a:lumMod val="50000"/>
                  </a:schemeClr>
                </a:solidFill>
              </a:rPr>
              <a:t>STEP 7:  Cautious feeding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ChangeArrowheads="1"/>
          </p:cNvSpPr>
          <p:nvPr>
            <p:ph type="title"/>
          </p:nvPr>
        </p:nvSpPr>
        <p:spPr>
          <a:xfrm>
            <a:off x="2286000" y="2895600"/>
            <a:ext cx="6172200" cy="2054225"/>
          </a:xfrm>
        </p:spPr>
        <p:txBody>
          <a:bodyPr/>
          <a:lstStyle/>
          <a:p>
            <a:pPr eaLnBrk="1" fontAlgn="auto" hangingPunct="1">
              <a:spcAft>
                <a:spcPts val="0"/>
              </a:spcAft>
              <a:defRPr/>
            </a:pPr>
            <a:r>
              <a:rPr lang="en-US" sz="3200" dirty="0">
                <a:solidFill>
                  <a:srgbClr val="FF0000"/>
                </a:solidFill>
              </a:rPr>
              <a:t>Handout 2c</a:t>
            </a:r>
            <a:br>
              <a:rPr lang="en-US" sz="3200" dirty="0">
                <a:solidFill>
                  <a:srgbClr val="FF0000"/>
                </a:solidFill>
              </a:rPr>
            </a:br>
            <a:endParaRPr lang="en-US" sz="3200" dirty="0"/>
          </a:p>
        </p:txBody>
      </p:sp>
      <p:sp>
        <p:nvSpPr>
          <p:cNvPr id="26628" name="Rectangle 5"/>
          <p:cNvSpPr>
            <a:spLocks noGrp="1" noChangeArrowheads="1"/>
          </p:cNvSpPr>
          <p:nvPr>
            <p:ph type="body" idx="1"/>
          </p:nvPr>
        </p:nvSpPr>
        <p:spPr>
          <a:xfrm>
            <a:off x="2057400" y="4419600"/>
            <a:ext cx="6324600" cy="1600200"/>
          </a:xfrm>
        </p:spPr>
        <p:txBody>
          <a:bodyPr/>
          <a:lstStyle/>
          <a:p>
            <a:pPr eaLnBrk="1" hangingPunct="1"/>
            <a:endParaRPr lang="en-US" sz="2000">
              <a:solidFill>
                <a:srgbClr val="FF0000"/>
              </a:solidFill>
            </a:endParaRPr>
          </a:p>
          <a:p>
            <a:pPr eaLnBrk="1" hangingPunct="1"/>
            <a:endParaRPr lang="en-US" sz="2000">
              <a:solidFill>
                <a:srgbClr val="FF0000"/>
              </a:solidFill>
            </a:endParaRPr>
          </a:p>
          <a:p>
            <a:pPr eaLnBrk="1" hangingPunct="1"/>
            <a:r>
              <a:rPr lang="en-US" sz="2000"/>
              <a:t>Summary of routine medication for in-patient treatment of severe acute malnutrition</a:t>
            </a:r>
            <a:endParaRPr lang="en-US" sz="2000">
              <a:solidFill>
                <a:srgbClr val="FF0000"/>
              </a:solidFill>
            </a:endParaRPr>
          </a:p>
        </p:txBody>
      </p:sp>
      <p:graphicFrame>
        <p:nvGraphicFramePr>
          <p:cNvPr id="2662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2662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228600"/>
            <a:ext cx="8229600" cy="715963"/>
          </a:xfrm>
        </p:spPr>
        <p:txBody>
          <a:bodyPr wrap="square" lIns="91440" tIns="45720" rIns="91440" bIns="45720" numCol="1" anchorCtr="0" compatLnSpc="1">
            <a:prstTxWarp prst="textNoShape">
              <a:avLst/>
            </a:prstTxWarp>
            <a:normAutofit fontScale="90000"/>
          </a:bodyPr>
          <a:lstStyle/>
          <a:p>
            <a:pPr eaLnBrk="1" hangingPunct="1">
              <a:defRPr/>
            </a:pPr>
            <a:r>
              <a:rPr lang="fr-FR" b="1" cap="none" dirty="0">
                <a:solidFill>
                  <a:schemeClr val="accent6"/>
                </a:solidFill>
              </a:rPr>
              <a:t>SURVEILLANCE</a:t>
            </a:r>
            <a:endParaRPr lang="en-US" b="1" cap="none" dirty="0">
              <a:solidFill>
                <a:schemeClr val="accent6"/>
              </a:solidFill>
            </a:endParaRPr>
          </a:p>
        </p:txBody>
      </p:sp>
      <p:graphicFrame>
        <p:nvGraphicFramePr>
          <p:cNvPr id="2765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2765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6396335"/>
            <a:ext cx="4343400" cy="461665"/>
          </a:xfrm>
          <a:prstGeom prst="rect">
            <a:avLst/>
          </a:prstGeom>
          <a:solidFill>
            <a:srgbClr val="79A7A5"/>
          </a:solidFill>
        </p:spPr>
        <p:txBody>
          <a:bodyPr wrap="square">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STABILISATION PHASE </a:t>
            </a:r>
          </a:p>
        </p:txBody>
      </p:sp>
      <p:graphicFrame>
        <p:nvGraphicFramePr>
          <p:cNvPr id="6" name="Table 5"/>
          <p:cNvGraphicFramePr>
            <a:graphicFrameLocks noGrp="1"/>
          </p:cNvGraphicFramePr>
          <p:nvPr/>
        </p:nvGraphicFramePr>
        <p:xfrm>
          <a:off x="533400" y="1219200"/>
          <a:ext cx="7901940" cy="4800600"/>
        </p:xfrm>
        <a:graphic>
          <a:graphicData uri="http://schemas.openxmlformats.org/drawingml/2006/table">
            <a:tbl>
              <a:tblPr/>
              <a:tblGrid>
                <a:gridCol w="4073481">
                  <a:extLst>
                    <a:ext uri="{9D8B030D-6E8A-4147-A177-3AD203B41FA5}">
                      <a16:colId xmlns:a16="http://schemas.microsoft.com/office/drawing/2014/main" val="20000"/>
                    </a:ext>
                  </a:extLst>
                </a:gridCol>
                <a:gridCol w="3828459">
                  <a:extLst>
                    <a:ext uri="{9D8B030D-6E8A-4147-A177-3AD203B41FA5}">
                      <a16:colId xmlns:a16="http://schemas.microsoft.com/office/drawing/2014/main" val="20001"/>
                    </a:ext>
                  </a:extLst>
                </a:gridCol>
              </a:tblGrid>
              <a:tr h="266700">
                <a:tc>
                  <a:txBody>
                    <a:bodyPr/>
                    <a:lstStyle/>
                    <a:p>
                      <a:pPr marL="0" marR="0" algn="just">
                        <a:spcBef>
                          <a:spcPts val="0"/>
                        </a:spcBef>
                        <a:spcAft>
                          <a:spcPts val="0"/>
                        </a:spcAft>
                      </a:pPr>
                      <a:r>
                        <a:rPr lang="en-US" sz="1200" b="1" dirty="0">
                          <a:solidFill>
                            <a:srgbClr val="000000"/>
                          </a:solidFill>
                          <a:latin typeface="Arial"/>
                          <a:ea typeface="Times New Roman"/>
                          <a:cs typeface="Arial"/>
                        </a:rPr>
                        <a:t>Surveillance Tasks</a:t>
                      </a:r>
                      <a:endParaRPr lang="en-US" sz="1200" dirty="0">
                        <a:latin typeface="Tahoma"/>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1"/>
                    </a:solidFill>
                  </a:tcPr>
                </a:tc>
                <a:tc>
                  <a:txBody>
                    <a:bodyPr/>
                    <a:lstStyle/>
                    <a:p>
                      <a:pPr marL="0" marR="0" algn="just">
                        <a:spcBef>
                          <a:spcPts val="0"/>
                        </a:spcBef>
                        <a:spcAft>
                          <a:spcPts val="0"/>
                        </a:spcAft>
                      </a:pPr>
                      <a:r>
                        <a:rPr lang="en-US" sz="1200" b="1" dirty="0">
                          <a:solidFill>
                            <a:srgbClr val="000000"/>
                          </a:solidFill>
                          <a:latin typeface="Arial"/>
                          <a:ea typeface="Times New Roman"/>
                          <a:cs typeface="Arial"/>
                        </a:rPr>
                        <a:t>Frequency</a:t>
                      </a:r>
                      <a:endParaRPr lang="en-US" sz="1200" dirty="0">
                        <a:latin typeface="Tahoma"/>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33400">
                <a:tc>
                  <a:txBody>
                    <a:bodyPr/>
                    <a:lstStyle/>
                    <a:p>
                      <a:pPr marL="0" marR="0" algn="just">
                        <a:spcBef>
                          <a:spcPts val="0"/>
                        </a:spcBef>
                        <a:spcAft>
                          <a:spcPts val="0"/>
                        </a:spcAft>
                      </a:pPr>
                      <a:r>
                        <a:rPr lang="en-US" sz="1200" b="1">
                          <a:solidFill>
                            <a:srgbClr val="000000"/>
                          </a:solidFill>
                          <a:latin typeface="Arial"/>
                          <a:ea typeface="Times New Roman"/>
                          <a:cs typeface="Arial"/>
                        </a:rPr>
                        <a:t>Take body temperature</a:t>
                      </a:r>
                      <a:endParaRPr lang="en-US" sz="1200">
                        <a:latin typeface="Tahoma"/>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chemeClr val="accent1"/>
                    </a:solidFill>
                  </a:tcPr>
                </a:tc>
                <a:tc>
                  <a:txBody>
                    <a:bodyPr/>
                    <a:lstStyle/>
                    <a:p>
                      <a:pPr marL="0" marR="0" algn="just">
                        <a:spcBef>
                          <a:spcPts val="0"/>
                        </a:spcBef>
                        <a:spcAft>
                          <a:spcPts val="0"/>
                        </a:spcAft>
                      </a:pPr>
                      <a:r>
                        <a:rPr lang="en-US" sz="1200" dirty="0">
                          <a:solidFill>
                            <a:srgbClr val="000000"/>
                          </a:solidFill>
                          <a:latin typeface="Arial"/>
                          <a:ea typeface="Times New Roman"/>
                          <a:cs typeface="Arial"/>
                        </a:rPr>
                        <a:t>Twice per day (four times a day for hypothermic or febrile children)</a:t>
                      </a:r>
                      <a:endParaRPr lang="en-US" sz="1200" dirty="0">
                        <a:latin typeface="Tahoma"/>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chemeClr val="accent1"/>
                    </a:solidFill>
                  </a:tcPr>
                </a:tc>
                <a:extLst>
                  <a:ext uri="{0D108BD9-81ED-4DB2-BD59-A6C34878D82A}">
                    <a16:rowId xmlns:a16="http://schemas.microsoft.com/office/drawing/2014/main" val="10001"/>
                  </a:ext>
                </a:extLst>
              </a:tr>
              <a:tr h="266700">
                <a:tc>
                  <a:txBody>
                    <a:bodyPr/>
                    <a:lstStyle/>
                    <a:p>
                      <a:pPr marL="0" marR="0" algn="just">
                        <a:spcBef>
                          <a:spcPts val="0"/>
                        </a:spcBef>
                        <a:spcAft>
                          <a:spcPts val="0"/>
                        </a:spcAft>
                      </a:pPr>
                      <a:r>
                        <a:rPr lang="en-US" sz="1200" b="1">
                          <a:solidFill>
                            <a:srgbClr val="000000"/>
                          </a:solidFill>
                          <a:latin typeface="Arial"/>
                          <a:ea typeface="Times New Roman"/>
                          <a:cs typeface="Arial"/>
                        </a:rPr>
                        <a:t>Weigh the child at fixed times</a:t>
                      </a:r>
                      <a:endParaRPr lang="en-US" sz="1200">
                        <a:latin typeface="Tahoma"/>
                        <a:ea typeface="Times New Roman"/>
                        <a:cs typeface="Arial"/>
                      </a:endParaRPr>
                    </a:p>
                  </a:txBody>
                  <a:tcPr marL="68580" marR="68580" marT="0" marB="0">
                    <a:lnL>
                      <a:noFill/>
                    </a:lnL>
                    <a:lnR>
                      <a:noFill/>
                    </a:lnR>
                    <a:lnT>
                      <a:noFill/>
                    </a:lnT>
                    <a:lnB>
                      <a:noFill/>
                    </a:lnB>
                    <a:solidFill>
                      <a:schemeClr val="accent1"/>
                    </a:solidFill>
                  </a:tcPr>
                </a:tc>
                <a:tc>
                  <a:txBody>
                    <a:bodyPr/>
                    <a:lstStyle/>
                    <a:p>
                      <a:pPr marL="0" marR="0" algn="just">
                        <a:spcBef>
                          <a:spcPts val="0"/>
                        </a:spcBef>
                        <a:spcAft>
                          <a:spcPts val="0"/>
                        </a:spcAft>
                      </a:pPr>
                      <a:r>
                        <a:rPr lang="en-US" sz="1200" dirty="0">
                          <a:solidFill>
                            <a:srgbClr val="000000"/>
                          </a:solidFill>
                          <a:latin typeface="Arial"/>
                          <a:ea typeface="Times New Roman"/>
                          <a:cs typeface="Arial"/>
                        </a:rPr>
                        <a:t>Daily</a:t>
                      </a:r>
                      <a:endParaRPr lang="en-US" sz="1200" dirty="0">
                        <a:latin typeface="Tahoma"/>
                        <a:ea typeface="Times New Roman"/>
                        <a:cs typeface="Arial"/>
                      </a:endParaRPr>
                    </a:p>
                  </a:txBody>
                  <a:tcPr marL="68580" marR="68580" marT="0" marB="0">
                    <a:lnL>
                      <a:noFill/>
                    </a:lnL>
                    <a:lnR>
                      <a:noFill/>
                    </a:lnR>
                    <a:lnT>
                      <a:noFill/>
                    </a:lnT>
                    <a:lnB>
                      <a:noFill/>
                    </a:lnB>
                    <a:solidFill>
                      <a:schemeClr val="accent1"/>
                    </a:solidFill>
                  </a:tcPr>
                </a:tc>
                <a:extLst>
                  <a:ext uri="{0D108BD9-81ED-4DB2-BD59-A6C34878D82A}">
                    <a16:rowId xmlns:a16="http://schemas.microsoft.com/office/drawing/2014/main" val="10002"/>
                  </a:ext>
                </a:extLst>
              </a:tr>
              <a:tr h="533400">
                <a:tc>
                  <a:txBody>
                    <a:bodyPr/>
                    <a:lstStyle/>
                    <a:p>
                      <a:pPr marL="0" marR="0" algn="just">
                        <a:spcBef>
                          <a:spcPts val="0"/>
                        </a:spcBef>
                        <a:spcAft>
                          <a:spcPts val="0"/>
                        </a:spcAft>
                      </a:pPr>
                      <a:r>
                        <a:rPr lang="en-US" sz="1200" b="1" dirty="0">
                          <a:solidFill>
                            <a:srgbClr val="000000"/>
                          </a:solidFill>
                          <a:latin typeface="Arial"/>
                          <a:ea typeface="Times New Roman"/>
                          <a:cs typeface="Arial"/>
                        </a:rPr>
                        <a:t>Assess and record the degree of edema (0 to +++)</a:t>
                      </a:r>
                      <a:endParaRPr lang="en-US" sz="1200" dirty="0">
                        <a:latin typeface="Tahoma"/>
                        <a:ea typeface="Times New Roman"/>
                        <a:cs typeface="Arial"/>
                      </a:endParaRPr>
                    </a:p>
                  </a:txBody>
                  <a:tcPr marL="68580" marR="68580" marT="0" marB="0">
                    <a:lnL>
                      <a:noFill/>
                    </a:lnL>
                    <a:lnR>
                      <a:noFill/>
                    </a:lnR>
                    <a:lnT>
                      <a:noFill/>
                    </a:lnT>
                    <a:lnB>
                      <a:noFill/>
                    </a:lnB>
                    <a:solidFill>
                      <a:schemeClr val="accent1"/>
                    </a:solidFill>
                  </a:tcPr>
                </a:tc>
                <a:tc>
                  <a:txBody>
                    <a:bodyPr/>
                    <a:lstStyle/>
                    <a:p>
                      <a:pPr marL="0" marR="0" algn="just">
                        <a:spcBef>
                          <a:spcPts val="0"/>
                        </a:spcBef>
                        <a:spcAft>
                          <a:spcPts val="0"/>
                        </a:spcAft>
                      </a:pPr>
                      <a:r>
                        <a:rPr lang="en-US" sz="1200">
                          <a:solidFill>
                            <a:srgbClr val="000000"/>
                          </a:solidFill>
                          <a:latin typeface="Arial"/>
                          <a:ea typeface="Times New Roman"/>
                          <a:cs typeface="Arial"/>
                        </a:rPr>
                        <a:t>Daily</a:t>
                      </a:r>
                      <a:endParaRPr lang="en-US" sz="1200">
                        <a:latin typeface="Tahoma"/>
                        <a:ea typeface="Times New Roman"/>
                        <a:cs typeface="Arial"/>
                      </a:endParaRPr>
                    </a:p>
                  </a:txBody>
                  <a:tcPr marL="68580" marR="68580" marT="0" marB="0">
                    <a:lnL>
                      <a:noFill/>
                    </a:lnL>
                    <a:lnR>
                      <a:noFill/>
                    </a:lnR>
                    <a:lnT>
                      <a:noFill/>
                    </a:lnT>
                    <a:lnB>
                      <a:noFill/>
                    </a:lnB>
                    <a:solidFill>
                      <a:schemeClr val="accent1"/>
                    </a:solidFill>
                  </a:tcPr>
                </a:tc>
                <a:extLst>
                  <a:ext uri="{0D108BD9-81ED-4DB2-BD59-A6C34878D82A}">
                    <a16:rowId xmlns:a16="http://schemas.microsoft.com/office/drawing/2014/main" val="10003"/>
                  </a:ext>
                </a:extLst>
              </a:tr>
              <a:tr h="1066800">
                <a:tc>
                  <a:txBody>
                    <a:bodyPr/>
                    <a:lstStyle/>
                    <a:p>
                      <a:pPr marL="0" marR="0" algn="just">
                        <a:spcBef>
                          <a:spcPts val="0"/>
                        </a:spcBef>
                        <a:spcAft>
                          <a:spcPts val="0"/>
                        </a:spcAft>
                      </a:pPr>
                      <a:r>
                        <a:rPr lang="en-US" sz="1200" b="1">
                          <a:solidFill>
                            <a:srgbClr val="000000"/>
                          </a:solidFill>
                          <a:latin typeface="Arial"/>
                          <a:ea typeface="Times New Roman"/>
                          <a:cs typeface="Arial"/>
                        </a:rPr>
                        <a:t>Record the patient’s fluid intake and source (oral, NG tube or IV fluids). Record if the patient is absent at mealtime, has refused diet or has vomited. </a:t>
                      </a:r>
                      <a:endParaRPr lang="en-US" sz="1200">
                        <a:latin typeface="Tahoma"/>
                        <a:ea typeface="Times New Roman"/>
                        <a:cs typeface="Arial"/>
                      </a:endParaRPr>
                    </a:p>
                  </a:txBody>
                  <a:tcPr marL="68580" marR="68580" marT="0" marB="0">
                    <a:lnL>
                      <a:noFill/>
                    </a:lnL>
                    <a:lnR>
                      <a:noFill/>
                    </a:lnR>
                    <a:lnT>
                      <a:noFill/>
                    </a:lnT>
                    <a:lnB>
                      <a:noFill/>
                    </a:lnB>
                    <a:solidFill>
                      <a:schemeClr val="accent1"/>
                    </a:solidFill>
                  </a:tcPr>
                </a:tc>
                <a:tc>
                  <a:txBody>
                    <a:bodyPr/>
                    <a:lstStyle/>
                    <a:p>
                      <a:pPr marL="0" marR="0" algn="just">
                        <a:spcBef>
                          <a:spcPts val="0"/>
                        </a:spcBef>
                        <a:spcAft>
                          <a:spcPts val="0"/>
                        </a:spcAft>
                      </a:pPr>
                      <a:r>
                        <a:rPr lang="en-US" sz="1200" dirty="0">
                          <a:solidFill>
                            <a:srgbClr val="000000"/>
                          </a:solidFill>
                          <a:latin typeface="Arial"/>
                          <a:ea typeface="Times New Roman"/>
                          <a:cs typeface="Arial"/>
                        </a:rPr>
                        <a:t>Daily </a:t>
                      </a:r>
                      <a:endParaRPr lang="en-US" sz="1200" dirty="0">
                        <a:latin typeface="Tahoma"/>
                        <a:ea typeface="Times New Roman"/>
                        <a:cs typeface="Arial"/>
                      </a:endParaRPr>
                    </a:p>
                  </a:txBody>
                  <a:tcPr marL="68580" marR="68580" marT="0" marB="0">
                    <a:lnL>
                      <a:noFill/>
                    </a:lnL>
                    <a:lnR>
                      <a:noFill/>
                    </a:lnR>
                    <a:lnT>
                      <a:noFill/>
                    </a:lnT>
                    <a:lnB>
                      <a:noFill/>
                    </a:lnB>
                    <a:solidFill>
                      <a:schemeClr val="accent1"/>
                    </a:solidFill>
                  </a:tcPr>
                </a:tc>
                <a:extLst>
                  <a:ext uri="{0D108BD9-81ED-4DB2-BD59-A6C34878D82A}">
                    <a16:rowId xmlns:a16="http://schemas.microsoft.com/office/drawing/2014/main" val="10004"/>
                  </a:ext>
                </a:extLst>
              </a:tr>
              <a:tr h="1066800">
                <a:tc>
                  <a:txBody>
                    <a:bodyPr/>
                    <a:lstStyle/>
                    <a:p>
                      <a:pPr marL="0" marR="0" algn="just">
                        <a:spcBef>
                          <a:spcPts val="0"/>
                        </a:spcBef>
                        <a:spcAft>
                          <a:spcPts val="0"/>
                        </a:spcAft>
                      </a:pPr>
                      <a:r>
                        <a:rPr lang="en-US" sz="1200" b="1">
                          <a:solidFill>
                            <a:srgbClr val="000000"/>
                          </a:solidFill>
                          <a:latin typeface="Arial"/>
                          <a:ea typeface="Times New Roman"/>
                          <a:cs typeface="Arial"/>
                        </a:rPr>
                        <a:t>Assess standard clinical signs (number of stools passed, vomiting, dehydration, cough, respirations, liver size, eyes, ears, skin condition and peri-anal lesions) </a:t>
                      </a:r>
                      <a:endParaRPr lang="en-US" sz="1200">
                        <a:latin typeface="Tahoma"/>
                        <a:ea typeface="Times New Roman"/>
                        <a:cs typeface="Arial"/>
                      </a:endParaRPr>
                    </a:p>
                  </a:txBody>
                  <a:tcPr marL="68580" marR="68580" marT="0" marB="0">
                    <a:lnL>
                      <a:noFill/>
                    </a:lnL>
                    <a:lnR>
                      <a:noFill/>
                    </a:lnR>
                    <a:lnT>
                      <a:noFill/>
                    </a:lnT>
                    <a:lnB>
                      <a:noFill/>
                    </a:lnB>
                    <a:solidFill>
                      <a:schemeClr val="accent1"/>
                    </a:solidFill>
                  </a:tcPr>
                </a:tc>
                <a:tc>
                  <a:txBody>
                    <a:bodyPr/>
                    <a:lstStyle/>
                    <a:p>
                      <a:pPr marL="0" marR="0" algn="just">
                        <a:spcBef>
                          <a:spcPts val="0"/>
                        </a:spcBef>
                        <a:spcAft>
                          <a:spcPts val="0"/>
                        </a:spcAft>
                      </a:pPr>
                      <a:r>
                        <a:rPr lang="en-US" sz="1200" dirty="0">
                          <a:solidFill>
                            <a:srgbClr val="000000"/>
                          </a:solidFill>
                          <a:latin typeface="Arial"/>
                          <a:ea typeface="Times New Roman"/>
                          <a:cs typeface="Arial"/>
                        </a:rPr>
                        <a:t>Daily</a:t>
                      </a:r>
                      <a:endParaRPr lang="en-US" sz="1200" dirty="0">
                        <a:latin typeface="Tahoma"/>
                        <a:ea typeface="Times New Roman"/>
                        <a:cs typeface="Arial"/>
                      </a:endParaRPr>
                    </a:p>
                  </a:txBody>
                  <a:tcPr marL="68580" marR="68580" marT="0" marB="0">
                    <a:lnL>
                      <a:noFill/>
                    </a:lnL>
                    <a:lnR>
                      <a:noFill/>
                    </a:lnR>
                    <a:lnT>
                      <a:noFill/>
                    </a:lnT>
                    <a:lnB>
                      <a:noFill/>
                    </a:lnB>
                    <a:solidFill>
                      <a:schemeClr val="accent1"/>
                    </a:solidFill>
                  </a:tcPr>
                </a:tc>
                <a:extLst>
                  <a:ext uri="{0D108BD9-81ED-4DB2-BD59-A6C34878D82A}">
                    <a16:rowId xmlns:a16="http://schemas.microsoft.com/office/drawing/2014/main" val="10005"/>
                  </a:ext>
                </a:extLst>
              </a:tr>
              <a:tr h="266700">
                <a:tc>
                  <a:txBody>
                    <a:bodyPr/>
                    <a:lstStyle/>
                    <a:p>
                      <a:pPr marL="0" marR="0" algn="just">
                        <a:spcBef>
                          <a:spcPts val="0"/>
                        </a:spcBef>
                        <a:spcAft>
                          <a:spcPts val="0"/>
                        </a:spcAft>
                      </a:pPr>
                      <a:r>
                        <a:rPr lang="en-US" sz="1200" b="1">
                          <a:solidFill>
                            <a:srgbClr val="000000"/>
                          </a:solidFill>
                          <a:latin typeface="Arial"/>
                          <a:ea typeface="Times New Roman"/>
                          <a:cs typeface="Arial"/>
                        </a:rPr>
                        <a:t>Full Medical Examination</a:t>
                      </a:r>
                      <a:endParaRPr lang="en-US" sz="1200">
                        <a:latin typeface="Tahoma"/>
                        <a:ea typeface="Times New Roman"/>
                        <a:cs typeface="Arial"/>
                      </a:endParaRPr>
                    </a:p>
                  </a:txBody>
                  <a:tcPr marL="68580" marR="68580" marT="0" marB="0">
                    <a:lnL>
                      <a:noFill/>
                    </a:lnL>
                    <a:lnR>
                      <a:noFill/>
                    </a:lnR>
                    <a:lnT>
                      <a:noFill/>
                    </a:lnT>
                    <a:lnB>
                      <a:noFill/>
                    </a:lnB>
                    <a:solidFill>
                      <a:schemeClr val="accent1"/>
                    </a:solidFill>
                  </a:tcPr>
                </a:tc>
                <a:tc>
                  <a:txBody>
                    <a:bodyPr/>
                    <a:lstStyle/>
                    <a:p>
                      <a:pPr marL="0" marR="0" algn="just">
                        <a:spcBef>
                          <a:spcPts val="0"/>
                        </a:spcBef>
                        <a:spcAft>
                          <a:spcPts val="0"/>
                        </a:spcAft>
                      </a:pPr>
                      <a:r>
                        <a:rPr lang="en-US" sz="1200" dirty="0">
                          <a:solidFill>
                            <a:srgbClr val="000000"/>
                          </a:solidFill>
                          <a:latin typeface="Arial"/>
                          <a:ea typeface="Times New Roman"/>
                          <a:cs typeface="Arial"/>
                        </a:rPr>
                        <a:t>Daily</a:t>
                      </a:r>
                      <a:endParaRPr lang="en-US" sz="1200" dirty="0">
                        <a:latin typeface="Tahoma"/>
                        <a:ea typeface="Times New Roman"/>
                        <a:cs typeface="Arial"/>
                      </a:endParaRPr>
                    </a:p>
                  </a:txBody>
                  <a:tcPr marL="68580" marR="68580" marT="0" marB="0">
                    <a:lnL>
                      <a:noFill/>
                    </a:lnL>
                    <a:lnR>
                      <a:noFill/>
                    </a:lnR>
                    <a:lnT>
                      <a:noFill/>
                    </a:lnT>
                    <a:lnB>
                      <a:noFill/>
                    </a:lnB>
                    <a:solidFill>
                      <a:schemeClr val="accent1"/>
                    </a:solidFill>
                  </a:tcPr>
                </a:tc>
                <a:extLst>
                  <a:ext uri="{0D108BD9-81ED-4DB2-BD59-A6C34878D82A}">
                    <a16:rowId xmlns:a16="http://schemas.microsoft.com/office/drawing/2014/main" val="10006"/>
                  </a:ext>
                </a:extLst>
              </a:tr>
              <a:tr h="266700">
                <a:tc>
                  <a:txBody>
                    <a:bodyPr/>
                    <a:lstStyle/>
                    <a:p>
                      <a:pPr marL="0" marR="0" algn="just">
                        <a:spcBef>
                          <a:spcPts val="0"/>
                        </a:spcBef>
                        <a:spcAft>
                          <a:spcPts val="0"/>
                        </a:spcAft>
                      </a:pPr>
                      <a:r>
                        <a:rPr lang="en-US" sz="1200" b="1">
                          <a:solidFill>
                            <a:srgbClr val="000000"/>
                          </a:solidFill>
                          <a:latin typeface="Arial"/>
                          <a:ea typeface="Times New Roman"/>
                          <a:cs typeface="Arial"/>
                        </a:rPr>
                        <a:t>Take MUAC</a:t>
                      </a:r>
                      <a:endParaRPr lang="en-US" sz="1200">
                        <a:latin typeface="Tahoma"/>
                        <a:ea typeface="Times New Roman"/>
                        <a:cs typeface="Arial"/>
                      </a:endParaRPr>
                    </a:p>
                  </a:txBody>
                  <a:tcPr marL="68580" marR="68580" marT="0" marB="0">
                    <a:lnL>
                      <a:noFill/>
                    </a:lnL>
                    <a:lnR>
                      <a:noFill/>
                    </a:lnR>
                    <a:lnT>
                      <a:noFill/>
                    </a:lnT>
                    <a:lnB>
                      <a:noFill/>
                    </a:lnB>
                    <a:solidFill>
                      <a:schemeClr val="accent1"/>
                    </a:solidFill>
                  </a:tcPr>
                </a:tc>
                <a:tc>
                  <a:txBody>
                    <a:bodyPr/>
                    <a:lstStyle/>
                    <a:p>
                      <a:pPr marL="0" marR="0" algn="just">
                        <a:spcBef>
                          <a:spcPts val="0"/>
                        </a:spcBef>
                        <a:spcAft>
                          <a:spcPts val="0"/>
                        </a:spcAft>
                      </a:pPr>
                      <a:r>
                        <a:rPr lang="en-US" sz="1200" dirty="0">
                          <a:solidFill>
                            <a:srgbClr val="000000"/>
                          </a:solidFill>
                          <a:latin typeface="Arial"/>
                          <a:ea typeface="Times New Roman"/>
                          <a:cs typeface="Arial"/>
                        </a:rPr>
                        <a:t>Every seven days</a:t>
                      </a:r>
                      <a:endParaRPr lang="en-US" sz="1200" dirty="0">
                        <a:latin typeface="Tahoma"/>
                        <a:ea typeface="Times New Roman"/>
                        <a:cs typeface="Arial"/>
                      </a:endParaRPr>
                    </a:p>
                  </a:txBody>
                  <a:tcPr marL="68580" marR="68580" marT="0" marB="0">
                    <a:lnL>
                      <a:noFill/>
                    </a:lnL>
                    <a:lnR>
                      <a:noFill/>
                    </a:lnR>
                    <a:lnT>
                      <a:noFill/>
                    </a:lnT>
                    <a:lnB>
                      <a:noFill/>
                    </a:lnB>
                    <a:solidFill>
                      <a:schemeClr val="accent1"/>
                    </a:solidFill>
                  </a:tcPr>
                </a:tc>
                <a:extLst>
                  <a:ext uri="{0D108BD9-81ED-4DB2-BD59-A6C34878D82A}">
                    <a16:rowId xmlns:a16="http://schemas.microsoft.com/office/drawing/2014/main" val="10007"/>
                  </a:ext>
                </a:extLst>
              </a:tr>
              <a:tr h="533400">
                <a:tc>
                  <a:txBody>
                    <a:bodyPr/>
                    <a:lstStyle/>
                    <a:p>
                      <a:pPr marL="0" marR="0" algn="just">
                        <a:spcBef>
                          <a:spcPts val="0"/>
                        </a:spcBef>
                        <a:spcAft>
                          <a:spcPts val="0"/>
                        </a:spcAft>
                      </a:pPr>
                      <a:r>
                        <a:rPr lang="en-US" sz="1200" b="1">
                          <a:solidFill>
                            <a:srgbClr val="000000"/>
                          </a:solidFill>
                          <a:latin typeface="Arial"/>
                          <a:ea typeface="Times New Roman"/>
                          <a:cs typeface="Arial"/>
                        </a:rPr>
                        <a:t>Measure height or length (length for children less than 87 cm)</a:t>
                      </a:r>
                      <a:endParaRPr lang="en-US" sz="1200">
                        <a:latin typeface="Tahoma"/>
                        <a:ea typeface="Times New Roman"/>
                        <a:cs typeface="Arial"/>
                      </a:endParaRPr>
                    </a:p>
                  </a:txBody>
                  <a:tcPr marL="68580" marR="68580" marT="0" marB="0">
                    <a:lnL>
                      <a:noFill/>
                    </a:lnL>
                    <a:lnR>
                      <a:noFill/>
                    </a:lnR>
                    <a:lnT>
                      <a:noFill/>
                    </a:lnT>
                    <a:lnB w="12700" cap="flat" cmpd="sng" algn="ctr">
                      <a:solidFill>
                        <a:srgbClr val="F79646"/>
                      </a:solidFill>
                      <a:prstDash val="solid"/>
                      <a:round/>
                      <a:headEnd type="none" w="med" len="med"/>
                      <a:tailEnd type="none" w="med" len="med"/>
                    </a:lnB>
                    <a:solidFill>
                      <a:schemeClr val="accent1"/>
                    </a:solidFill>
                  </a:tcPr>
                </a:tc>
                <a:tc>
                  <a:txBody>
                    <a:bodyPr/>
                    <a:lstStyle/>
                    <a:p>
                      <a:pPr marL="0" marR="0" algn="just">
                        <a:spcBef>
                          <a:spcPts val="0"/>
                        </a:spcBef>
                        <a:spcAft>
                          <a:spcPts val="0"/>
                        </a:spcAft>
                      </a:pPr>
                      <a:r>
                        <a:rPr lang="en-US" sz="1200" dirty="0">
                          <a:solidFill>
                            <a:srgbClr val="000000"/>
                          </a:solidFill>
                          <a:latin typeface="Arial"/>
                          <a:ea typeface="Times New Roman"/>
                          <a:cs typeface="Arial"/>
                        </a:rPr>
                        <a:t>Every twenty-one days (21), with each new Multi-chart</a:t>
                      </a:r>
                      <a:endParaRPr lang="en-US" sz="1200" dirty="0">
                        <a:latin typeface="Tahoma"/>
                        <a:ea typeface="Times New Roman"/>
                        <a:cs typeface="Arial"/>
                      </a:endParaRPr>
                    </a:p>
                  </a:txBody>
                  <a:tcPr marL="68580" marR="68580" marT="0" marB="0">
                    <a:lnL>
                      <a:noFill/>
                    </a:lnL>
                    <a:lnR>
                      <a:noFill/>
                    </a:lnR>
                    <a:lnT>
                      <a:noFill/>
                    </a:lnT>
                    <a:lnB w="12700" cap="flat" cmpd="sng" algn="ctr">
                      <a:solidFill>
                        <a:srgbClr val="F79646"/>
                      </a:solidFill>
                      <a:prstDash val="solid"/>
                      <a:round/>
                      <a:headEnd type="none" w="med" len="med"/>
                      <a:tailEnd type="none" w="med" len="med"/>
                    </a:lnB>
                    <a:solidFill>
                      <a:schemeClr val="accent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idx="4294967295"/>
          </p:nvPr>
        </p:nvSpPr>
        <p:spPr bwMode="auto">
          <a:xfrm>
            <a:off x="0" y="274638"/>
            <a:ext cx="8686800" cy="1143000"/>
          </a:xfrm>
          <a:noFill/>
        </p:spPr>
        <p:txBody>
          <a:bodyPr wrap="square" lIns="91440" tIns="45720" rIns="91440" bIns="45720" numCol="1" anchorCtr="0" compatLnSpc="1">
            <a:prstTxWarp prst="textNoShape">
              <a:avLst/>
            </a:prstTxWarp>
            <a:normAutofit fontScale="90000"/>
          </a:bodyPr>
          <a:lstStyle/>
          <a:p>
            <a:pPr eaLnBrk="1" hangingPunct="1"/>
            <a:r>
              <a:rPr lang="en-US" b="1" cap="none"/>
              <a:t>CRITERIA FOR TRANSFER FROM PHASE 1 TO TRANSITION PHASE</a:t>
            </a:r>
          </a:p>
        </p:txBody>
      </p:sp>
      <p:sp>
        <p:nvSpPr>
          <p:cNvPr id="30724" name="Rectangle 3"/>
          <p:cNvSpPr>
            <a:spLocks noGrp="1" noChangeArrowheads="1"/>
          </p:cNvSpPr>
          <p:nvPr>
            <p:ph type="body" idx="4294967295"/>
          </p:nvPr>
        </p:nvSpPr>
        <p:spPr>
          <a:xfrm>
            <a:off x="228600" y="1600200"/>
            <a:ext cx="8382000" cy="4525963"/>
          </a:xfrm>
        </p:spPr>
        <p:txBody>
          <a:bodyPr>
            <a:normAutofit/>
          </a:bodyPr>
          <a:lstStyle/>
          <a:p>
            <a:pPr eaLnBrk="1" hangingPunct="1">
              <a:lnSpc>
                <a:spcPct val="80000"/>
              </a:lnSpc>
            </a:pPr>
            <a:r>
              <a:rPr lang="en-US" sz="2800" dirty="0"/>
              <a:t>Appetite has improved and taking all prescribed quantity of milk.</a:t>
            </a:r>
          </a:p>
          <a:p>
            <a:pPr eaLnBrk="1" hangingPunct="1">
              <a:lnSpc>
                <a:spcPct val="80000"/>
              </a:lnSpc>
            </a:pPr>
            <a:endParaRPr lang="en-GB" sz="2800" dirty="0"/>
          </a:p>
          <a:p>
            <a:pPr eaLnBrk="1" hangingPunct="1">
              <a:lnSpc>
                <a:spcPct val="80000"/>
              </a:lnSpc>
            </a:pPr>
            <a:r>
              <a:rPr lang="en-US" sz="2800" dirty="0" err="1"/>
              <a:t>Oedema</a:t>
            </a:r>
            <a:r>
              <a:rPr lang="en-US" sz="2800" dirty="0"/>
              <a:t>, if present, reduced from severe +++ to moderate++ or mild +.</a:t>
            </a:r>
          </a:p>
          <a:p>
            <a:pPr eaLnBrk="1" hangingPunct="1">
              <a:lnSpc>
                <a:spcPct val="80000"/>
              </a:lnSpc>
            </a:pPr>
            <a:endParaRPr lang="en-GB" sz="2800" dirty="0"/>
          </a:p>
          <a:p>
            <a:pPr eaLnBrk="1" hangingPunct="1">
              <a:lnSpc>
                <a:spcPct val="80000"/>
              </a:lnSpc>
            </a:pPr>
            <a:r>
              <a:rPr lang="en-US" sz="2800" dirty="0"/>
              <a:t>Treatment for any medical complication has commenced and patient is recovering.</a:t>
            </a:r>
          </a:p>
          <a:p>
            <a:pPr eaLnBrk="1" hangingPunct="1">
              <a:lnSpc>
                <a:spcPct val="80000"/>
              </a:lnSpc>
            </a:pPr>
            <a:endParaRPr lang="en-GB" sz="2800" dirty="0"/>
          </a:p>
          <a:p>
            <a:pPr eaLnBrk="1" hangingPunct="1">
              <a:lnSpc>
                <a:spcPct val="80000"/>
              </a:lnSpc>
            </a:pPr>
            <a:r>
              <a:rPr lang="en-US" sz="2800" dirty="0"/>
              <a:t>IV fluids and NG feeding completed and </a:t>
            </a:r>
            <a:r>
              <a:rPr lang="en-US" sz="2800" dirty="0" err="1"/>
              <a:t>cannula</a:t>
            </a:r>
            <a:r>
              <a:rPr lang="en-US" sz="2800" dirty="0"/>
              <a:t> / tube removed.</a:t>
            </a:r>
          </a:p>
          <a:p>
            <a:pPr eaLnBrk="1" hangingPunct="1">
              <a:lnSpc>
                <a:spcPct val="80000"/>
              </a:lnSpc>
            </a:pPr>
            <a:endParaRPr lang="en-US" sz="2800" dirty="0"/>
          </a:p>
        </p:txBody>
      </p:sp>
      <p:graphicFrame>
        <p:nvGraphicFramePr>
          <p:cNvPr id="2867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2867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6396335"/>
            <a:ext cx="4648200" cy="461665"/>
          </a:xfrm>
          <a:prstGeom prst="rect">
            <a:avLst/>
          </a:prstGeom>
          <a:solidFill>
            <a:srgbClr val="79A7A5"/>
          </a:solidFill>
        </p:spPr>
        <p:txBody>
          <a:bodyPr wrap="square">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STABILISATION PHASE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p:cNvSpPr>
          <p:nvPr>
            <p:ph type="title"/>
          </p:nvPr>
        </p:nvSpPr>
        <p:spPr bwMode="auto">
          <a:xfrm>
            <a:off x="533400" y="2286000"/>
            <a:ext cx="7467600" cy="1143000"/>
          </a:xfrm>
          <a:noFill/>
        </p:spPr>
        <p:txBody>
          <a:bodyPr wrap="square" lIns="91440" tIns="45720" rIns="91440" bIns="45720" numCol="1" anchorCtr="0" compatLnSpc="1">
            <a:prstTxWarp prst="textNoShape">
              <a:avLst/>
            </a:prstTxWarp>
          </a:bodyPr>
          <a:lstStyle/>
          <a:p>
            <a:pPr algn="ctr"/>
            <a:r>
              <a:rPr lang="en-US" b="1" cap="none"/>
              <a:t>Questions?</a:t>
            </a:r>
          </a:p>
        </p:txBody>
      </p:sp>
      <p:graphicFrame>
        <p:nvGraphicFramePr>
          <p:cNvPr id="2969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29701"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pPr eaLnBrk="1" fontAlgn="auto" hangingPunct="1">
              <a:spcAft>
                <a:spcPts val="0"/>
              </a:spcAft>
              <a:defRPr/>
            </a:pPr>
            <a:r>
              <a:rPr lang="en-GB" b="1" dirty="0">
                <a:solidFill>
                  <a:schemeClr val="accent6">
                    <a:lumMod val="75000"/>
                  </a:schemeClr>
                </a:solidFill>
              </a:rPr>
              <a:t>TRANSITION PHASE</a:t>
            </a:r>
            <a:endParaRPr lang="en-US" b="1" dirty="0">
              <a:solidFill>
                <a:schemeClr val="accent6">
                  <a:lumMod val="75000"/>
                </a:schemeClr>
              </a:solidFill>
            </a:endParaRPr>
          </a:p>
        </p:txBody>
      </p:sp>
      <p:pic>
        <p:nvPicPr>
          <p:cNvPr id="30725" name="Picture 5" descr="18_1"/>
          <p:cNvPicPr>
            <a:picLocks noGrp="1" noChangeAspect="1" noChangeArrowheads="1"/>
          </p:cNvPicPr>
          <p:nvPr>
            <p:ph sz="half" idx="1"/>
          </p:nvPr>
        </p:nvPicPr>
        <p:blipFill>
          <a:blip r:embed="rId3" cstate="print"/>
          <a:srcRect/>
          <a:stretch>
            <a:fillRect/>
          </a:stretch>
        </p:blipFill>
        <p:spPr>
          <a:xfrm>
            <a:off x="901700" y="1600200"/>
            <a:ext cx="3149600" cy="4525963"/>
          </a:xfrm>
          <a:noFill/>
        </p:spPr>
      </p:pic>
      <p:sp>
        <p:nvSpPr>
          <p:cNvPr id="30726" name="Rectangle 5"/>
          <p:cNvSpPr>
            <a:spLocks noGrp="1" noChangeArrowheads="1"/>
          </p:cNvSpPr>
          <p:nvPr>
            <p:ph type="body" sz="half" idx="2"/>
          </p:nvPr>
        </p:nvSpPr>
        <p:spPr/>
        <p:txBody>
          <a:bodyPr/>
          <a:lstStyle/>
          <a:p>
            <a:pPr eaLnBrk="1" hangingPunct="1"/>
            <a:endParaRPr lang="en-US" sz="2800" dirty="0">
              <a:solidFill>
                <a:schemeClr val="accent6">
                  <a:lumMod val="75000"/>
                </a:schemeClr>
              </a:solidFill>
            </a:endParaRPr>
          </a:p>
          <a:p>
            <a:pPr eaLnBrk="1" hangingPunct="1">
              <a:buFont typeface="Wingdings" pitchFamily="2" charset="2"/>
              <a:buNone/>
            </a:pPr>
            <a:endParaRPr lang="en-US" sz="2800" dirty="0">
              <a:solidFill>
                <a:schemeClr val="accent6">
                  <a:lumMod val="75000"/>
                </a:schemeClr>
              </a:solidFill>
            </a:endParaRPr>
          </a:p>
          <a:p>
            <a:pPr eaLnBrk="1" hangingPunct="1"/>
            <a:r>
              <a:rPr lang="en-US" sz="2800" dirty="0">
                <a:solidFill>
                  <a:schemeClr val="accent6">
                    <a:lumMod val="75000"/>
                  </a:schemeClr>
                </a:solidFill>
              </a:rPr>
              <a:t>Nutrition Support</a:t>
            </a:r>
          </a:p>
          <a:p>
            <a:pPr eaLnBrk="1" hangingPunct="1"/>
            <a:endParaRPr lang="en-US" sz="2800" dirty="0">
              <a:solidFill>
                <a:schemeClr val="accent6">
                  <a:lumMod val="75000"/>
                </a:schemeClr>
              </a:solidFill>
            </a:endParaRPr>
          </a:p>
          <a:p>
            <a:pPr eaLnBrk="1" hangingPunct="1"/>
            <a:r>
              <a:rPr lang="en-US" sz="2800" dirty="0">
                <a:solidFill>
                  <a:schemeClr val="accent6">
                    <a:lumMod val="75000"/>
                  </a:schemeClr>
                </a:solidFill>
              </a:rPr>
              <a:t>Routine Medicine</a:t>
            </a:r>
          </a:p>
          <a:p>
            <a:pPr eaLnBrk="1" hangingPunct="1"/>
            <a:endParaRPr lang="en-US" sz="2800" dirty="0">
              <a:solidFill>
                <a:schemeClr val="accent6">
                  <a:lumMod val="75000"/>
                </a:schemeClr>
              </a:solidFill>
            </a:endParaRPr>
          </a:p>
          <a:p>
            <a:pPr eaLnBrk="1" hangingPunct="1"/>
            <a:r>
              <a:rPr lang="en-US" sz="2800" dirty="0">
                <a:solidFill>
                  <a:schemeClr val="accent6">
                    <a:lumMod val="75000"/>
                  </a:schemeClr>
                </a:solidFill>
              </a:rPr>
              <a:t>Surveillance</a:t>
            </a:r>
          </a:p>
          <a:p>
            <a:pPr eaLnBrk="1" hangingPunct="1"/>
            <a:endParaRPr lang="en-US" sz="2800" dirty="0">
              <a:solidFill>
                <a:schemeClr val="accent6">
                  <a:lumMod val="75000"/>
                </a:schemeClr>
              </a:solidFill>
            </a:endParaRPr>
          </a:p>
        </p:txBody>
      </p:sp>
      <p:graphicFrame>
        <p:nvGraphicFramePr>
          <p:cNvPr id="307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0725"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274638"/>
            <a:ext cx="8229600" cy="868362"/>
          </a:xfrm>
        </p:spPr>
        <p:txBody>
          <a:bodyPr/>
          <a:lstStyle/>
          <a:p>
            <a:pPr eaLnBrk="1" fontAlgn="auto" hangingPunct="1">
              <a:spcAft>
                <a:spcPts val="0"/>
              </a:spcAft>
              <a:defRPr/>
            </a:pPr>
            <a:r>
              <a:rPr lang="en-US" dirty="0"/>
              <a:t>Learning objectives</a:t>
            </a:r>
          </a:p>
        </p:txBody>
      </p:sp>
      <p:sp>
        <p:nvSpPr>
          <p:cNvPr id="4099" name="Rectangle 3"/>
          <p:cNvSpPr>
            <a:spLocks noGrp="1" noChangeArrowheads="1"/>
          </p:cNvSpPr>
          <p:nvPr>
            <p:ph type="body" idx="4294967295"/>
          </p:nvPr>
        </p:nvSpPr>
        <p:spPr>
          <a:xfrm>
            <a:off x="152400" y="1295400"/>
            <a:ext cx="8610600" cy="4830763"/>
          </a:xfrm>
        </p:spPr>
        <p:txBody>
          <a:bodyPr>
            <a:normAutofit/>
          </a:bodyPr>
          <a:lstStyle/>
          <a:p>
            <a:pPr marL="274320" indent="-274320" eaLnBrk="1" fontAlgn="auto" hangingPunct="1">
              <a:lnSpc>
                <a:spcPct val="80000"/>
              </a:lnSpc>
              <a:spcAft>
                <a:spcPts val="0"/>
              </a:spcAft>
              <a:buFontTx/>
              <a:buNone/>
              <a:defRPr/>
            </a:pPr>
            <a:r>
              <a:rPr lang="en-GB" sz="2000" b="1" dirty="0"/>
              <a:t>By the end of this session, participants should:</a:t>
            </a:r>
          </a:p>
          <a:p>
            <a:pPr marL="274320" indent="-274320" eaLnBrk="1" fontAlgn="auto" hangingPunct="1">
              <a:lnSpc>
                <a:spcPct val="80000"/>
              </a:lnSpc>
              <a:spcAft>
                <a:spcPts val="0"/>
              </a:spcAft>
              <a:buFontTx/>
              <a:buNone/>
              <a:defRPr/>
            </a:pPr>
            <a:endParaRPr lang="en-GB" sz="2000" dirty="0"/>
          </a:p>
          <a:p>
            <a:pPr marL="274320" indent="-274320" eaLnBrk="1" fontAlgn="auto" hangingPunct="1">
              <a:lnSpc>
                <a:spcPct val="80000"/>
              </a:lnSpc>
              <a:spcAft>
                <a:spcPts val="0"/>
              </a:spcAft>
              <a:buFont typeface="Wingdings"/>
              <a:buChar char=""/>
              <a:defRPr/>
            </a:pPr>
            <a:r>
              <a:rPr lang="en-GB" sz="2000" dirty="0"/>
              <a:t>Be aware of basic principles of therapeutic care and its role in emergency interventions.</a:t>
            </a:r>
          </a:p>
          <a:p>
            <a:pPr marL="274320" indent="-274320" eaLnBrk="1" fontAlgn="auto" hangingPunct="1">
              <a:lnSpc>
                <a:spcPct val="80000"/>
              </a:lnSpc>
              <a:spcAft>
                <a:spcPts val="0"/>
              </a:spcAft>
              <a:buFont typeface="Wingdings"/>
              <a:buChar char=""/>
              <a:defRPr/>
            </a:pPr>
            <a:endParaRPr lang="en-GB" sz="2000" dirty="0"/>
          </a:p>
          <a:p>
            <a:pPr marL="274320" indent="-274320" eaLnBrk="1" fontAlgn="auto" hangingPunct="1">
              <a:lnSpc>
                <a:spcPct val="80000"/>
              </a:lnSpc>
              <a:spcAft>
                <a:spcPts val="0"/>
              </a:spcAft>
              <a:buFont typeface="Wingdings"/>
              <a:buChar char=""/>
              <a:defRPr/>
            </a:pPr>
            <a:r>
              <a:rPr lang="en-GB" sz="2000" dirty="0"/>
              <a:t>Understand the main protocols of the management of severe malnutrition and how they are implemented in inpatient care facilities. </a:t>
            </a:r>
          </a:p>
          <a:p>
            <a:pPr marL="274320" indent="-274320" eaLnBrk="1" fontAlgn="auto" hangingPunct="1">
              <a:lnSpc>
                <a:spcPct val="80000"/>
              </a:lnSpc>
              <a:spcAft>
                <a:spcPts val="0"/>
              </a:spcAft>
              <a:buFont typeface="Wingdings"/>
              <a:buChar char=""/>
              <a:defRPr/>
            </a:pPr>
            <a:endParaRPr lang="en-GB" sz="2000" dirty="0"/>
          </a:p>
          <a:p>
            <a:pPr marL="274320" indent="-274320" eaLnBrk="1" fontAlgn="auto" hangingPunct="1">
              <a:lnSpc>
                <a:spcPct val="80000"/>
              </a:lnSpc>
              <a:spcAft>
                <a:spcPts val="0"/>
              </a:spcAft>
              <a:buFont typeface="Wingdings"/>
              <a:buChar char=""/>
              <a:defRPr/>
            </a:pPr>
            <a:r>
              <a:rPr lang="en-GB" sz="2000" dirty="0"/>
              <a:t>Be able to identify the key points in planning and implementing a therapeutic care programme. </a:t>
            </a:r>
          </a:p>
          <a:p>
            <a:pPr marL="274320" indent="-274320" eaLnBrk="1" fontAlgn="auto" hangingPunct="1">
              <a:lnSpc>
                <a:spcPct val="80000"/>
              </a:lnSpc>
              <a:spcAft>
                <a:spcPts val="0"/>
              </a:spcAft>
              <a:buFont typeface="Wingdings"/>
              <a:buChar char=""/>
              <a:defRPr/>
            </a:pPr>
            <a:endParaRPr lang="en-GB" sz="2000" dirty="0"/>
          </a:p>
          <a:p>
            <a:pPr marL="274320" indent="-274320" eaLnBrk="1" fontAlgn="auto" hangingPunct="1">
              <a:lnSpc>
                <a:spcPct val="80000"/>
              </a:lnSpc>
              <a:spcAft>
                <a:spcPts val="0"/>
              </a:spcAft>
              <a:buFont typeface="Wingdings"/>
              <a:buChar char=""/>
              <a:defRPr/>
            </a:pPr>
            <a:r>
              <a:rPr lang="en-GB" sz="2000" dirty="0"/>
              <a:t>Be aware of the main dangers and complications during treatment of severe malnutrition, and the main principles of their management. </a:t>
            </a:r>
          </a:p>
          <a:p>
            <a:pPr marL="274320" indent="-274320" eaLnBrk="1" fontAlgn="auto" hangingPunct="1">
              <a:lnSpc>
                <a:spcPct val="80000"/>
              </a:lnSpc>
              <a:spcAft>
                <a:spcPts val="0"/>
              </a:spcAft>
              <a:buFont typeface="Wingdings"/>
              <a:buChar char=""/>
              <a:defRPr/>
            </a:pPr>
            <a:endParaRPr lang="en-GB" sz="2000" dirty="0"/>
          </a:p>
          <a:p>
            <a:pPr marL="274320" indent="-274320" eaLnBrk="1" fontAlgn="auto" hangingPunct="1">
              <a:lnSpc>
                <a:spcPct val="80000"/>
              </a:lnSpc>
              <a:spcAft>
                <a:spcPts val="0"/>
              </a:spcAft>
              <a:buFont typeface="Wingdings"/>
              <a:buChar char=""/>
              <a:defRPr/>
            </a:pPr>
            <a:r>
              <a:rPr lang="en-GB" sz="2000" dirty="0"/>
              <a:t>Be aware of special treatment for infants and treatment adaptations for HIV-infected patients.</a:t>
            </a:r>
            <a:endParaRPr lang="en-US" sz="2000" dirty="0"/>
          </a:p>
        </p:txBody>
      </p:sp>
      <p:graphicFrame>
        <p:nvGraphicFramePr>
          <p:cNvPr id="2" name="Object 2"/>
          <p:cNvGraphicFramePr>
            <a:graphicFrameLocks noChangeAspect="1"/>
          </p:cNvGraphicFramePr>
          <p:nvPr/>
        </p:nvGraphicFramePr>
        <p:xfrm>
          <a:off x="7924800" y="6092825"/>
          <a:ext cx="838200" cy="688975"/>
        </p:xfrm>
        <a:graphic>
          <a:graphicData uri="http://schemas.openxmlformats.org/presentationml/2006/ole">
            <mc:AlternateContent xmlns:mc="http://schemas.openxmlformats.org/markup-compatibility/2006">
              <mc:Choice xmlns:v="urn:schemas-microsoft-com:vml" Requires="v">
                <p:oleObj spid="_x0000_s410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928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body" idx="1"/>
          </p:nvPr>
        </p:nvSpPr>
        <p:spPr>
          <a:xfrm>
            <a:off x="457200" y="381000"/>
            <a:ext cx="8001000" cy="6172200"/>
          </a:xfrm>
        </p:spPr>
        <p:txBody>
          <a:bodyPr/>
          <a:lstStyle/>
          <a:p>
            <a:pPr>
              <a:buFontTx/>
              <a:buNone/>
              <a:defRPr/>
            </a:pPr>
            <a:endParaRPr lang="en-CA" sz="2100" dirty="0">
              <a:solidFill>
                <a:srgbClr val="FF0000"/>
              </a:solidFill>
            </a:endParaRPr>
          </a:p>
          <a:p>
            <a:pPr>
              <a:buFontTx/>
              <a:buNone/>
              <a:defRPr/>
            </a:pPr>
            <a:r>
              <a:rPr lang="en-CA" sz="3000" b="1" dirty="0">
                <a:solidFill>
                  <a:schemeClr val="accent6"/>
                </a:solidFill>
              </a:rPr>
              <a:t>TREATMENT OVERVIEW</a:t>
            </a:r>
          </a:p>
          <a:p>
            <a:pPr>
              <a:defRPr/>
            </a:pPr>
            <a:r>
              <a:rPr lang="en-CA" sz="2100" dirty="0"/>
              <a:t>Gradual catch up growth by increasing calorie intake</a:t>
            </a:r>
          </a:p>
          <a:p>
            <a:pPr>
              <a:defRPr/>
            </a:pPr>
            <a:endParaRPr lang="en-CA" sz="2100" dirty="0"/>
          </a:p>
          <a:p>
            <a:pPr>
              <a:defRPr/>
            </a:pPr>
            <a:r>
              <a:rPr lang="en-CA" sz="2100" dirty="0"/>
              <a:t>The volume, number, and timing of the feeds remains the same as Stabilisation , but the F75 is replaced with F100 or RUTF.</a:t>
            </a:r>
          </a:p>
          <a:p>
            <a:pPr>
              <a:buFont typeface="Wingdings" pitchFamily="2" charset="2"/>
              <a:buNone/>
              <a:defRPr/>
            </a:pPr>
            <a:endParaRPr lang="en-CA" sz="2100" dirty="0"/>
          </a:p>
          <a:p>
            <a:pPr>
              <a:defRPr/>
            </a:pPr>
            <a:r>
              <a:rPr lang="en-CA" sz="2100" dirty="0"/>
              <a:t>The clinical condition, especially signs of heart failure, should be carefully monitored to ensure the child is adjusting well to the new diet.</a:t>
            </a:r>
          </a:p>
          <a:p>
            <a:pPr>
              <a:buFont typeface="Wingdings" pitchFamily="2" charset="2"/>
              <a:buNone/>
              <a:defRPr/>
            </a:pPr>
            <a:endParaRPr lang="en-CA" sz="2100" dirty="0">
              <a:solidFill>
                <a:srgbClr val="FF0000"/>
              </a:solidFill>
            </a:endParaRPr>
          </a:p>
          <a:p>
            <a:pPr>
              <a:defRPr/>
            </a:pPr>
            <a:r>
              <a:rPr lang="en-GB" sz="2100" dirty="0">
                <a:solidFill>
                  <a:srgbClr val="FF0000"/>
                </a:solidFill>
              </a:rPr>
              <a:t>A patient usually remains in Transition Phase for 2-3 days</a:t>
            </a:r>
            <a:r>
              <a:rPr lang="en-GB" sz="2100" dirty="0"/>
              <a:t>. </a:t>
            </a:r>
          </a:p>
          <a:p>
            <a:pPr>
              <a:defRPr/>
            </a:pPr>
            <a:endParaRPr lang="en-CA" sz="2100" dirty="0"/>
          </a:p>
        </p:txBody>
      </p:sp>
      <p:sp>
        <p:nvSpPr>
          <p:cNvPr id="4" name="TextBox 3"/>
          <p:cNvSpPr txBox="1"/>
          <p:nvPr/>
        </p:nvSpPr>
        <p:spPr>
          <a:xfrm rot="16200000">
            <a:off x="7241233" y="3274367"/>
            <a:ext cx="2895599" cy="461665"/>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lgn="ctr">
              <a:defRPr/>
            </a:pPr>
            <a:r>
              <a:rPr lang="en-GB" sz="2400" b="1" dirty="0">
                <a:solidFill>
                  <a:schemeClr val="accent4">
                    <a:lumMod val="50000"/>
                  </a:schemeClr>
                </a:solidFill>
              </a:rPr>
              <a:t>overview</a:t>
            </a:r>
          </a:p>
        </p:txBody>
      </p:sp>
      <p:sp>
        <p:nvSpPr>
          <p:cNvPr id="5" name="TextBox 4"/>
          <p:cNvSpPr txBox="1"/>
          <p:nvPr/>
        </p:nvSpPr>
        <p:spPr>
          <a:xfrm>
            <a:off x="0" y="6396335"/>
            <a:ext cx="2362200" cy="461665"/>
          </a:xfrm>
          <a:prstGeom prst="rect">
            <a:avLst/>
          </a:prstGeom>
          <a:solidFill>
            <a:srgbClr val="79A7A5"/>
          </a:solidFill>
        </p:spPr>
        <p:txBody>
          <a:bodyPr>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TRANSITION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4294967295"/>
          </p:nvPr>
        </p:nvSpPr>
        <p:spPr>
          <a:xfrm>
            <a:off x="228600" y="1447800"/>
            <a:ext cx="8153400" cy="4678363"/>
          </a:xfrm>
        </p:spPr>
        <p:txBody>
          <a:bodyPr/>
          <a:lstStyle/>
          <a:p>
            <a:pPr eaLnBrk="1" hangingPunct="1">
              <a:lnSpc>
                <a:spcPct val="80000"/>
              </a:lnSpc>
            </a:pPr>
            <a:r>
              <a:rPr lang="en-GB" sz="2100" dirty="0"/>
              <a:t>The decision whether to give specialized milk or RUTF depends on: </a:t>
            </a:r>
          </a:p>
          <a:p>
            <a:pPr eaLnBrk="1" hangingPunct="1">
              <a:lnSpc>
                <a:spcPct val="80000"/>
              </a:lnSpc>
              <a:buFont typeface="Wingdings" pitchFamily="2" charset="2"/>
              <a:buNone/>
            </a:pPr>
            <a:endParaRPr lang="en-GB" sz="2100" dirty="0"/>
          </a:p>
          <a:p>
            <a:pPr marL="742950" lvl="1" indent="-285750" eaLnBrk="1" hangingPunct="1">
              <a:lnSpc>
                <a:spcPct val="80000"/>
              </a:lnSpc>
              <a:buFont typeface="Wingdings" pitchFamily="2" charset="2"/>
              <a:buChar char="ü"/>
            </a:pPr>
            <a:r>
              <a:rPr lang="en-GB" dirty="0"/>
              <a:t> P</a:t>
            </a:r>
            <a:r>
              <a:rPr lang="en-GB" b="1" dirty="0"/>
              <a:t>atient's discharge plan </a:t>
            </a:r>
            <a:r>
              <a:rPr lang="en-GB" dirty="0"/>
              <a:t>and</a:t>
            </a:r>
          </a:p>
          <a:p>
            <a:pPr eaLnBrk="1" hangingPunct="1">
              <a:lnSpc>
                <a:spcPct val="80000"/>
              </a:lnSpc>
              <a:buFont typeface="Wingdings" pitchFamily="2" charset="2"/>
              <a:buChar char="ü"/>
            </a:pPr>
            <a:endParaRPr lang="en-GB" sz="2100" b="1" dirty="0"/>
          </a:p>
          <a:p>
            <a:pPr marL="742950" lvl="1" indent="-285750" eaLnBrk="1" hangingPunct="1">
              <a:lnSpc>
                <a:spcPct val="80000"/>
              </a:lnSpc>
              <a:buFont typeface="Wingdings" pitchFamily="2" charset="2"/>
              <a:buChar char="ü"/>
            </a:pPr>
            <a:r>
              <a:rPr lang="en-GB" b="1" dirty="0"/>
              <a:t>Availability of specialized foods</a:t>
            </a:r>
            <a:r>
              <a:rPr lang="en-GB" dirty="0"/>
              <a:t>. </a:t>
            </a:r>
          </a:p>
          <a:p>
            <a:pPr eaLnBrk="1" hangingPunct="1">
              <a:lnSpc>
                <a:spcPct val="80000"/>
              </a:lnSpc>
              <a:buFont typeface="Wingdings" pitchFamily="2" charset="2"/>
              <a:buNone/>
            </a:pPr>
            <a:endParaRPr lang="en-GB" sz="2100" dirty="0"/>
          </a:p>
          <a:p>
            <a:pPr>
              <a:lnSpc>
                <a:spcPct val="80000"/>
              </a:lnSpc>
            </a:pPr>
            <a:r>
              <a:rPr lang="en-US" sz="2400" dirty="0">
                <a:solidFill>
                  <a:srgbClr val="FF0000"/>
                </a:solidFill>
              </a:rPr>
              <a:t>F75 is replaced by either F100 or equivalent made-up milk, ready to use therapeutic food (RUTF),or a combination of the two. </a:t>
            </a:r>
            <a:endParaRPr lang="en-GB" sz="2100" dirty="0">
              <a:solidFill>
                <a:srgbClr val="FF0000"/>
              </a:solidFill>
            </a:endParaRPr>
          </a:p>
          <a:p>
            <a:pPr eaLnBrk="1" hangingPunct="1">
              <a:lnSpc>
                <a:spcPct val="80000"/>
              </a:lnSpc>
            </a:pPr>
            <a:endParaRPr lang="en-GB" sz="2100" dirty="0">
              <a:solidFill>
                <a:srgbClr val="FF0000"/>
              </a:solidFill>
            </a:endParaRPr>
          </a:p>
          <a:p>
            <a:pPr>
              <a:lnSpc>
                <a:spcPct val="80000"/>
              </a:lnSpc>
            </a:pPr>
            <a:r>
              <a:rPr lang="en-US" sz="2400" dirty="0">
                <a:solidFill>
                  <a:srgbClr val="FF0000"/>
                </a:solidFill>
              </a:rPr>
              <a:t>RUTF is offered first at every feed and is complemented with F100 if needed</a:t>
            </a:r>
            <a:r>
              <a:rPr lang="en-US" sz="2400" dirty="0"/>
              <a:t>. </a:t>
            </a:r>
            <a:endParaRPr lang="en-GB" sz="2100" dirty="0"/>
          </a:p>
        </p:txBody>
      </p:sp>
      <p:graphicFrame>
        <p:nvGraphicFramePr>
          <p:cNvPr id="3174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174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
          <p:cNvSpPr txBox="1">
            <a:spLocks noChangeArrowheads="1"/>
          </p:cNvSpPr>
          <p:nvPr/>
        </p:nvSpPr>
        <p:spPr>
          <a:xfrm>
            <a:off x="152400" y="274638"/>
            <a:ext cx="8763000" cy="792162"/>
          </a:xfrm>
          <a:prstGeom prst="rect">
            <a:avLst/>
          </a:prstGeom>
        </p:spPr>
        <p:txBody>
          <a:bodyPr anchor="b">
            <a:normAutofit fontScale="97500"/>
          </a:bodyPr>
          <a:lstStyle/>
          <a:p>
            <a:pPr fontAlgn="auto">
              <a:spcAft>
                <a:spcPts val="0"/>
              </a:spcAft>
              <a:defRPr/>
            </a:pPr>
            <a:r>
              <a:rPr lang="fr-FR" sz="3100" b="1" cap="small" dirty="0">
                <a:solidFill>
                  <a:schemeClr val="tx2"/>
                </a:solidFill>
                <a:latin typeface="+mj-lt"/>
                <a:ea typeface="+mj-ea"/>
                <a:cs typeface="+mj-cs"/>
              </a:rPr>
              <a:t> </a:t>
            </a:r>
            <a:r>
              <a:rPr lang="fr-FR" sz="3100" b="1" cap="small" dirty="0" err="1">
                <a:solidFill>
                  <a:schemeClr val="tx2"/>
                </a:solidFill>
                <a:latin typeface="+mj-lt"/>
                <a:ea typeface="+mj-ea"/>
                <a:cs typeface="+mj-cs"/>
              </a:rPr>
              <a:t>feeding</a:t>
            </a:r>
            <a:r>
              <a:rPr lang="fr-FR" sz="3100" b="1" cap="small" dirty="0">
                <a:solidFill>
                  <a:schemeClr val="tx2"/>
                </a:solidFill>
                <a:latin typeface="+mj-lt"/>
                <a:ea typeface="+mj-ea"/>
                <a:cs typeface="+mj-cs"/>
              </a:rPr>
              <a:t> patterns</a:t>
            </a:r>
            <a:endParaRPr lang="en-US" sz="3100" b="1" cap="small" dirty="0">
              <a:solidFill>
                <a:schemeClr val="tx2"/>
              </a:solidFill>
              <a:latin typeface="+mj-lt"/>
              <a:ea typeface="+mj-ea"/>
              <a:cs typeface="+mj-cs"/>
            </a:endParaRPr>
          </a:p>
        </p:txBody>
      </p:sp>
      <p:sp>
        <p:nvSpPr>
          <p:cNvPr id="8" name="TextBox 7"/>
          <p:cNvSpPr txBox="1"/>
          <p:nvPr/>
        </p:nvSpPr>
        <p:spPr>
          <a:xfrm rot="16200000">
            <a:off x="7165033" y="3350566"/>
            <a:ext cx="3048000" cy="461665"/>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lgn="ctr">
              <a:defRPr/>
            </a:pPr>
            <a:r>
              <a:rPr lang="en-GB" sz="2400" b="1" dirty="0">
                <a:solidFill>
                  <a:schemeClr val="accent4">
                    <a:lumMod val="50000"/>
                  </a:schemeClr>
                </a:solidFill>
              </a:rPr>
              <a:t>Nutrition Support</a:t>
            </a:r>
          </a:p>
        </p:txBody>
      </p:sp>
      <p:sp>
        <p:nvSpPr>
          <p:cNvPr id="7" name="TextBox 6"/>
          <p:cNvSpPr txBox="1"/>
          <p:nvPr/>
        </p:nvSpPr>
        <p:spPr>
          <a:xfrm>
            <a:off x="0" y="6396335"/>
            <a:ext cx="2362200" cy="461665"/>
          </a:xfrm>
          <a:prstGeom prst="rect">
            <a:avLst/>
          </a:prstGeom>
          <a:solidFill>
            <a:srgbClr val="79A7A5"/>
          </a:solidFill>
        </p:spPr>
        <p:txBody>
          <a:bodyPr>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TRANSITION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274638"/>
            <a:ext cx="8915400" cy="792162"/>
          </a:xfrm>
        </p:spPr>
        <p:txBody>
          <a:bodyPr wrap="square" lIns="91440" tIns="45720" rIns="91440" bIns="45720" numCol="1" anchorCtr="0" compatLnSpc="1">
            <a:prstTxWarp prst="textNoShape">
              <a:avLst/>
            </a:prstTxWarp>
          </a:bodyPr>
          <a:lstStyle/>
          <a:p>
            <a:pPr eaLnBrk="1" hangingPunct="1">
              <a:defRPr/>
            </a:pPr>
            <a:r>
              <a:rPr lang="en-GB" b="1" cap="none" dirty="0">
                <a:solidFill>
                  <a:schemeClr val="accent6"/>
                </a:solidFill>
              </a:rPr>
              <a:t>DIET</a:t>
            </a:r>
            <a:r>
              <a:rPr lang="fr-FR" b="1" cap="none" dirty="0">
                <a:solidFill>
                  <a:schemeClr val="accent6"/>
                </a:solidFill>
              </a:rPr>
              <a:t> AND</a:t>
            </a:r>
            <a:r>
              <a:rPr lang="en-GB" b="1" cap="none" dirty="0">
                <a:solidFill>
                  <a:schemeClr val="accent6"/>
                </a:solidFill>
              </a:rPr>
              <a:t> FREQUENCY</a:t>
            </a:r>
            <a:endParaRPr lang="en-US" b="1" cap="none" dirty="0">
              <a:solidFill>
                <a:schemeClr val="accent6"/>
              </a:solidFill>
            </a:endParaRPr>
          </a:p>
        </p:txBody>
      </p:sp>
      <p:sp>
        <p:nvSpPr>
          <p:cNvPr id="36867" name="Rectangle 3"/>
          <p:cNvSpPr>
            <a:spLocks noGrp="1" noChangeArrowheads="1"/>
          </p:cNvSpPr>
          <p:nvPr>
            <p:ph type="body" idx="4294967295"/>
          </p:nvPr>
        </p:nvSpPr>
        <p:spPr>
          <a:xfrm>
            <a:off x="152400" y="1295400"/>
            <a:ext cx="8610600" cy="4830763"/>
          </a:xfrm>
        </p:spPr>
        <p:txBody>
          <a:bodyPr>
            <a:normAutofit/>
          </a:bodyPr>
          <a:lstStyle/>
          <a:p>
            <a:pPr>
              <a:lnSpc>
                <a:spcPct val="80000"/>
              </a:lnSpc>
            </a:pPr>
            <a:r>
              <a:rPr lang="en-US" sz="2000" dirty="0"/>
              <a:t>In contexts where an Out Treatment Program exists, transition phase should be used for the introduction of RUTF, in the 2</a:t>
            </a:r>
            <a:r>
              <a:rPr lang="en-US" sz="2000" baseline="30000" dirty="0"/>
              <a:t>nd</a:t>
            </a:r>
            <a:r>
              <a:rPr lang="en-US" sz="2000" dirty="0"/>
              <a:t> step after introduction of F100.</a:t>
            </a:r>
          </a:p>
          <a:p>
            <a:pPr>
              <a:lnSpc>
                <a:spcPct val="80000"/>
              </a:lnSpc>
              <a:buFontTx/>
              <a:buNone/>
            </a:pPr>
            <a:endParaRPr lang="en-US" sz="2000" dirty="0"/>
          </a:p>
          <a:p>
            <a:pPr lvl="1">
              <a:lnSpc>
                <a:spcPct val="80000"/>
              </a:lnSpc>
              <a:buFont typeface="Wingdings" pitchFamily="2" charset="2"/>
              <a:buChar char="Ø"/>
            </a:pPr>
            <a:r>
              <a:rPr lang="en-US" sz="2000" dirty="0"/>
              <a:t>Transition Day 1: F100 </a:t>
            </a:r>
          </a:p>
          <a:p>
            <a:pPr lvl="1">
              <a:lnSpc>
                <a:spcPct val="80000"/>
              </a:lnSpc>
              <a:buFont typeface="Wingdings 2" pitchFamily="18" charset="2"/>
              <a:buNone/>
            </a:pPr>
            <a:endParaRPr lang="en-US" sz="2000" dirty="0"/>
          </a:p>
          <a:p>
            <a:pPr lvl="1">
              <a:lnSpc>
                <a:spcPct val="80000"/>
              </a:lnSpc>
              <a:buFont typeface="Wingdings" pitchFamily="2" charset="2"/>
              <a:buChar char="Ø"/>
            </a:pPr>
            <a:r>
              <a:rPr lang="en-US" sz="2000" dirty="0"/>
              <a:t>Transition Day 2: F100 for one meal RUTF for next meal OR morning F100 and afternoon RUTF</a:t>
            </a:r>
          </a:p>
          <a:p>
            <a:pPr lvl="1">
              <a:lnSpc>
                <a:spcPct val="80000"/>
              </a:lnSpc>
              <a:buFont typeface="Wingdings 2" pitchFamily="18" charset="2"/>
              <a:buNone/>
            </a:pPr>
            <a:endParaRPr lang="en-US" sz="2000" dirty="0"/>
          </a:p>
          <a:p>
            <a:pPr lvl="1">
              <a:lnSpc>
                <a:spcPct val="80000"/>
              </a:lnSpc>
              <a:buFont typeface="Wingdings" pitchFamily="2" charset="2"/>
              <a:buChar char="Ø"/>
            </a:pPr>
            <a:r>
              <a:rPr lang="en-US" sz="2000" dirty="0"/>
              <a:t>Transition Day 3: RUTF only if the beneficiary accepts it well.</a:t>
            </a:r>
          </a:p>
          <a:p>
            <a:pPr>
              <a:lnSpc>
                <a:spcPct val="80000"/>
              </a:lnSpc>
              <a:buFontTx/>
              <a:buNone/>
            </a:pPr>
            <a:endParaRPr lang="en-US" sz="2000" dirty="0"/>
          </a:p>
          <a:p>
            <a:pPr>
              <a:lnSpc>
                <a:spcPct val="80000"/>
              </a:lnSpc>
            </a:pPr>
            <a:r>
              <a:rPr lang="en-US" sz="2000" dirty="0"/>
              <a:t>The use of RUTF requires that important quantities of safe drinking water are available for the beneficiary consuming it. </a:t>
            </a:r>
          </a:p>
        </p:txBody>
      </p:sp>
      <p:graphicFrame>
        <p:nvGraphicFramePr>
          <p:cNvPr id="3277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277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rot="16200000">
            <a:off x="7165033" y="3350566"/>
            <a:ext cx="3048000" cy="461665"/>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lgn="ctr">
              <a:defRPr/>
            </a:pPr>
            <a:r>
              <a:rPr lang="en-GB" sz="2400" b="1" dirty="0">
                <a:solidFill>
                  <a:schemeClr val="accent4">
                    <a:lumMod val="50000"/>
                  </a:schemeClr>
                </a:solidFill>
              </a:rPr>
              <a:t>Nutrition Support</a:t>
            </a:r>
          </a:p>
        </p:txBody>
      </p:sp>
      <p:sp>
        <p:nvSpPr>
          <p:cNvPr id="7" name="TextBox 6"/>
          <p:cNvSpPr txBox="1"/>
          <p:nvPr/>
        </p:nvSpPr>
        <p:spPr>
          <a:xfrm>
            <a:off x="0" y="6396335"/>
            <a:ext cx="2362200" cy="461665"/>
          </a:xfrm>
          <a:prstGeom prst="rect">
            <a:avLst/>
          </a:prstGeom>
          <a:solidFill>
            <a:srgbClr val="79A7A5"/>
          </a:solidFill>
        </p:spPr>
        <p:txBody>
          <a:bodyPr>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TRANSITION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67">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idx="4294967295"/>
          </p:nvPr>
        </p:nvSpPr>
        <p:spPr bwMode="auto">
          <a:xfrm>
            <a:off x="609600" y="381000"/>
            <a:ext cx="7772400" cy="1143000"/>
          </a:xfrm>
          <a:noFill/>
        </p:spPr>
        <p:txBody>
          <a:bodyPr wrap="square" lIns="91440" tIns="45720" rIns="91440" bIns="45720" numCol="1" anchor="ctr" anchorCtr="0" compatLnSpc="1">
            <a:prstTxWarp prst="textNoShape">
              <a:avLst/>
            </a:prstTxWarp>
          </a:bodyPr>
          <a:lstStyle/>
          <a:p>
            <a:pPr eaLnBrk="1" hangingPunct="1"/>
            <a:r>
              <a:rPr lang="en-GB" b="1" cap="none"/>
              <a:t>Transition - Feeding plan </a:t>
            </a:r>
          </a:p>
        </p:txBody>
      </p:sp>
      <p:sp>
        <p:nvSpPr>
          <p:cNvPr id="33796" name="Line 3"/>
          <p:cNvSpPr>
            <a:spLocks noChangeShapeType="1"/>
          </p:cNvSpPr>
          <p:nvPr/>
        </p:nvSpPr>
        <p:spPr bwMode="auto">
          <a:xfrm>
            <a:off x="1219200" y="5791200"/>
            <a:ext cx="7010400" cy="0"/>
          </a:xfrm>
          <a:prstGeom prst="line">
            <a:avLst/>
          </a:prstGeom>
          <a:noFill/>
          <a:ln w="28575">
            <a:solidFill>
              <a:schemeClr val="tx1"/>
            </a:solidFill>
            <a:round/>
            <a:headEnd/>
            <a:tailEnd type="triangle" w="med" len="med"/>
          </a:ln>
        </p:spPr>
        <p:txBody>
          <a:bodyPr/>
          <a:lstStyle/>
          <a:p>
            <a:endParaRPr lang="en-US"/>
          </a:p>
        </p:txBody>
      </p:sp>
      <p:sp>
        <p:nvSpPr>
          <p:cNvPr id="33797" name="Line 4"/>
          <p:cNvSpPr>
            <a:spLocks noChangeShapeType="1"/>
          </p:cNvSpPr>
          <p:nvPr/>
        </p:nvSpPr>
        <p:spPr bwMode="auto">
          <a:xfrm>
            <a:off x="1219200" y="2514600"/>
            <a:ext cx="0" cy="609600"/>
          </a:xfrm>
          <a:prstGeom prst="line">
            <a:avLst/>
          </a:prstGeom>
          <a:noFill/>
          <a:ln w="38100">
            <a:solidFill>
              <a:schemeClr val="accent2"/>
            </a:solidFill>
            <a:round/>
            <a:headEnd/>
            <a:tailEnd type="triangle" w="med" len="med"/>
          </a:ln>
        </p:spPr>
        <p:txBody>
          <a:bodyPr/>
          <a:lstStyle/>
          <a:p>
            <a:endParaRPr lang="en-US"/>
          </a:p>
        </p:txBody>
      </p:sp>
      <p:sp>
        <p:nvSpPr>
          <p:cNvPr id="166917" name="Text Box 5"/>
          <p:cNvSpPr txBox="1">
            <a:spLocks noChangeArrowheads="1"/>
          </p:cNvSpPr>
          <p:nvPr/>
        </p:nvSpPr>
        <p:spPr bwMode="auto">
          <a:xfrm>
            <a:off x="914400" y="1981200"/>
            <a:ext cx="1752600" cy="461963"/>
          </a:xfrm>
          <a:prstGeom prst="rect">
            <a:avLst/>
          </a:prstGeom>
          <a:noFill/>
          <a:ln w="9525">
            <a:noFill/>
            <a:miter lim="800000"/>
            <a:headEnd/>
            <a:tailEnd/>
          </a:ln>
        </p:spPr>
        <p:txBody>
          <a:bodyPr>
            <a:spAutoFit/>
          </a:bodyPr>
          <a:lstStyle/>
          <a:p>
            <a:pPr>
              <a:spcBef>
                <a:spcPct val="50000"/>
              </a:spcBef>
              <a:defRPr/>
            </a:pPr>
            <a:r>
              <a:rPr lang="en-GB" sz="2400" dirty="0">
                <a:solidFill>
                  <a:schemeClr val="tx2"/>
                </a:solidFill>
                <a:latin typeface="+mn-lt"/>
              </a:rPr>
              <a:t>Admission</a:t>
            </a:r>
          </a:p>
        </p:txBody>
      </p:sp>
      <p:sp>
        <p:nvSpPr>
          <p:cNvPr id="33799" name="AutoShape 6"/>
          <p:cNvSpPr>
            <a:spLocks noChangeArrowheads="1"/>
          </p:cNvSpPr>
          <p:nvPr/>
        </p:nvSpPr>
        <p:spPr bwMode="auto">
          <a:xfrm>
            <a:off x="1219200" y="4114800"/>
            <a:ext cx="1676400" cy="1600200"/>
          </a:xfrm>
          <a:prstGeom prst="rightArrow">
            <a:avLst>
              <a:gd name="adj1" fmla="val 50000"/>
              <a:gd name="adj2" fmla="val 26190"/>
            </a:avLst>
          </a:prstGeom>
          <a:solidFill>
            <a:srgbClr val="A50021"/>
          </a:solidFill>
          <a:ln w="9525">
            <a:solidFill>
              <a:schemeClr val="tx1"/>
            </a:solidFill>
            <a:miter lim="800000"/>
            <a:headEnd/>
            <a:tailEnd/>
          </a:ln>
        </p:spPr>
        <p:txBody>
          <a:bodyPr wrap="none" anchor="ctr"/>
          <a:lstStyle/>
          <a:p>
            <a:endParaRPr lang="en-US" sz="2400" b="1" i="1">
              <a:latin typeface="Times New Roman" pitchFamily="18" charset="0"/>
            </a:endParaRPr>
          </a:p>
        </p:txBody>
      </p:sp>
      <p:sp>
        <p:nvSpPr>
          <p:cNvPr id="33800" name="Text Box 7"/>
          <p:cNvSpPr txBox="1">
            <a:spLocks noChangeArrowheads="1"/>
          </p:cNvSpPr>
          <p:nvPr/>
        </p:nvSpPr>
        <p:spPr bwMode="auto">
          <a:xfrm>
            <a:off x="1295400" y="4648200"/>
            <a:ext cx="1295400" cy="457200"/>
          </a:xfrm>
          <a:prstGeom prst="rect">
            <a:avLst/>
          </a:prstGeom>
          <a:noFill/>
          <a:ln w="9525">
            <a:noFill/>
            <a:miter lim="800000"/>
            <a:headEnd/>
            <a:tailEnd/>
          </a:ln>
        </p:spPr>
        <p:txBody>
          <a:bodyPr>
            <a:spAutoFit/>
          </a:bodyPr>
          <a:lstStyle/>
          <a:p>
            <a:pPr>
              <a:spcBef>
                <a:spcPct val="50000"/>
              </a:spcBef>
            </a:pPr>
            <a:r>
              <a:rPr lang="en-GB" sz="2400">
                <a:solidFill>
                  <a:schemeClr val="bg1"/>
                </a:solidFill>
              </a:rPr>
              <a:t>F75</a:t>
            </a:r>
          </a:p>
        </p:txBody>
      </p:sp>
      <p:sp>
        <p:nvSpPr>
          <p:cNvPr id="33801" name="Line 8"/>
          <p:cNvSpPr>
            <a:spLocks noChangeShapeType="1"/>
          </p:cNvSpPr>
          <p:nvPr/>
        </p:nvSpPr>
        <p:spPr bwMode="auto">
          <a:xfrm>
            <a:off x="2895600" y="2514600"/>
            <a:ext cx="0" cy="609600"/>
          </a:xfrm>
          <a:prstGeom prst="line">
            <a:avLst/>
          </a:prstGeom>
          <a:noFill/>
          <a:ln w="38100">
            <a:solidFill>
              <a:schemeClr val="accent2"/>
            </a:solidFill>
            <a:round/>
            <a:headEnd/>
            <a:tailEnd type="triangle" w="med" len="med"/>
          </a:ln>
        </p:spPr>
        <p:txBody>
          <a:bodyPr/>
          <a:lstStyle/>
          <a:p>
            <a:endParaRPr lang="en-US"/>
          </a:p>
        </p:txBody>
      </p:sp>
      <p:sp>
        <p:nvSpPr>
          <p:cNvPr id="166921" name="Text Box 9"/>
          <p:cNvSpPr txBox="1">
            <a:spLocks noChangeArrowheads="1"/>
          </p:cNvSpPr>
          <p:nvPr/>
        </p:nvSpPr>
        <p:spPr bwMode="auto">
          <a:xfrm>
            <a:off x="2819400" y="1600200"/>
            <a:ext cx="1600200" cy="830263"/>
          </a:xfrm>
          <a:prstGeom prst="rect">
            <a:avLst/>
          </a:prstGeom>
          <a:noFill/>
          <a:ln w="9525">
            <a:noFill/>
            <a:miter lim="800000"/>
            <a:headEnd/>
            <a:tailEnd/>
          </a:ln>
        </p:spPr>
        <p:txBody>
          <a:bodyPr>
            <a:spAutoFit/>
          </a:bodyPr>
          <a:lstStyle/>
          <a:p>
            <a:pPr>
              <a:spcBef>
                <a:spcPct val="50000"/>
              </a:spcBef>
              <a:defRPr/>
            </a:pPr>
            <a:r>
              <a:rPr lang="en-GB" sz="2400" dirty="0">
                <a:solidFill>
                  <a:schemeClr val="tx2"/>
                </a:solidFill>
                <a:latin typeface="+mn-lt"/>
              </a:rPr>
              <a:t>Appetite recovers</a:t>
            </a:r>
          </a:p>
        </p:txBody>
      </p:sp>
      <p:sp>
        <p:nvSpPr>
          <p:cNvPr id="33803" name="AutoShape 10"/>
          <p:cNvSpPr>
            <a:spLocks noChangeArrowheads="1"/>
          </p:cNvSpPr>
          <p:nvPr/>
        </p:nvSpPr>
        <p:spPr bwMode="auto">
          <a:xfrm>
            <a:off x="3048000" y="3276600"/>
            <a:ext cx="2057400" cy="2362200"/>
          </a:xfrm>
          <a:prstGeom prst="rightArrow">
            <a:avLst>
              <a:gd name="adj1" fmla="val 50000"/>
              <a:gd name="adj2" fmla="val 25000"/>
            </a:avLst>
          </a:prstGeom>
          <a:solidFill>
            <a:srgbClr val="006666"/>
          </a:solidFill>
          <a:ln w="9525">
            <a:solidFill>
              <a:schemeClr val="tx1"/>
            </a:solidFill>
            <a:miter lim="800000"/>
            <a:headEnd/>
            <a:tailEnd/>
          </a:ln>
        </p:spPr>
        <p:txBody>
          <a:bodyPr wrap="none" anchor="ctr"/>
          <a:lstStyle/>
          <a:p>
            <a:endParaRPr lang="en-US" sz="2400" b="1" i="1">
              <a:latin typeface="Times New Roman" pitchFamily="18" charset="0"/>
            </a:endParaRPr>
          </a:p>
        </p:txBody>
      </p:sp>
      <p:sp>
        <p:nvSpPr>
          <p:cNvPr id="33804" name="Text Box 11"/>
          <p:cNvSpPr txBox="1">
            <a:spLocks noChangeArrowheads="1"/>
          </p:cNvSpPr>
          <p:nvPr/>
        </p:nvSpPr>
        <p:spPr bwMode="auto">
          <a:xfrm>
            <a:off x="3048000" y="3886200"/>
            <a:ext cx="1828800" cy="1200150"/>
          </a:xfrm>
          <a:prstGeom prst="rect">
            <a:avLst/>
          </a:prstGeom>
          <a:noFill/>
          <a:ln w="9525">
            <a:noFill/>
            <a:miter lim="800000"/>
            <a:headEnd/>
            <a:tailEnd/>
          </a:ln>
        </p:spPr>
        <p:txBody>
          <a:bodyPr>
            <a:spAutoFit/>
          </a:bodyPr>
          <a:lstStyle/>
          <a:p>
            <a:pPr>
              <a:spcBef>
                <a:spcPct val="50000"/>
              </a:spcBef>
            </a:pPr>
            <a:r>
              <a:rPr lang="en-GB" sz="2400">
                <a:solidFill>
                  <a:schemeClr val="bg1"/>
                </a:solidFill>
              </a:rPr>
              <a:t>F100, same volume as F75</a:t>
            </a:r>
          </a:p>
        </p:txBody>
      </p:sp>
      <p:sp>
        <p:nvSpPr>
          <p:cNvPr id="33805" name="AutoShape 12"/>
          <p:cNvSpPr>
            <a:spLocks noChangeArrowheads="1"/>
          </p:cNvSpPr>
          <p:nvPr/>
        </p:nvSpPr>
        <p:spPr bwMode="auto">
          <a:xfrm>
            <a:off x="4648200" y="1600200"/>
            <a:ext cx="4038600" cy="2286000"/>
          </a:xfrm>
          <a:prstGeom prst="wedgeEllipseCallout">
            <a:avLst>
              <a:gd name="adj1" fmla="val -44458"/>
              <a:gd name="adj2" fmla="val 65972"/>
            </a:avLst>
          </a:prstGeom>
          <a:noFill/>
          <a:ln w="38100">
            <a:solidFill>
              <a:schemeClr val="tx1"/>
            </a:solidFill>
            <a:miter lim="800000"/>
            <a:headEnd/>
            <a:tailEnd/>
          </a:ln>
        </p:spPr>
        <p:txBody>
          <a:bodyPr/>
          <a:lstStyle/>
          <a:p>
            <a:pPr algn="ctr"/>
            <a:endParaRPr lang="en-US" sz="2400">
              <a:latin typeface="Times New Roman" pitchFamily="18" charset="0"/>
            </a:endParaRPr>
          </a:p>
        </p:txBody>
      </p:sp>
      <p:sp>
        <p:nvSpPr>
          <p:cNvPr id="166925" name="Text Box 13"/>
          <p:cNvSpPr txBox="1">
            <a:spLocks noChangeArrowheads="1"/>
          </p:cNvSpPr>
          <p:nvPr/>
        </p:nvSpPr>
        <p:spPr bwMode="auto">
          <a:xfrm>
            <a:off x="5334000" y="2133600"/>
            <a:ext cx="2667000" cy="1570038"/>
          </a:xfrm>
          <a:prstGeom prst="rect">
            <a:avLst/>
          </a:prstGeom>
          <a:noFill/>
          <a:ln w="9525">
            <a:noFill/>
            <a:miter lim="800000"/>
            <a:headEnd/>
            <a:tailEnd/>
          </a:ln>
        </p:spPr>
        <p:txBody>
          <a:bodyPr>
            <a:spAutoFit/>
          </a:bodyPr>
          <a:lstStyle/>
          <a:p>
            <a:pPr algn="ctr">
              <a:spcBef>
                <a:spcPct val="50000"/>
              </a:spcBef>
              <a:defRPr/>
            </a:pPr>
            <a:r>
              <a:rPr lang="en-GB" sz="2400" dirty="0">
                <a:latin typeface="+mn-lt"/>
              </a:rPr>
              <a:t>130 </a:t>
            </a:r>
            <a:r>
              <a:rPr lang="en-GB" sz="2400" dirty="0" err="1">
                <a:latin typeface="+mn-lt"/>
              </a:rPr>
              <a:t>mls</a:t>
            </a:r>
            <a:r>
              <a:rPr lang="en-GB" sz="2400" dirty="0">
                <a:latin typeface="+mn-lt"/>
              </a:rPr>
              <a:t>/kg/day as 3 - 4 hourly feeds for 2 – 3 days</a:t>
            </a:r>
          </a:p>
        </p:txBody>
      </p:sp>
      <p:graphicFrame>
        <p:nvGraphicFramePr>
          <p:cNvPr id="3379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3797"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idx="4294967295"/>
          </p:nvPr>
        </p:nvSpPr>
        <p:spPr bwMode="auto">
          <a:xfrm>
            <a:off x="0" y="2514600"/>
            <a:ext cx="8229600" cy="2087563"/>
          </a:xfrm>
          <a:noFill/>
        </p:spPr>
        <p:txBody>
          <a:bodyPr wrap="square" lIns="91440" tIns="45720" rIns="91440" bIns="45720" numCol="1" anchorCtr="0" compatLnSpc="1">
            <a:prstTxWarp prst="textNoShape">
              <a:avLst/>
            </a:prstTxWarp>
          </a:bodyPr>
          <a:lstStyle/>
          <a:p>
            <a:pPr algn="ctr" eaLnBrk="1" hangingPunct="1"/>
            <a:r>
              <a:rPr lang="en-GB" sz="3200" b="1" cap="none" dirty="0"/>
              <a:t>PREPARATION OF F100: </a:t>
            </a:r>
            <a:br>
              <a:rPr lang="en-GB" sz="3200" b="1" cap="none" dirty="0"/>
            </a:br>
            <a:r>
              <a:rPr lang="en-GB" sz="3200" b="1" cap="none" dirty="0"/>
              <a:t>Refer to Aux slide on milk preparation</a:t>
            </a:r>
            <a:endParaRPr lang="en-US" sz="3200" b="1" cap="none" dirty="0"/>
          </a:p>
        </p:txBody>
      </p:sp>
      <p:graphicFrame>
        <p:nvGraphicFramePr>
          <p:cNvPr id="3481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482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0" y="6396335"/>
            <a:ext cx="2362200" cy="461665"/>
          </a:xfrm>
          <a:prstGeom prst="rect">
            <a:avLst/>
          </a:prstGeom>
          <a:solidFill>
            <a:srgbClr val="79A7A5"/>
          </a:solidFill>
        </p:spPr>
        <p:txBody>
          <a:bodyPr>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TRANSITION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274638"/>
            <a:ext cx="8229600" cy="868362"/>
          </a:xfrm>
        </p:spPr>
        <p:txBody>
          <a:bodyPr wrap="square" lIns="91440" tIns="45720" rIns="91440" bIns="45720" numCol="1" anchorCtr="0" compatLnSpc="1">
            <a:prstTxWarp prst="textNoShape">
              <a:avLst/>
            </a:prstTxWarp>
          </a:bodyPr>
          <a:lstStyle/>
          <a:p>
            <a:pPr eaLnBrk="1" hangingPunct="1">
              <a:defRPr/>
            </a:pPr>
            <a:r>
              <a:rPr lang="en-US" b="1" cap="none" dirty="0">
                <a:solidFill>
                  <a:schemeClr val="accent6"/>
                </a:solidFill>
              </a:rPr>
              <a:t>Surveillance</a:t>
            </a:r>
          </a:p>
        </p:txBody>
      </p:sp>
      <p:graphicFrame>
        <p:nvGraphicFramePr>
          <p:cNvPr id="3584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584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0" y="6396335"/>
            <a:ext cx="2362200" cy="461665"/>
          </a:xfrm>
          <a:prstGeom prst="rect">
            <a:avLst/>
          </a:prstGeom>
          <a:solidFill>
            <a:srgbClr val="79A7A5"/>
          </a:solidFill>
        </p:spPr>
        <p:txBody>
          <a:bodyPr>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TRANSITION</a:t>
            </a:r>
          </a:p>
        </p:txBody>
      </p:sp>
      <p:graphicFrame>
        <p:nvGraphicFramePr>
          <p:cNvPr id="7" name="Table 6"/>
          <p:cNvGraphicFramePr>
            <a:graphicFrameLocks noGrp="1"/>
          </p:cNvGraphicFramePr>
          <p:nvPr/>
        </p:nvGraphicFramePr>
        <p:xfrm>
          <a:off x="457200" y="1219202"/>
          <a:ext cx="8001000" cy="4571996"/>
        </p:xfrm>
        <a:graphic>
          <a:graphicData uri="http://schemas.openxmlformats.org/drawingml/2006/table">
            <a:tbl>
              <a:tblPr/>
              <a:tblGrid>
                <a:gridCol w="4626092">
                  <a:extLst>
                    <a:ext uri="{9D8B030D-6E8A-4147-A177-3AD203B41FA5}">
                      <a16:colId xmlns:a16="http://schemas.microsoft.com/office/drawing/2014/main" val="20000"/>
                    </a:ext>
                  </a:extLst>
                </a:gridCol>
                <a:gridCol w="3374908">
                  <a:extLst>
                    <a:ext uri="{9D8B030D-6E8A-4147-A177-3AD203B41FA5}">
                      <a16:colId xmlns:a16="http://schemas.microsoft.com/office/drawing/2014/main" val="20001"/>
                    </a:ext>
                  </a:extLst>
                </a:gridCol>
              </a:tblGrid>
              <a:tr h="268941">
                <a:tc>
                  <a:txBody>
                    <a:bodyPr/>
                    <a:lstStyle/>
                    <a:p>
                      <a:pPr marL="0" marR="0" algn="just">
                        <a:spcBef>
                          <a:spcPts val="0"/>
                        </a:spcBef>
                        <a:spcAft>
                          <a:spcPts val="0"/>
                        </a:spcAft>
                      </a:pPr>
                      <a:r>
                        <a:rPr lang="en-US" sz="1200" b="1" dirty="0">
                          <a:solidFill>
                            <a:srgbClr val="000000"/>
                          </a:solidFill>
                          <a:latin typeface="Arial"/>
                          <a:ea typeface="Times New Roman"/>
                          <a:cs typeface="Arial"/>
                        </a:rPr>
                        <a:t>Surveillance Tasks</a:t>
                      </a:r>
                      <a:endParaRPr lang="en-US" sz="1200" dirty="0">
                        <a:latin typeface="Tahoma"/>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1"/>
                    </a:solidFill>
                  </a:tcPr>
                </a:tc>
                <a:tc>
                  <a:txBody>
                    <a:bodyPr/>
                    <a:lstStyle/>
                    <a:p>
                      <a:pPr marL="0" marR="0" algn="just">
                        <a:spcBef>
                          <a:spcPts val="0"/>
                        </a:spcBef>
                        <a:spcAft>
                          <a:spcPts val="0"/>
                        </a:spcAft>
                      </a:pPr>
                      <a:r>
                        <a:rPr lang="en-US" sz="1200" b="1" dirty="0">
                          <a:solidFill>
                            <a:srgbClr val="000000"/>
                          </a:solidFill>
                          <a:latin typeface="Arial"/>
                          <a:ea typeface="Times New Roman"/>
                          <a:cs typeface="Arial"/>
                        </a:rPr>
                        <a:t>Frequency</a:t>
                      </a:r>
                      <a:endParaRPr lang="en-US" sz="1200" dirty="0">
                        <a:latin typeface="Tahoma"/>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37881">
                <a:tc>
                  <a:txBody>
                    <a:bodyPr/>
                    <a:lstStyle/>
                    <a:p>
                      <a:pPr marL="0" marR="0" algn="just">
                        <a:spcBef>
                          <a:spcPts val="0"/>
                        </a:spcBef>
                        <a:spcAft>
                          <a:spcPts val="0"/>
                        </a:spcAft>
                      </a:pPr>
                      <a:r>
                        <a:rPr lang="en-US" sz="1200" b="1">
                          <a:solidFill>
                            <a:srgbClr val="000000"/>
                          </a:solidFill>
                          <a:latin typeface="Arial"/>
                          <a:ea typeface="Times New Roman"/>
                          <a:cs typeface="Arial"/>
                        </a:rPr>
                        <a:t>Take body temperature</a:t>
                      </a:r>
                      <a:endParaRPr lang="en-US" sz="1200">
                        <a:latin typeface="Tahoma"/>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chemeClr val="accent1"/>
                    </a:solidFill>
                  </a:tcPr>
                </a:tc>
                <a:tc>
                  <a:txBody>
                    <a:bodyPr/>
                    <a:lstStyle/>
                    <a:p>
                      <a:pPr marL="0" marR="0" algn="just">
                        <a:spcBef>
                          <a:spcPts val="0"/>
                        </a:spcBef>
                        <a:spcAft>
                          <a:spcPts val="0"/>
                        </a:spcAft>
                      </a:pPr>
                      <a:r>
                        <a:rPr lang="en-US" sz="1200" dirty="0">
                          <a:solidFill>
                            <a:srgbClr val="000000"/>
                          </a:solidFill>
                          <a:latin typeface="Arial"/>
                          <a:ea typeface="Times New Roman"/>
                          <a:cs typeface="Arial"/>
                        </a:rPr>
                        <a:t>Twice per day (four times a day for hypothermic or febrile children)</a:t>
                      </a:r>
                      <a:endParaRPr lang="en-US" sz="1200" dirty="0">
                        <a:latin typeface="Tahoma"/>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chemeClr val="accent1"/>
                    </a:solidFill>
                  </a:tcPr>
                </a:tc>
                <a:extLst>
                  <a:ext uri="{0D108BD9-81ED-4DB2-BD59-A6C34878D82A}">
                    <a16:rowId xmlns:a16="http://schemas.microsoft.com/office/drawing/2014/main" val="10001"/>
                  </a:ext>
                </a:extLst>
              </a:tr>
              <a:tr h="537881">
                <a:tc>
                  <a:txBody>
                    <a:bodyPr/>
                    <a:lstStyle/>
                    <a:p>
                      <a:pPr marL="0" marR="0" algn="just">
                        <a:spcBef>
                          <a:spcPts val="0"/>
                        </a:spcBef>
                        <a:spcAft>
                          <a:spcPts val="0"/>
                        </a:spcAft>
                      </a:pPr>
                      <a:r>
                        <a:rPr lang="en-US" sz="1200" b="1">
                          <a:solidFill>
                            <a:srgbClr val="000000"/>
                          </a:solidFill>
                          <a:latin typeface="Arial"/>
                          <a:ea typeface="Times New Roman"/>
                          <a:cs typeface="Arial"/>
                        </a:rPr>
                        <a:t>Weigh the child and record the weight on Multi-chart</a:t>
                      </a:r>
                      <a:endParaRPr lang="en-US" sz="1200">
                        <a:latin typeface="Tahoma"/>
                        <a:ea typeface="Times New Roman"/>
                        <a:cs typeface="Arial"/>
                      </a:endParaRPr>
                    </a:p>
                  </a:txBody>
                  <a:tcPr marL="68580" marR="68580" marT="0" marB="0">
                    <a:lnL>
                      <a:noFill/>
                    </a:lnL>
                    <a:lnR>
                      <a:noFill/>
                    </a:lnR>
                    <a:lnT>
                      <a:noFill/>
                    </a:lnT>
                    <a:lnB>
                      <a:noFill/>
                    </a:lnB>
                    <a:solidFill>
                      <a:schemeClr val="accent1"/>
                    </a:solidFill>
                  </a:tcPr>
                </a:tc>
                <a:tc>
                  <a:txBody>
                    <a:bodyPr/>
                    <a:lstStyle/>
                    <a:p>
                      <a:pPr marL="0" marR="0" algn="just">
                        <a:spcBef>
                          <a:spcPts val="0"/>
                        </a:spcBef>
                        <a:spcAft>
                          <a:spcPts val="0"/>
                        </a:spcAft>
                      </a:pPr>
                      <a:r>
                        <a:rPr lang="en-US" sz="1200" dirty="0">
                          <a:solidFill>
                            <a:srgbClr val="000000"/>
                          </a:solidFill>
                          <a:latin typeface="Arial"/>
                          <a:ea typeface="Times New Roman"/>
                          <a:cs typeface="Arial"/>
                        </a:rPr>
                        <a:t>Daily</a:t>
                      </a:r>
                      <a:endParaRPr lang="en-US" sz="1200" dirty="0">
                        <a:latin typeface="Tahoma"/>
                        <a:ea typeface="Times New Roman"/>
                        <a:cs typeface="Arial"/>
                      </a:endParaRPr>
                    </a:p>
                  </a:txBody>
                  <a:tcPr marL="68580" marR="68580" marT="0" marB="0">
                    <a:lnL>
                      <a:noFill/>
                    </a:lnL>
                    <a:lnR>
                      <a:noFill/>
                    </a:lnR>
                    <a:lnT>
                      <a:noFill/>
                    </a:lnT>
                    <a:lnB>
                      <a:noFill/>
                    </a:lnB>
                    <a:solidFill>
                      <a:schemeClr val="accent1"/>
                    </a:solidFill>
                  </a:tcPr>
                </a:tc>
                <a:extLst>
                  <a:ext uri="{0D108BD9-81ED-4DB2-BD59-A6C34878D82A}">
                    <a16:rowId xmlns:a16="http://schemas.microsoft.com/office/drawing/2014/main" val="10002"/>
                  </a:ext>
                </a:extLst>
              </a:tr>
              <a:tr h="268941">
                <a:tc>
                  <a:txBody>
                    <a:bodyPr/>
                    <a:lstStyle/>
                    <a:p>
                      <a:pPr marL="0" marR="0" algn="just">
                        <a:spcBef>
                          <a:spcPts val="0"/>
                        </a:spcBef>
                        <a:spcAft>
                          <a:spcPts val="0"/>
                        </a:spcAft>
                      </a:pPr>
                      <a:r>
                        <a:rPr lang="en-US" sz="1200" b="1">
                          <a:solidFill>
                            <a:srgbClr val="000000"/>
                          </a:solidFill>
                          <a:latin typeface="Arial"/>
                          <a:ea typeface="Times New Roman"/>
                          <a:cs typeface="Arial"/>
                        </a:rPr>
                        <a:t>Assess and record the degree of edema (0 to +++)</a:t>
                      </a:r>
                      <a:endParaRPr lang="en-US" sz="1200">
                        <a:latin typeface="Tahoma"/>
                        <a:ea typeface="Times New Roman"/>
                        <a:cs typeface="Arial"/>
                      </a:endParaRPr>
                    </a:p>
                  </a:txBody>
                  <a:tcPr marL="68580" marR="68580" marT="0" marB="0">
                    <a:lnL>
                      <a:noFill/>
                    </a:lnL>
                    <a:lnR>
                      <a:noFill/>
                    </a:lnR>
                    <a:lnT>
                      <a:noFill/>
                    </a:lnT>
                    <a:lnB>
                      <a:noFill/>
                    </a:lnB>
                    <a:solidFill>
                      <a:schemeClr val="accent1"/>
                    </a:solidFill>
                  </a:tcPr>
                </a:tc>
                <a:tc>
                  <a:txBody>
                    <a:bodyPr/>
                    <a:lstStyle/>
                    <a:p>
                      <a:pPr marL="0" marR="0" algn="just">
                        <a:spcBef>
                          <a:spcPts val="0"/>
                        </a:spcBef>
                        <a:spcAft>
                          <a:spcPts val="0"/>
                        </a:spcAft>
                      </a:pPr>
                      <a:r>
                        <a:rPr lang="en-US" sz="1200" dirty="0">
                          <a:solidFill>
                            <a:srgbClr val="000000"/>
                          </a:solidFill>
                          <a:latin typeface="Arial"/>
                          <a:ea typeface="Times New Roman"/>
                          <a:cs typeface="Arial"/>
                        </a:rPr>
                        <a:t>Daily</a:t>
                      </a:r>
                      <a:endParaRPr lang="en-US" sz="1200" dirty="0">
                        <a:latin typeface="Tahoma"/>
                        <a:ea typeface="Times New Roman"/>
                        <a:cs typeface="Arial"/>
                      </a:endParaRPr>
                    </a:p>
                  </a:txBody>
                  <a:tcPr marL="68580" marR="68580" marT="0" marB="0">
                    <a:lnL>
                      <a:noFill/>
                    </a:lnL>
                    <a:lnR>
                      <a:noFill/>
                    </a:lnR>
                    <a:lnT>
                      <a:noFill/>
                    </a:lnT>
                    <a:lnB>
                      <a:noFill/>
                    </a:lnB>
                    <a:solidFill>
                      <a:schemeClr val="accent1"/>
                    </a:solidFill>
                  </a:tcPr>
                </a:tc>
                <a:extLst>
                  <a:ext uri="{0D108BD9-81ED-4DB2-BD59-A6C34878D82A}">
                    <a16:rowId xmlns:a16="http://schemas.microsoft.com/office/drawing/2014/main" val="10003"/>
                  </a:ext>
                </a:extLst>
              </a:tr>
              <a:tr h="806824">
                <a:tc>
                  <a:txBody>
                    <a:bodyPr/>
                    <a:lstStyle/>
                    <a:p>
                      <a:pPr marL="0" marR="0" algn="just">
                        <a:spcBef>
                          <a:spcPts val="0"/>
                        </a:spcBef>
                        <a:spcAft>
                          <a:spcPts val="0"/>
                        </a:spcAft>
                      </a:pPr>
                      <a:r>
                        <a:rPr lang="en-US" sz="1200" b="1">
                          <a:solidFill>
                            <a:srgbClr val="000000"/>
                          </a:solidFill>
                          <a:latin typeface="Arial"/>
                          <a:ea typeface="Times New Roman"/>
                          <a:cs typeface="Arial"/>
                        </a:rPr>
                        <a:t>Record the patient’s diet intake. Record if the patient is absent at mealtime, has refused diet or has vomited. </a:t>
                      </a:r>
                      <a:endParaRPr lang="en-US" sz="1200">
                        <a:latin typeface="Tahoma"/>
                        <a:ea typeface="Times New Roman"/>
                        <a:cs typeface="Arial"/>
                      </a:endParaRPr>
                    </a:p>
                  </a:txBody>
                  <a:tcPr marL="68580" marR="68580" marT="0" marB="0">
                    <a:lnL>
                      <a:noFill/>
                    </a:lnL>
                    <a:lnR>
                      <a:noFill/>
                    </a:lnR>
                    <a:lnT>
                      <a:noFill/>
                    </a:lnT>
                    <a:lnB>
                      <a:noFill/>
                    </a:lnB>
                    <a:solidFill>
                      <a:schemeClr val="accent1"/>
                    </a:solidFill>
                  </a:tcPr>
                </a:tc>
                <a:tc>
                  <a:txBody>
                    <a:bodyPr/>
                    <a:lstStyle/>
                    <a:p>
                      <a:pPr marL="0" marR="0" algn="just">
                        <a:spcBef>
                          <a:spcPts val="0"/>
                        </a:spcBef>
                        <a:spcAft>
                          <a:spcPts val="0"/>
                        </a:spcAft>
                      </a:pPr>
                      <a:r>
                        <a:rPr lang="en-US" sz="1200" dirty="0">
                          <a:solidFill>
                            <a:srgbClr val="000000"/>
                          </a:solidFill>
                          <a:latin typeface="Arial"/>
                          <a:ea typeface="Times New Roman"/>
                          <a:cs typeface="Arial"/>
                        </a:rPr>
                        <a:t>Daily </a:t>
                      </a:r>
                      <a:endParaRPr lang="en-US" sz="1200" dirty="0">
                        <a:latin typeface="Tahoma"/>
                        <a:ea typeface="Times New Roman"/>
                        <a:cs typeface="Arial"/>
                      </a:endParaRPr>
                    </a:p>
                  </a:txBody>
                  <a:tcPr marL="68580" marR="68580" marT="0" marB="0">
                    <a:lnL>
                      <a:noFill/>
                    </a:lnL>
                    <a:lnR>
                      <a:noFill/>
                    </a:lnR>
                    <a:lnT>
                      <a:noFill/>
                    </a:lnT>
                    <a:lnB>
                      <a:noFill/>
                    </a:lnB>
                    <a:solidFill>
                      <a:schemeClr val="accent1"/>
                    </a:solidFill>
                  </a:tcPr>
                </a:tc>
                <a:extLst>
                  <a:ext uri="{0D108BD9-81ED-4DB2-BD59-A6C34878D82A}">
                    <a16:rowId xmlns:a16="http://schemas.microsoft.com/office/drawing/2014/main" val="10004"/>
                  </a:ext>
                </a:extLst>
              </a:tr>
              <a:tr h="1075765">
                <a:tc>
                  <a:txBody>
                    <a:bodyPr/>
                    <a:lstStyle/>
                    <a:p>
                      <a:pPr marL="0" marR="0" algn="just">
                        <a:spcBef>
                          <a:spcPts val="0"/>
                        </a:spcBef>
                        <a:spcAft>
                          <a:spcPts val="0"/>
                        </a:spcAft>
                      </a:pPr>
                      <a:r>
                        <a:rPr lang="en-US" sz="1200" b="1">
                          <a:solidFill>
                            <a:srgbClr val="000000"/>
                          </a:solidFill>
                          <a:latin typeface="Arial"/>
                          <a:ea typeface="Times New Roman"/>
                          <a:cs typeface="Arial"/>
                        </a:rPr>
                        <a:t>Assess standard clinical signs (number of stools passed, vomiting, dehydration, cough, respirations, liver size, eyes, ears, skin condition and peri-anal lesions) and note in the Multi-chart</a:t>
                      </a:r>
                      <a:endParaRPr lang="en-US" sz="1200">
                        <a:latin typeface="Tahoma"/>
                        <a:ea typeface="Times New Roman"/>
                        <a:cs typeface="Arial"/>
                      </a:endParaRPr>
                    </a:p>
                  </a:txBody>
                  <a:tcPr marL="68580" marR="68580" marT="0" marB="0">
                    <a:lnL>
                      <a:noFill/>
                    </a:lnL>
                    <a:lnR>
                      <a:noFill/>
                    </a:lnR>
                    <a:lnT>
                      <a:noFill/>
                    </a:lnT>
                    <a:lnB>
                      <a:noFill/>
                    </a:lnB>
                    <a:solidFill>
                      <a:schemeClr val="accent1"/>
                    </a:solidFill>
                  </a:tcPr>
                </a:tc>
                <a:tc>
                  <a:txBody>
                    <a:bodyPr/>
                    <a:lstStyle/>
                    <a:p>
                      <a:pPr marL="0" marR="0" algn="just">
                        <a:spcBef>
                          <a:spcPts val="0"/>
                        </a:spcBef>
                        <a:spcAft>
                          <a:spcPts val="0"/>
                        </a:spcAft>
                      </a:pPr>
                      <a:r>
                        <a:rPr lang="en-US" sz="1200" dirty="0">
                          <a:solidFill>
                            <a:srgbClr val="000000"/>
                          </a:solidFill>
                          <a:latin typeface="Arial"/>
                          <a:ea typeface="Times New Roman"/>
                          <a:cs typeface="Arial"/>
                        </a:rPr>
                        <a:t>Daily</a:t>
                      </a:r>
                      <a:endParaRPr lang="en-US" sz="1200" dirty="0">
                        <a:latin typeface="Tahoma"/>
                        <a:ea typeface="Times New Roman"/>
                        <a:cs typeface="Arial"/>
                      </a:endParaRPr>
                    </a:p>
                  </a:txBody>
                  <a:tcPr marL="68580" marR="68580" marT="0" marB="0">
                    <a:lnL>
                      <a:noFill/>
                    </a:lnL>
                    <a:lnR>
                      <a:noFill/>
                    </a:lnR>
                    <a:lnT>
                      <a:noFill/>
                    </a:lnT>
                    <a:lnB>
                      <a:noFill/>
                    </a:lnB>
                    <a:solidFill>
                      <a:schemeClr val="accent1"/>
                    </a:solidFill>
                  </a:tcPr>
                </a:tc>
                <a:extLst>
                  <a:ext uri="{0D108BD9-81ED-4DB2-BD59-A6C34878D82A}">
                    <a16:rowId xmlns:a16="http://schemas.microsoft.com/office/drawing/2014/main" val="10005"/>
                  </a:ext>
                </a:extLst>
              </a:tr>
              <a:tr h="268941">
                <a:tc>
                  <a:txBody>
                    <a:bodyPr/>
                    <a:lstStyle/>
                    <a:p>
                      <a:pPr marL="0" marR="0" algn="just">
                        <a:spcBef>
                          <a:spcPts val="0"/>
                        </a:spcBef>
                        <a:spcAft>
                          <a:spcPts val="0"/>
                        </a:spcAft>
                      </a:pPr>
                      <a:r>
                        <a:rPr lang="en-US" sz="1200" b="1">
                          <a:solidFill>
                            <a:srgbClr val="000000"/>
                          </a:solidFill>
                          <a:latin typeface="Arial"/>
                          <a:ea typeface="Times New Roman"/>
                          <a:cs typeface="Arial"/>
                        </a:rPr>
                        <a:t>Full Medical Examination</a:t>
                      </a:r>
                      <a:endParaRPr lang="en-US" sz="1200">
                        <a:latin typeface="Tahoma"/>
                        <a:ea typeface="Times New Roman"/>
                        <a:cs typeface="Arial"/>
                      </a:endParaRPr>
                    </a:p>
                  </a:txBody>
                  <a:tcPr marL="68580" marR="68580" marT="0" marB="0">
                    <a:lnL>
                      <a:noFill/>
                    </a:lnL>
                    <a:lnR>
                      <a:noFill/>
                    </a:lnR>
                    <a:lnT>
                      <a:noFill/>
                    </a:lnT>
                    <a:lnB>
                      <a:noFill/>
                    </a:lnB>
                    <a:solidFill>
                      <a:schemeClr val="accent1"/>
                    </a:solidFill>
                  </a:tcPr>
                </a:tc>
                <a:tc>
                  <a:txBody>
                    <a:bodyPr/>
                    <a:lstStyle/>
                    <a:p>
                      <a:pPr marL="0" marR="0" algn="just">
                        <a:spcBef>
                          <a:spcPts val="0"/>
                        </a:spcBef>
                        <a:spcAft>
                          <a:spcPts val="0"/>
                        </a:spcAft>
                      </a:pPr>
                      <a:r>
                        <a:rPr lang="en-US" sz="1200" dirty="0">
                          <a:solidFill>
                            <a:srgbClr val="000000"/>
                          </a:solidFill>
                          <a:latin typeface="Arial"/>
                          <a:ea typeface="Times New Roman"/>
                          <a:cs typeface="Arial"/>
                        </a:rPr>
                        <a:t>Daily</a:t>
                      </a:r>
                      <a:endParaRPr lang="en-US" sz="1200" dirty="0">
                        <a:latin typeface="Tahoma"/>
                        <a:ea typeface="Times New Roman"/>
                        <a:cs typeface="Arial"/>
                      </a:endParaRPr>
                    </a:p>
                  </a:txBody>
                  <a:tcPr marL="68580" marR="68580" marT="0" marB="0">
                    <a:lnL>
                      <a:noFill/>
                    </a:lnL>
                    <a:lnR>
                      <a:noFill/>
                    </a:lnR>
                    <a:lnT>
                      <a:noFill/>
                    </a:lnT>
                    <a:lnB>
                      <a:noFill/>
                    </a:lnB>
                    <a:solidFill>
                      <a:schemeClr val="accent1"/>
                    </a:solidFill>
                  </a:tcPr>
                </a:tc>
                <a:extLst>
                  <a:ext uri="{0D108BD9-81ED-4DB2-BD59-A6C34878D82A}">
                    <a16:rowId xmlns:a16="http://schemas.microsoft.com/office/drawing/2014/main" val="10006"/>
                  </a:ext>
                </a:extLst>
              </a:tr>
              <a:tr h="268941">
                <a:tc>
                  <a:txBody>
                    <a:bodyPr/>
                    <a:lstStyle/>
                    <a:p>
                      <a:pPr marL="0" marR="0" algn="just">
                        <a:spcBef>
                          <a:spcPts val="0"/>
                        </a:spcBef>
                        <a:spcAft>
                          <a:spcPts val="0"/>
                        </a:spcAft>
                      </a:pPr>
                      <a:r>
                        <a:rPr lang="en-US" sz="1200" b="1">
                          <a:solidFill>
                            <a:srgbClr val="000000"/>
                          </a:solidFill>
                          <a:latin typeface="Arial"/>
                          <a:ea typeface="Times New Roman"/>
                          <a:cs typeface="Arial"/>
                        </a:rPr>
                        <a:t>Take MUAC</a:t>
                      </a:r>
                      <a:endParaRPr lang="en-US" sz="1200">
                        <a:latin typeface="Tahoma"/>
                        <a:ea typeface="Times New Roman"/>
                        <a:cs typeface="Arial"/>
                      </a:endParaRPr>
                    </a:p>
                  </a:txBody>
                  <a:tcPr marL="68580" marR="68580" marT="0" marB="0">
                    <a:lnL>
                      <a:noFill/>
                    </a:lnL>
                    <a:lnR>
                      <a:noFill/>
                    </a:lnR>
                    <a:lnT>
                      <a:noFill/>
                    </a:lnT>
                    <a:lnB>
                      <a:noFill/>
                    </a:lnB>
                    <a:solidFill>
                      <a:schemeClr val="accent1"/>
                    </a:solidFill>
                  </a:tcPr>
                </a:tc>
                <a:tc>
                  <a:txBody>
                    <a:bodyPr/>
                    <a:lstStyle/>
                    <a:p>
                      <a:pPr marL="0" marR="0" algn="just">
                        <a:spcBef>
                          <a:spcPts val="0"/>
                        </a:spcBef>
                        <a:spcAft>
                          <a:spcPts val="0"/>
                        </a:spcAft>
                      </a:pPr>
                      <a:r>
                        <a:rPr lang="en-US" sz="1200" dirty="0">
                          <a:solidFill>
                            <a:srgbClr val="000000"/>
                          </a:solidFill>
                          <a:latin typeface="Arial"/>
                          <a:ea typeface="Times New Roman"/>
                          <a:cs typeface="Arial"/>
                        </a:rPr>
                        <a:t>Every seven days</a:t>
                      </a:r>
                      <a:endParaRPr lang="en-US" sz="1200" dirty="0">
                        <a:latin typeface="Tahoma"/>
                        <a:ea typeface="Times New Roman"/>
                        <a:cs typeface="Arial"/>
                      </a:endParaRPr>
                    </a:p>
                  </a:txBody>
                  <a:tcPr marL="68580" marR="68580" marT="0" marB="0">
                    <a:lnL>
                      <a:noFill/>
                    </a:lnL>
                    <a:lnR>
                      <a:noFill/>
                    </a:lnR>
                    <a:lnT>
                      <a:noFill/>
                    </a:lnT>
                    <a:lnB>
                      <a:noFill/>
                    </a:lnB>
                    <a:solidFill>
                      <a:schemeClr val="accent1"/>
                    </a:solidFill>
                  </a:tcPr>
                </a:tc>
                <a:extLst>
                  <a:ext uri="{0D108BD9-81ED-4DB2-BD59-A6C34878D82A}">
                    <a16:rowId xmlns:a16="http://schemas.microsoft.com/office/drawing/2014/main" val="10007"/>
                  </a:ext>
                </a:extLst>
              </a:tr>
              <a:tr h="537881">
                <a:tc>
                  <a:txBody>
                    <a:bodyPr/>
                    <a:lstStyle/>
                    <a:p>
                      <a:pPr marL="0" marR="0" algn="just">
                        <a:spcBef>
                          <a:spcPts val="0"/>
                        </a:spcBef>
                        <a:spcAft>
                          <a:spcPts val="0"/>
                        </a:spcAft>
                      </a:pPr>
                      <a:r>
                        <a:rPr lang="en-US" sz="1200" b="1">
                          <a:solidFill>
                            <a:srgbClr val="000000"/>
                          </a:solidFill>
                          <a:latin typeface="Arial"/>
                          <a:ea typeface="Times New Roman"/>
                          <a:cs typeface="Arial"/>
                        </a:rPr>
                        <a:t>Measure height (length)</a:t>
                      </a:r>
                      <a:endParaRPr lang="en-US" sz="1200">
                        <a:latin typeface="Tahoma"/>
                        <a:ea typeface="Times New Roman"/>
                        <a:cs typeface="Arial"/>
                      </a:endParaRPr>
                    </a:p>
                  </a:txBody>
                  <a:tcPr marL="68580" marR="68580" marT="0" marB="0">
                    <a:lnL>
                      <a:noFill/>
                    </a:lnL>
                    <a:lnR>
                      <a:noFill/>
                    </a:lnR>
                    <a:lnT>
                      <a:noFill/>
                    </a:lnT>
                    <a:lnB w="12700" cap="flat" cmpd="sng" algn="ctr">
                      <a:solidFill>
                        <a:srgbClr val="F79646"/>
                      </a:solidFill>
                      <a:prstDash val="solid"/>
                      <a:round/>
                      <a:headEnd type="none" w="med" len="med"/>
                      <a:tailEnd type="none" w="med" len="med"/>
                    </a:lnB>
                    <a:solidFill>
                      <a:schemeClr val="accent1"/>
                    </a:solidFill>
                  </a:tcPr>
                </a:tc>
                <a:tc>
                  <a:txBody>
                    <a:bodyPr/>
                    <a:lstStyle/>
                    <a:p>
                      <a:pPr marL="0" marR="0" algn="just">
                        <a:spcBef>
                          <a:spcPts val="0"/>
                        </a:spcBef>
                        <a:spcAft>
                          <a:spcPts val="0"/>
                        </a:spcAft>
                      </a:pPr>
                      <a:r>
                        <a:rPr lang="en-US" sz="1200" dirty="0">
                          <a:solidFill>
                            <a:srgbClr val="000000"/>
                          </a:solidFill>
                          <a:latin typeface="Arial"/>
                          <a:ea typeface="Times New Roman"/>
                          <a:cs typeface="Arial"/>
                        </a:rPr>
                        <a:t>Every twenty-one days (21), with each new Multi-chart</a:t>
                      </a:r>
                      <a:endParaRPr lang="en-US" sz="1200" dirty="0">
                        <a:latin typeface="Tahoma"/>
                        <a:ea typeface="Times New Roman"/>
                        <a:cs typeface="Arial"/>
                      </a:endParaRPr>
                    </a:p>
                  </a:txBody>
                  <a:tcPr marL="68580" marR="68580" marT="0" marB="0">
                    <a:lnL>
                      <a:noFill/>
                    </a:lnL>
                    <a:lnR>
                      <a:noFill/>
                    </a:lnR>
                    <a:lnT>
                      <a:noFill/>
                    </a:lnT>
                    <a:lnB w="12700" cap="flat" cmpd="sng" algn="ctr">
                      <a:solidFill>
                        <a:srgbClr val="F79646"/>
                      </a:solidFill>
                      <a:prstDash val="solid"/>
                      <a:round/>
                      <a:headEnd type="none" w="med" len="med"/>
                      <a:tailEnd type="none" w="med" len="med"/>
                    </a:lnB>
                    <a:solidFill>
                      <a:schemeClr val="accent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81000" y="228600"/>
            <a:ext cx="8763000" cy="838200"/>
          </a:xfrm>
        </p:spPr>
        <p:txBody>
          <a:bodyPr wrap="square" lIns="91440" tIns="45720" rIns="91440" bIns="45720" numCol="1" anchorCtr="0" compatLnSpc="1">
            <a:prstTxWarp prst="textNoShape">
              <a:avLst/>
            </a:prstTxWarp>
            <a:normAutofit fontScale="90000"/>
          </a:bodyPr>
          <a:lstStyle/>
          <a:p>
            <a:pPr>
              <a:defRPr/>
            </a:pPr>
            <a:br>
              <a:rPr lang="en-CA" b="1" cap="none" dirty="0"/>
            </a:br>
            <a:r>
              <a:rPr lang="en-CA" sz="3600" b="1" cap="none" dirty="0"/>
              <a:t>TRANSFER BACK TO STABILISATION PHASE IF:</a:t>
            </a:r>
            <a:br>
              <a:rPr lang="en-CA" b="1" cap="none" dirty="0"/>
            </a:br>
            <a:endParaRPr lang="en-US" b="1" cap="none" dirty="0"/>
          </a:p>
        </p:txBody>
      </p:sp>
      <p:sp>
        <p:nvSpPr>
          <p:cNvPr id="36868" name="Rectangle 3"/>
          <p:cNvSpPr>
            <a:spLocks noGrp="1" noChangeArrowheads="1"/>
          </p:cNvSpPr>
          <p:nvPr>
            <p:ph type="body" idx="1"/>
          </p:nvPr>
        </p:nvSpPr>
        <p:spPr>
          <a:xfrm>
            <a:off x="457200" y="981075"/>
            <a:ext cx="8229600" cy="5145088"/>
          </a:xfrm>
        </p:spPr>
        <p:txBody>
          <a:bodyPr/>
          <a:lstStyle/>
          <a:p>
            <a:pPr>
              <a:buNone/>
            </a:pPr>
            <a:r>
              <a:rPr lang="en-US" dirty="0"/>
              <a:t> </a:t>
            </a:r>
            <a:r>
              <a:rPr lang="en-US" sz="2000" dirty="0"/>
              <a:t>• </a:t>
            </a:r>
            <a:r>
              <a:rPr lang="en-US" sz="2000" dirty="0">
                <a:latin typeface="Century Schoolbook" pitchFamily="18" charset="0"/>
              </a:rPr>
              <a:t>Increasing or developing bilateral pitting edema</a:t>
            </a:r>
          </a:p>
          <a:p>
            <a:pPr>
              <a:buNone/>
            </a:pPr>
            <a:endParaRPr lang="en-US" sz="2000" dirty="0">
              <a:latin typeface="Century Schoolbook" pitchFamily="18" charset="0"/>
            </a:endParaRPr>
          </a:p>
          <a:p>
            <a:pPr>
              <a:buNone/>
            </a:pPr>
            <a:r>
              <a:rPr lang="en-US" sz="2000" dirty="0">
                <a:latin typeface="Century Schoolbook" pitchFamily="18" charset="0"/>
              </a:rPr>
              <a:t>• Rapid increase in liver size</a:t>
            </a:r>
          </a:p>
          <a:p>
            <a:pPr>
              <a:buNone/>
            </a:pPr>
            <a:endParaRPr lang="en-US" sz="2000" dirty="0">
              <a:latin typeface="Century Schoolbook" pitchFamily="18" charset="0"/>
            </a:endParaRPr>
          </a:p>
          <a:p>
            <a:pPr>
              <a:buNone/>
            </a:pPr>
            <a:r>
              <a:rPr lang="en-US" sz="2000" dirty="0">
                <a:latin typeface="Century Schoolbook" pitchFamily="18" charset="0"/>
              </a:rPr>
              <a:t>• Any signs of fluid overload</a:t>
            </a:r>
          </a:p>
          <a:p>
            <a:pPr>
              <a:buNone/>
            </a:pPr>
            <a:endParaRPr lang="en-US" sz="2000" dirty="0">
              <a:latin typeface="Century Schoolbook" pitchFamily="18" charset="0"/>
            </a:endParaRPr>
          </a:p>
          <a:p>
            <a:pPr>
              <a:buNone/>
            </a:pPr>
            <a:r>
              <a:rPr lang="en-US" sz="2000" dirty="0">
                <a:latin typeface="Century Schoolbook" pitchFamily="18" charset="0"/>
              </a:rPr>
              <a:t>• Tense abdominal distension</a:t>
            </a:r>
          </a:p>
          <a:p>
            <a:pPr>
              <a:buNone/>
            </a:pPr>
            <a:endParaRPr lang="en-US" sz="2000" dirty="0">
              <a:latin typeface="Century Schoolbook" pitchFamily="18" charset="0"/>
            </a:endParaRPr>
          </a:p>
          <a:p>
            <a:pPr>
              <a:buNone/>
            </a:pPr>
            <a:r>
              <a:rPr lang="en-US" sz="2000" dirty="0">
                <a:latin typeface="Century Schoolbook" pitchFamily="18" charset="0"/>
              </a:rPr>
              <a:t>• The patient gets significant re-feeding diarrhea so that there is weight loss.</a:t>
            </a:r>
          </a:p>
          <a:p>
            <a:pPr>
              <a:buNone/>
            </a:pPr>
            <a:endParaRPr lang="en-CA" sz="2000" dirty="0">
              <a:latin typeface="Century Schoolbook" pitchFamily="18" charset="0"/>
            </a:endParaRPr>
          </a:p>
          <a:p>
            <a:endParaRPr lang="en-US" sz="2000" dirty="0">
              <a:latin typeface="Century Schoolbook" pitchFamily="18" charset="0"/>
            </a:endParaRPr>
          </a:p>
        </p:txBody>
      </p:sp>
      <p:graphicFrame>
        <p:nvGraphicFramePr>
          <p:cNvPr id="3686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686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6396335"/>
            <a:ext cx="2362200" cy="461665"/>
          </a:xfrm>
          <a:prstGeom prst="rect">
            <a:avLst/>
          </a:prstGeom>
          <a:solidFill>
            <a:srgbClr val="79A7A5"/>
          </a:solidFill>
        </p:spPr>
        <p:txBody>
          <a:bodyPr>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TRANSITION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395288" y="1066800"/>
            <a:ext cx="8062912" cy="5130800"/>
          </a:xfrm>
        </p:spPr>
        <p:txBody>
          <a:bodyPr/>
          <a:lstStyle/>
          <a:p>
            <a:r>
              <a:rPr lang="en-CA" sz="2100"/>
              <a:t>Good appetite (75% of prescribed feed)</a:t>
            </a:r>
          </a:p>
          <a:p>
            <a:r>
              <a:rPr lang="en-CA" sz="2100"/>
              <a:t>Loss of oedema</a:t>
            </a:r>
          </a:p>
          <a:p>
            <a:r>
              <a:rPr lang="en-CA" sz="2100"/>
              <a:t>Medical complications resolved.</a:t>
            </a:r>
          </a:p>
          <a:p>
            <a:pPr>
              <a:buFont typeface="Wingdings" pitchFamily="2" charset="2"/>
              <a:buNone/>
            </a:pPr>
            <a:endParaRPr lang="en-CA" sz="2800"/>
          </a:p>
          <a:p>
            <a:pPr>
              <a:buFontTx/>
              <a:buNone/>
            </a:pPr>
            <a:r>
              <a:rPr lang="en-CA" b="1"/>
              <a:t>Criteria for Transfer to OTP</a:t>
            </a:r>
            <a:endParaRPr lang="en-CA" sz="2100"/>
          </a:p>
          <a:p>
            <a:pPr eaLnBrk="1" hangingPunct="1"/>
            <a:r>
              <a:rPr lang="en-GB" sz="2100"/>
              <a:t>Discharge to out-patient treatment of acute malnutrition is </a:t>
            </a:r>
          </a:p>
          <a:p>
            <a:pPr eaLnBrk="1" hangingPunct="1">
              <a:buFont typeface="Wingdings" pitchFamily="2" charset="2"/>
              <a:buNone/>
            </a:pPr>
            <a:r>
              <a:rPr lang="en-GB" sz="2100"/>
              <a:t>	only advised when the patient tolerates at least 75% of the amount of RUTF calculated for the individual child</a:t>
            </a:r>
          </a:p>
          <a:p>
            <a:pPr>
              <a:buFont typeface="Wingdings" pitchFamily="2" charset="2"/>
              <a:buNone/>
            </a:pPr>
            <a:endParaRPr lang="en-CA" sz="2100"/>
          </a:p>
          <a:p>
            <a:r>
              <a:rPr lang="en-CA" sz="2100"/>
              <a:t> Carer is willing and accepts outpatient care and come back on a weekly basis for follow-up.</a:t>
            </a:r>
            <a:endParaRPr lang="en-US" sz="2100"/>
          </a:p>
        </p:txBody>
      </p:sp>
      <p:graphicFrame>
        <p:nvGraphicFramePr>
          <p:cNvPr id="3789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789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6" name="Rectangle 2"/>
          <p:cNvSpPr>
            <a:spLocks noGrp="1" noChangeArrowheads="1"/>
          </p:cNvSpPr>
          <p:nvPr>
            <p:ph type="title"/>
          </p:nvPr>
        </p:nvSpPr>
        <p:spPr bwMode="auto">
          <a:xfrm>
            <a:off x="152400" y="228600"/>
            <a:ext cx="8458200" cy="838200"/>
          </a:xfrm>
        </p:spPr>
        <p:txBody>
          <a:bodyPr wrap="square" lIns="91440" tIns="45720" rIns="91440" bIns="45720" numCol="1" anchorCtr="0" compatLnSpc="1">
            <a:prstTxWarp prst="textNoShape">
              <a:avLst/>
            </a:prstTxWarp>
            <a:normAutofit fontScale="90000"/>
          </a:bodyPr>
          <a:lstStyle/>
          <a:p>
            <a:pPr>
              <a:defRPr/>
            </a:pPr>
            <a:r>
              <a:rPr lang="en-CA" b="1" cap="none"/>
              <a:t>CRITERIA FOR TRANSFER TO PHASE 2</a:t>
            </a:r>
            <a:br>
              <a:rPr lang="en-CA" b="1" cap="none"/>
            </a:br>
            <a:endParaRPr lang="en-US" b="1" cap="none"/>
          </a:p>
        </p:txBody>
      </p:sp>
      <p:sp>
        <p:nvSpPr>
          <p:cNvPr id="5" name="TextBox 4"/>
          <p:cNvSpPr txBox="1"/>
          <p:nvPr/>
        </p:nvSpPr>
        <p:spPr>
          <a:xfrm>
            <a:off x="0" y="6396335"/>
            <a:ext cx="2362200" cy="461665"/>
          </a:xfrm>
          <a:prstGeom prst="rect">
            <a:avLst/>
          </a:prstGeom>
          <a:solidFill>
            <a:srgbClr val="79A7A5"/>
          </a:solidFill>
        </p:spPr>
        <p:txBody>
          <a:bodyPr>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TRANSITION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RE-FEEDING SYNDROME</a:t>
            </a:r>
          </a:p>
        </p:txBody>
      </p:sp>
      <p:sp>
        <p:nvSpPr>
          <p:cNvPr id="3" name="Content Placeholder 2"/>
          <p:cNvSpPr>
            <a:spLocks noGrp="1"/>
          </p:cNvSpPr>
          <p:nvPr>
            <p:ph idx="1"/>
          </p:nvPr>
        </p:nvSpPr>
        <p:spPr>
          <a:solidFill>
            <a:schemeClr val="accent1"/>
          </a:solidFill>
        </p:spPr>
        <p:txBody>
          <a:bodyPr>
            <a:normAutofit/>
          </a:bodyPr>
          <a:lstStyle/>
          <a:p>
            <a:r>
              <a:rPr lang="en-US" sz="2000" dirty="0">
                <a:latin typeface="Century Schoolbook" pitchFamily="18" charset="0"/>
              </a:rPr>
              <a:t>Refers to acutely malnourished patients (and those who have been fasting for more than one week) who develop any of the following shortly after they have a rapid, large increase in their food intake</a:t>
            </a:r>
          </a:p>
          <a:p>
            <a:endParaRPr lang="en-US" sz="2000" dirty="0">
              <a:latin typeface="Century Schoolbook" pitchFamily="18" charset="0"/>
            </a:endParaRPr>
          </a:p>
          <a:p>
            <a:pPr marL="571500" indent="-571500">
              <a:buFont typeface="+mj-lt"/>
              <a:buAutoNum type="romanLcPeriod"/>
            </a:pPr>
            <a:r>
              <a:rPr lang="en-US" sz="2000" dirty="0">
                <a:latin typeface="Century Schoolbook" pitchFamily="18" charset="0"/>
              </a:rPr>
              <a:t>Floppiness,             iv. Neurological symptoms</a:t>
            </a:r>
          </a:p>
          <a:p>
            <a:pPr marL="571500" indent="-571500">
              <a:buFont typeface="+mj-lt"/>
              <a:buAutoNum type="romanLcPeriod"/>
            </a:pPr>
            <a:r>
              <a:rPr lang="en-US" sz="2000" dirty="0">
                <a:latin typeface="Century Schoolbook" pitchFamily="18" charset="0"/>
              </a:rPr>
              <a:t>Lethargy                   v. Acidosis</a:t>
            </a:r>
          </a:p>
          <a:p>
            <a:pPr marL="571500" indent="-571500">
              <a:buFont typeface="+mj-lt"/>
              <a:buAutoNum type="romanLcPeriod"/>
            </a:pPr>
            <a:r>
              <a:rPr lang="en-US" sz="2000" dirty="0">
                <a:latin typeface="Century Schoolbook" pitchFamily="18" charset="0"/>
              </a:rPr>
              <a:t>Delirium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 FEEDING SYNDROME</a:t>
            </a:r>
          </a:p>
        </p:txBody>
      </p:sp>
      <p:sp>
        <p:nvSpPr>
          <p:cNvPr id="3" name="Content Placeholder 2"/>
          <p:cNvSpPr>
            <a:spLocks noGrp="1"/>
          </p:cNvSpPr>
          <p:nvPr>
            <p:ph idx="1"/>
          </p:nvPr>
        </p:nvSpPr>
        <p:spPr>
          <a:solidFill>
            <a:schemeClr val="accent1"/>
          </a:solidFill>
        </p:spPr>
        <p:txBody>
          <a:bodyPr/>
          <a:lstStyle/>
          <a:p>
            <a:r>
              <a:rPr lang="en-US" dirty="0"/>
              <a:t>Caused by  rapid consumption of key nutrients for metabolism if diet is un balanced</a:t>
            </a:r>
          </a:p>
          <a:p>
            <a:pPr>
              <a:buNone/>
            </a:pPr>
            <a:endParaRPr lang="en-US" dirty="0"/>
          </a:p>
          <a:p>
            <a:r>
              <a:rPr lang="en-US" dirty="0"/>
              <a:t>Causes reduction in plasma phosphorous , potassium and magnesium</a:t>
            </a:r>
          </a:p>
          <a:p>
            <a:pPr>
              <a:buNone/>
            </a:pP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74638"/>
            <a:ext cx="8229600" cy="868362"/>
          </a:xfrm>
        </p:spPr>
        <p:txBody>
          <a:bodyPr/>
          <a:lstStyle/>
          <a:p>
            <a:pPr eaLnBrk="1" fontAlgn="auto" hangingPunct="1">
              <a:spcAft>
                <a:spcPts val="0"/>
              </a:spcAft>
              <a:defRPr/>
            </a:pPr>
            <a:r>
              <a:rPr lang="en-GB" dirty="0"/>
              <a:t>Treatment Process</a:t>
            </a:r>
            <a:endParaRPr lang="en-US" dirty="0"/>
          </a:p>
        </p:txBody>
      </p:sp>
      <p:sp>
        <p:nvSpPr>
          <p:cNvPr id="6148" name="Rectangle 3"/>
          <p:cNvSpPr>
            <a:spLocks noGrp="1" noChangeArrowheads="1"/>
          </p:cNvSpPr>
          <p:nvPr>
            <p:ph type="body" idx="4294967295"/>
          </p:nvPr>
        </p:nvSpPr>
        <p:spPr>
          <a:xfrm>
            <a:off x="228600" y="1371600"/>
            <a:ext cx="8458200" cy="4754563"/>
          </a:xfrm>
        </p:spPr>
        <p:txBody>
          <a:bodyPr>
            <a:normAutofit/>
          </a:bodyPr>
          <a:lstStyle/>
          <a:p>
            <a:pPr marL="609600" indent="-609600" eaLnBrk="1" hangingPunct="1">
              <a:buFont typeface="Wingdings" pitchFamily="2" charset="2"/>
              <a:buNone/>
            </a:pPr>
            <a:r>
              <a:rPr lang="en-GB" sz="2100" dirty="0"/>
              <a:t>The management of severe acute malnutrition in the </a:t>
            </a:r>
            <a:r>
              <a:rPr lang="en-GB" sz="2100" b="1" dirty="0"/>
              <a:t>in-patient</a:t>
            </a:r>
            <a:r>
              <a:rPr lang="en-GB" sz="2100" b="1" i="1" dirty="0"/>
              <a:t> </a:t>
            </a:r>
            <a:r>
              <a:rPr lang="en-GB" sz="2100" dirty="0"/>
              <a:t>setting is divided into three phases: </a:t>
            </a:r>
          </a:p>
          <a:p>
            <a:pPr marL="609600" indent="-609600" eaLnBrk="1" hangingPunct="1">
              <a:buFont typeface="Wingdings" pitchFamily="2" charset="2"/>
              <a:buNone/>
            </a:pPr>
            <a:endParaRPr lang="en-GB" sz="2100" dirty="0"/>
          </a:p>
          <a:p>
            <a:pPr marL="990600" lvl="1" indent="-533400" eaLnBrk="1" hangingPunct="1">
              <a:buFontTx/>
              <a:buAutoNum type="arabicPeriod"/>
            </a:pPr>
            <a:r>
              <a:rPr lang="en-GB" b="1" dirty="0"/>
              <a:t>Stabilization Phase: </a:t>
            </a:r>
            <a:r>
              <a:rPr lang="en-GB" dirty="0"/>
              <a:t>nutrition and medical stabilization </a:t>
            </a:r>
          </a:p>
          <a:p>
            <a:pPr marL="990600" lvl="1" indent="-533400" eaLnBrk="1" hangingPunct="1">
              <a:buFontTx/>
              <a:buAutoNum type="arabicPeriod"/>
            </a:pPr>
            <a:endParaRPr lang="en-GB" dirty="0"/>
          </a:p>
          <a:p>
            <a:pPr marL="990600" lvl="1" indent="-533400" eaLnBrk="1" hangingPunct="1">
              <a:buFontTx/>
              <a:buAutoNum type="arabicPeriod"/>
            </a:pPr>
            <a:r>
              <a:rPr lang="en-GB" b="1" dirty="0"/>
              <a:t>Transition Phase </a:t>
            </a:r>
            <a:r>
              <a:rPr lang="en-GB" dirty="0"/>
              <a:t>– Gradual increase in calorie intake</a:t>
            </a:r>
          </a:p>
          <a:p>
            <a:pPr marL="990600" lvl="1" indent="-533400" eaLnBrk="1" hangingPunct="1">
              <a:buFontTx/>
              <a:buAutoNum type="arabicPeriod"/>
            </a:pPr>
            <a:r>
              <a:rPr lang="en-GB" b="1" dirty="0"/>
              <a:t>Rehabilitation Phase</a:t>
            </a:r>
            <a:r>
              <a:rPr lang="en-GB" dirty="0"/>
              <a:t>- rapid weight gain phase (catch-up growth) </a:t>
            </a:r>
            <a:endParaRPr lang="en-US"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12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PREVENTION OF RE-FEEDING SYNDROME</a:t>
            </a:r>
          </a:p>
        </p:txBody>
      </p:sp>
      <p:sp>
        <p:nvSpPr>
          <p:cNvPr id="3" name="Content Placeholder 2"/>
          <p:cNvSpPr>
            <a:spLocks noGrp="1"/>
          </p:cNvSpPr>
          <p:nvPr>
            <p:ph idx="1"/>
          </p:nvPr>
        </p:nvSpPr>
        <p:spPr>
          <a:solidFill>
            <a:schemeClr val="accent1"/>
          </a:solidFill>
        </p:spPr>
        <p:txBody>
          <a:bodyPr/>
          <a:lstStyle/>
          <a:p>
            <a:r>
              <a:rPr lang="en-US" dirty="0"/>
              <a:t>Do not force feed malnourished children on admission more than prescription</a:t>
            </a:r>
          </a:p>
          <a:p>
            <a:pPr>
              <a:buNone/>
            </a:pPr>
            <a:endParaRPr lang="en-US" dirty="0"/>
          </a:p>
          <a:p>
            <a:r>
              <a:rPr lang="en-US" dirty="0"/>
              <a:t>Children with deteriorating status to be returned to stabilization phase</a:t>
            </a:r>
          </a:p>
          <a:p>
            <a:pPr>
              <a:buNone/>
            </a:pPr>
            <a:endParaRPr lang="en-US" dirty="0"/>
          </a:p>
          <a:p>
            <a:r>
              <a:rPr lang="en-US" dirty="0"/>
              <a:t>Diet should contain sufficient </a:t>
            </a:r>
            <a:r>
              <a:rPr lang="en-US" dirty="0" err="1"/>
              <a:t>pottasium</a:t>
            </a:r>
            <a:r>
              <a:rPr lang="en-US" dirty="0"/>
              <a:t> and magnesium</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4294967295"/>
          </p:nvPr>
        </p:nvSpPr>
        <p:spPr>
          <a:xfrm>
            <a:off x="304800" y="1066800"/>
            <a:ext cx="8077200" cy="5059363"/>
          </a:xfrm>
          <a:solidFill>
            <a:schemeClr val="accent1"/>
          </a:solidFill>
        </p:spPr>
        <p:txBody>
          <a:bodyPr/>
          <a:lstStyle/>
          <a:p>
            <a:pPr eaLnBrk="1" hangingPunct="1">
              <a:lnSpc>
                <a:spcPct val="80000"/>
              </a:lnSpc>
            </a:pPr>
            <a:r>
              <a:rPr lang="en-GB" sz="2100" dirty="0"/>
              <a:t>Use RUTF if available. Alternate with F100 and  transit to fully if well tolerated</a:t>
            </a:r>
          </a:p>
          <a:p>
            <a:pPr eaLnBrk="1" hangingPunct="1">
              <a:lnSpc>
                <a:spcPct val="80000"/>
              </a:lnSpc>
            </a:pPr>
            <a:endParaRPr lang="en-GB" sz="2100" dirty="0"/>
          </a:p>
          <a:p>
            <a:pPr eaLnBrk="1" hangingPunct="1">
              <a:lnSpc>
                <a:spcPct val="80000"/>
              </a:lnSpc>
            </a:pPr>
            <a:r>
              <a:rPr lang="en-GB" sz="2100" dirty="0"/>
              <a:t>Patients should drink as much water as possible while taking and after consumption of RUTF.</a:t>
            </a:r>
            <a:endParaRPr lang="en-US" sz="2100" dirty="0"/>
          </a:p>
          <a:p>
            <a:pPr eaLnBrk="1" hangingPunct="1">
              <a:lnSpc>
                <a:spcPct val="80000"/>
              </a:lnSpc>
            </a:pPr>
            <a:endParaRPr lang="en-GB" sz="2100" dirty="0"/>
          </a:p>
          <a:p>
            <a:pPr eaLnBrk="1" hangingPunct="1">
              <a:lnSpc>
                <a:spcPct val="80000"/>
              </a:lnSpc>
            </a:pPr>
            <a:r>
              <a:rPr lang="en-GB" sz="2100" dirty="0"/>
              <a:t>Routine antibiotic therapy should be continued for 4 days after Phase 1 or until the patient is transferred to the community nutrition care. </a:t>
            </a:r>
          </a:p>
          <a:p>
            <a:pPr eaLnBrk="1" hangingPunct="1">
              <a:lnSpc>
                <a:spcPct val="80000"/>
              </a:lnSpc>
            </a:pPr>
            <a:endParaRPr lang="en-GB" sz="2100" dirty="0"/>
          </a:p>
          <a:p>
            <a:pPr eaLnBrk="1" hangingPunct="1">
              <a:lnSpc>
                <a:spcPct val="80000"/>
              </a:lnSpc>
            </a:pPr>
            <a:r>
              <a:rPr lang="en-GB" sz="2100" dirty="0"/>
              <a:t>Patients being discharged from Transition Phase do not need to be given antibiotics on admission into the out-patient community nutrition care. </a:t>
            </a:r>
          </a:p>
          <a:p>
            <a:pPr eaLnBrk="1" hangingPunct="1">
              <a:lnSpc>
                <a:spcPct val="80000"/>
              </a:lnSpc>
            </a:pPr>
            <a:endParaRPr lang="en-GB" sz="2100" dirty="0"/>
          </a:p>
          <a:p>
            <a:pPr eaLnBrk="1" hangingPunct="1">
              <a:lnSpc>
                <a:spcPct val="80000"/>
              </a:lnSpc>
            </a:pPr>
            <a:r>
              <a:rPr lang="en-GB" sz="2100" dirty="0" err="1"/>
              <a:t>Antihelmiths</a:t>
            </a:r>
            <a:r>
              <a:rPr lang="en-GB" sz="2100" dirty="0"/>
              <a:t> are administered to malnourished children who are one year or older on </a:t>
            </a:r>
            <a:r>
              <a:rPr lang="en-GB" sz="2100" dirty="0" err="1"/>
              <a:t>transfered</a:t>
            </a:r>
            <a:r>
              <a:rPr lang="en-GB" sz="2100" dirty="0"/>
              <a:t> to either Phase 2 in-patient, or to out-patient.</a:t>
            </a:r>
            <a:endParaRPr lang="en-US" sz="2100" dirty="0"/>
          </a:p>
        </p:txBody>
      </p:sp>
      <p:graphicFrame>
        <p:nvGraphicFramePr>
          <p:cNvPr id="3891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891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228600" y="381000"/>
            <a:ext cx="8305800" cy="554038"/>
          </a:xfrm>
          <a:prstGeom prst="rect">
            <a:avLst/>
          </a:prstGeom>
        </p:spPr>
        <p:txBody>
          <a:bodyPr>
            <a:spAutoFit/>
          </a:bodyPr>
          <a:lstStyle/>
          <a:p>
            <a:pPr>
              <a:defRPr/>
            </a:pPr>
            <a:r>
              <a:rPr lang="en-US" sz="3000" b="1" dirty="0">
                <a:solidFill>
                  <a:schemeClr val="accent6"/>
                </a:solidFill>
                <a:latin typeface="+mn-lt"/>
              </a:rPr>
              <a:t>Plans for Eventual Out-Patient Care</a:t>
            </a:r>
            <a:endParaRPr lang="en-GB" sz="3000" b="1" dirty="0">
              <a:solidFill>
                <a:schemeClr val="accent6"/>
              </a:solidFill>
              <a:latin typeface="+mn-lt"/>
            </a:endParaRPr>
          </a:p>
        </p:txBody>
      </p:sp>
      <p:sp>
        <p:nvSpPr>
          <p:cNvPr id="7" name="TextBox 6"/>
          <p:cNvSpPr txBox="1"/>
          <p:nvPr/>
        </p:nvSpPr>
        <p:spPr>
          <a:xfrm>
            <a:off x="0" y="6396335"/>
            <a:ext cx="2362200" cy="461665"/>
          </a:xfrm>
          <a:prstGeom prst="rect">
            <a:avLst/>
          </a:prstGeom>
          <a:solidFill>
            <a:srgbClr val="79A7A5"/>
          </a:solidFill>
        </p:spPr>
        <p:txBody>
          <a:bodyPr>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TRANSITION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p:cNvSpPr>
          <p:nvPr>
            <p:ph type="title" idx="4294967295"/>
          </p:nvPr>
        </p:nvSpPr>
        <p:spPr bwMode="auto">
          <a:xfrm>
            <a:off x="609600" y="2514600"/>
            <a:ext cx="7467600" cy="1143000"/>
          </a:xfrm>
          <a:noFill/>
        </p:spPr>
        <p:txBody>
          <a:bodyPr wrap="square" lIns="91440" tIns="45720" rIns="91440" bIns="45720" numCol="1" anchorCtr="0" compatLnSpc="1">
            <a:prstTxWarp prst="textNoShape">
              <a:avLst/>
            </a:prstTxWarp>
          </a:bodyPr>
          <a:lstStyle/>
          <a:p>
            <a:pPr algn="ctr"/>
            <a:r>
              <a:rPr lang="en-US" b="1" cap="none"/>
              <a:t>QUESTIONS?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eaLnBrk="1" fontAlgn="auto" hangingPunct="1">
              <a:spcAft>
                <a:spcPts val="0"/>
              </a:spcAft>
              <a:defRPr/>
            </a:pPr>
            <a:r>
              <a:rPr lang="en-US" dirty="0">
                <a:solidFill>
                  <a:schemeClr val="bg1"/>
                </a:solidFill>
              </a:rPr>
              <a:t>PHASE 2</a:t>
            </a:r>
          </a:p>
        </p:txBody>
      </p:sp>
      <p:pic>
        <p:nvPicPr>
          <p:cNvPr id="39941" name="Picture 8" descr="photo 1"/>
          <p:cNvPicPr>
            <a:picLocks noGrp="1" noChangeAspect="1" noChangeArrowheads="1"/>
          </p:cNvPicPr>
          <p:nvPr>
            <p:ph sz="half" idx="1"/>
          </p:nvPr>
        </p:nvPicPr>
        <p:blipFill>
          <a:blip r:embed="rId3" cstate="print"/>
          <a:srcRect/>
          <a:stretch>
            <a:fillRect/>
          </a:stretch>
        </p:blipFill>
        <p:spPr>
          <a:xfrm>
            <a:off x="838200" y="1649413"/>
            <a:ext cx="3276600" cy="4170362"/>
          </a:xfrm>
          <a:noFill/>
        </p:spPr>
      </p:pic>
      <p:sp>
        <p:nvSpPr>
          <p:cNvPr id="39942" name="Rectangle 5"/>
          <p:cNvSpPr>
            <a:spLocks noGrp="1" noChangeArrowheads="1"/>
          </p:cNvSpPr>
          <p:nvPr>
            <p:ph type="body" sz="half" idx="2"/>
          </p:nvPr>
        </p:nvSpPr>
        <p:spPr/>
        <p:txBody>
          <a:bodyPr>
            <a:normAutofit lnSpcReduction="10000"/>
          </a:bodyPr>
          <a:lstStyle/>
          <a:p>
            <a:pPr eaLnBrk="1" hangingPunct="1">
              <a:lnSpc>
                <a:spcPct val="90000"/>
              </a:lnSpc>
            </a:pPr>
            <a:r>
              <a:rPr lang="en-US" dirty="0">
                <a:solidFill>
                  <a:schemeClr val="accent6">
                    <a:lumMod val="50000"/>
                  </a:schemeClr>
                </a:solidFill>
              </a:rPr>
              <a:t>Nutrition Support</a:t>
            </a:r>
          </a:p>
          <a:p>
            <a:pPr eaLnBrk="1" hangingPunct="1">
              <a:lnSpc>
                <a:spcPct val="90000"/>
              </a:lnSpc>
            </a:pPr>
            <a:r>
              <a:rPr lang="en-US" dirty="0">
                <a:solidFill>
                  <a:schemeClr val="accent6">
                    <a:lumMod val="50000"/>
                  </a:schemeClr>
                </a:solidFill>
              </a:rPr>
              <a:t>Routine Medication</a:t>
            </a:r>
          </a:p>
          <a:p>
            <a:pPr eaLnBrk="1" hangingPunct="1">
              <a:lnSpc>
                <a:spcPct val="90000"/>
              </a:lnSpc>
            </a:pPr>
            <a:r>
              <a:rPr lang="en-US" dirty="0">
                <a:solidFill>
                  <a:schemeClr val="accent6">
                    <a:lumMod val="50000"/>
                  </a:schemeClr>
                </a:solidFill>
              </a:rPr>
              <a:t>Surveillance</a:t>
            </a:r>
          </a:p>
          <a:p>
            <a:pPr eaLnBrk="1" hangingPunct="1">
              <a:lnSpc>
                <a:spcPct val="90000"/>
              </a:lnSpc>
            </a:pPr>
            <a:r>
              <a:rPr lang="en-US" dirty="0">
                <a:solidFill>
                  <a:schemeClr val="accent6">
                    <a:lumMod val="50000"/>
                  </a:schemeClr>
                </a:solidFill>
              </a:rPr>
              <a:t>Discharge</a:t>
            </a:r>
          </a:p>
          <a:p>
            <a:pPr eaLnBrk="1" hangingPunct="1">
              <a:lnSpc>
                <a:spcPct val="90000"/>
              </a:lnSpc>
            </a:pPr>
            <a:r>
              <a:rPr lang="fr-FR" dirty="0" err="1">
                <a:solidFill>
                  <a:schemeClr val="accent6">
                    <a:lumMod val="50000"/>
                  </a:schemeClr>
                </a:solidFill>
              </a:rPr>
              <a:t>Medications</a:t>
            </a:r>
            <a:r>
              <a:rPr lang="fr-FR" dirty="0">
                <a:solidFill>
                  <a:schemeClr val="accent6">
                    <a:lumMod val="50000"/>
                  </a:schemeClr>
                </a:solidFill>
              </a:rPr>
              <a:t> to </a:t>
            </a:r>
            <a:r>
              <a:rPr lang="fr-FR" dirty="0" err="1">
                <a:solidFill>
                  <a:schemeClr val="accent6">
                    <a:lumMod val="50000"/>
                  </a:schemeClr>
                </a:solidFill>
              </a:rPr>
              <a:t>Administer</a:t>
            </a:r>
            <a:r>
              <a:rPr lang="fr-FR" dirty="0">
                <a:solidFill>
                  <a:schemeClr val="accent6">
                    <a:lumMod val="50000"/>
                  </a:schemeClr>
                </a:solidFill>
              </a:rPr>
              <a:t> on </a:t>
            </a:r>
            <a:r>
              <a:rPr lang="fr-FR" dirty="0" err="1">
                <a:solidFill>
                  <a:schemeClr val="accent6">
                    <a:lumMod val="50000"/>
                  </a:schemeClr>
                </a:solidFill>
              </a:rPr>
              <a:t>Discharge</a:t>
            </a:r>
            <a:endParaRPr lang="fr-FR" dirty="0">
              <a:solidFill>
                <a:schemeClr val="accent6">
                  <a:lumMod val="50000"/>
                </a:schemeClr>
              </a:solidFill>
            </a:endParaRPr>
          </a:p>
          <a:p>
            <a:pPr eaLnBrk="1" hangingPunct="1">
              <a:lnSpc>
                <a:spcPct val="90000"/>
              </a:lnSpc>
            </a:pPr>
            <a:r>
              <a:rPr lang="fr-FR" dirty="0" err="1">
                <a:solidFill>
                  <a:schemeClr val="accent6">
                    <a:lumMod val="50000"/>
                  </a:schemeClr>
                </a:solidFill>
              </a:rPr>
              <a:t>Failure</a:t>
            </a:r>
            <a:r>
              <a:rPr lang="fr-FR" dirty="0">
                <a:solidFill>
                  <a:schemeClr val="accent6">
                    <a:lumMod val="50000"/>
                  </a:schemeClr>
                </a:solidFill>
              </a:rPr>
              <a:t> to </a:t>
            </a:r>
            <a:r>
              <a:rPr lang="fr-FR" dirty="0" err="1">
                <a:solidFill>
                  <a:schemeClr val="accent6">
                    <a:lumMod val="50000"/>
                  </a:schemeClr>
                </a:solidFill>
              </a:rPr>
              <a:t>respond</a:t>
            </a:r>
            <a:endParaRPr lang="fr-FR" dirty="0">
              <a:solidFill>
                <a:schemeClr val="accent6">
                  <a:lumMod val="50000"/>
                </a:schemeClr>
              </a:solidFill>
            </a:endParaRPr>
          </a:p>
          <a:p>
            <a:pPr eaLnBrk="1" hangingPunct="1">
              <a:lnSpc>
                <a:spcPct val="90000"/>
              </a:lnSpc>
            </a:pPr>
            <a:r>
              <a:rPr lang="fr-FR" dirty="0" err="1">
                <a:solidFill>
                  <a:schemeClr val="accent6">
                    <a:lumMod val="50000"/>
                  </a:schemeClr>
                </a:solidFill>
              </a:rPr>
              <a:t>Follow</a:t>
            </a:r>
            <a:r>
              <a:rPr lang="fr-FR" dirty="0">
                <a:solidFill>
                  <a:schemeClr val="accent6">
                    <a:lumMod val="50000"/>
                  </a:schemeClr>
                </a:solidFill>
              </a:rPr>
              <a:t>-up</a:t>
            </a:r>
            <a:endParaRPr lang="en-US" dirty="0">
              <a:solidFill>
                <a:schemeClr val="accent6">
                  <a:lumMod val="50000"/>
                </a:schemeClr>
              </a:solidFill>
            </a:endParaRPr>
          </a:p>
        </p:txBody>
      </p:sp>
      <p:graphicFrame>
        <p:nvGraphicFramePr>
          <p:cNvPr id="399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9941"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560387"/>
          </a:xfrm>
          <a:solidFill>
            <a:schemeClr val="bg1"/>
          </a:solidFill>
        </p:spPr>
        <p:txBody>
          <a:bodyPr/>
          <a:lstStyle/>
          <a:p>
            <a:pPr>
              <a:defRPr/>
            </a:pPr>
            <a:r>
              <a:rPr lang="en-US" sz="2800" b="1" dirty="0"/>
              <a:t>Overview</a:t>
            </a:r>
          </a:p>
        </p:txBody>
      </p:sp>
      <p:sp>
        <p:nvSpPr>
          <p:cNvPr id="40964" name="Rectangle 3"/>
          <p:cNvSpPr>
            <a:spLocks noGrp="1" noChangeArrowheads="1"/>
          </p:cNvSpPr>
          <p:nvPr>
            <p:ph type="body" idx="1"/>
          </p:nvPr>
        </p:nvSpPr>
        <p:spPr>
          <a:xfrm>
            <a:off x="457200" y="981075"/>
            <a:ext cx="8229600" cy="5145088"/>
          </a:xfrm>
        </p:spPr>
        <p:txBody>
          <a:bodyPr/>
          <a:lstStyle/>
          <a:p>
            <a:pPr>
              <a:buFontTx/>
              <a:buNone/>
            </a:pPr>
            <a:endParaRPr lang="en-CA" dirty="0">
              <a:solidFill>
                <a:srgbClr val="FF0000"/>
              </a:solidFill>
            </a:endParaRPr>
          </a:p>
          <a:p>
            <a:r>
              <a:rPr lang="en-CA" sz="2000" dirty="0">
                <a:latin typeface="Century Schoolbook" pitchFamily="18" charset="0"/>
              </a:rPr>
              <a:t>This is the stage where weight-gain should start to occur</a:t>
            </a:r>
          </a:p>
          <a:p>
            <a:pPr>
              <a:buFont typeface="Wingdings" pitchFamily="2" charset="2"/>
              <a:buNone/>
            </a:pPr>
            <a:endParaRPr lang="en-CA" sz="2000" dirty="0">
              <a:latin typeface="Century Schoolbook" pitchFamily="18" charset="0"/>
            </a:endParaRPr>
          </a:p>
          <a:p>
            <a:r>
              <a:rPr lang="en-CA" sz="2000" dirty="0">
                <a:latin typeface="Century Schoolbook" pitchFamily="18" charset="0"/>
              </a:rPr>
              <a:t>This amounts are the base – the child should be offered more if desired (feeds unlimited)</a:t>
            </a:r>
          </a:p>
          <a:p>
            <a:pPr>
              <a:buFont typeface="Wingdings" pitchFamily="2" charset="2"/>
              <a:buNone/>
            </a:pPr>
            <a:endParaRPr lang="en-CA" sz="2000" dirty="0">
              <a:latin typeface="Century Schoolbook" pitchFamily="18" charset="0"/>
            </a:endParaRPr>
          </a:p>
          <a:p>
            <a:r>
              <a:rPr lang="en-CA" sz="2000" dirty="0">
                <a:latin typeface="Century Schoolbook" pitchFamily="18" charset="0"/>
              </a:rPr>
              <a:t>Breastfeeding encouraged to continue</a:t>
            </a:r>
          </a:p>
          <a:p>
            <a:pPr>
              <a:buFont typeface="Wingdings" pitchFamily="2" charset="2"/>
              <a:buNone/>
            </a:pPr>
            <a:endParaRPr lang="en-CA" sz="2000" dirty="0">
              <a:latin typeface="Century Schoolbook" pitchFamily="18" charset="0"/>
            </a:endParaRPr>
          </a:p>
          <a:p>
            <a:r>
              <a:rPr lang="en-CA" sz="2000" dirty="0">
                <a:latin typeface="Century Schoolbook" pitchFamily="18" charset="0"/>
              </a:rPr>
              <a:t>A porridge meal can be added once the child is gaining weight well in this phase</a:t>
            </a:r>
          </a:p>
          <a:p>
            <a:endParaRPr lang="en-US" dirty="0"/>
          </a:p>
        </p:txBody>
      </p:sp>
      <p:sp>
        <p:nvSpPr>
          <p:cNvPr id="4" name="TextBox 3"/>
          <p:cNvSpPr txBox="1"/>
          <p:nvPr/>
        </p:nvSpPr>
        <p:spPr>
          <a:xfrm rot="16200000">
            <a:off x="5927466" y="2855265"/>
            <a:ext cx="5410202" cy="461665"/>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Step 8: Achieve catch-up growth</a:t>
            </a:r>
          </a:p>
        </p:txBody>
      </p:sp>
      <p:graphicFrame>
        <p:nvGraphicFramePr>
          <p:cNvPr id="4096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096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0" y="6396335"/>
            <a:ext cx="4648200" cy="461665"/>
          </a:xfrm>
          <a:prstGeom prst="rect">
            <a:avLst/>
          </a:prstGeom>
          <a:solidFill>
            <a:srgbClr val="79A7A5"/>
          </a:solidFill>
        </p:spPr>
        <p:txBody>
          <a:bodyPr wrap="square">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REHABILITATION PHASE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560387"/>
          </a:xfrm>
          <a:solidFill>
            <a:schemeClr val="bg1"/>
          </a:solidFill>
        </p:spPr>
        <p:txBody>
          <a:bodyPr/>
          <a:lstStyle/>
          <a:p>
            <a:pPr>
              <a:defRPr/>
            </a:pPr>
            <a:r>
              <a:rPr lang="en-US" sz="2800" b="1" dirty="0"/>
              <a:t>Overview</a:t>
            </a:r>
          </a:p>
        </p:txBody>
      </p:sp>
      <p:sp>
        <p:nvSpPr>
          <p:cNvPr id="41988" name="Rectangle 3"/>
          <p:cNvSpPr>
            <a:spLocks noGrp="1" noChangeArrowheads="1"/>
          </p:cNvSpPr>
          <p:nvPr>
            <p:ph type="body" idx="1"/>
          </p:nvPr>
        </p:nvSpPr>
        <p:spPr>
          <a:xfrm>
            <a:off x="457200" y="981075"/>
            <a:ext cx="8229600" cy="5145088"/>
          </a:xfrm>
          <a:noFill/>
        </p:spPr>
        <p:txBody>
          <a:bodyPr/>
          <a:lstStyle/>
          <a:p>
            <a:pPr>
              <a:buFontTx/>
              <a:buNone/>
            </a:pPr>
            <a:endParaRPr lang="en-CA" dirty="0">
              <a:solidFill>
                <a:srgbClr val="FF0000"/>
              </a:solidFill>
            </a:endParaRPr>
          </a:p>
          <a:p>
            <a:pPr>
              <a:lnSpc>
                <a:spcPct val="90000"/>
              </a:lnSpc>
            </a:pPr>
            <a:r>
              <a:rPr lang="en-CA" sz="2100" dirty="0">
                <a:latin typeface="Century Schoolbook" pitchFamily="18" charset="0"/>
              </a:rPr>
              <a:t>F100 or RUTF can be used, both giving around 200 kcal/kg/day</a:t>
            </a:r>
          </a:p>
          <a:p>
            <a:pPr>
              <a:lnSpc>
                <a:spcPct val="90000"/>
              </a:lnSpc>
              <a:buFont typeface="Wingdings" pitchFamily="2" charset="2"/>
              <a:buNone/>
            </a:pPr>
            <a:endParaRPr lang="en-CA" sz="2100" dirty="0">
              <a:latin typeface="Century Schoolbook" pitchFamily="18" charset="0"/>
            </a:endParaRPr>
          </a:p>
          <a:p>
            <a:pPr>
              <a:lnSpc>
                <a:spcPct val="90000"/>
              </a:lnSpc>
            </a:pPr>
            <a:r>
              <a:rPr lang="en-CA" sz="2100" dirty="0">
                <a:latin typeface="Century Schoolbook" pitchFamily="18" charset="0"/>
              </a:rPr>
              <a:t>Amount</a:t>
            </a:r>
          </a:p>
          <a:p>
            <a:pPr>
              <a:lnSpc>
                <a:spcPct val="90000"/>
              </a:lnSpc>
              <a:buFont typeface="Century Schoolbook" pitchFamily="18" charset="0"/>
              <a:buChar char="–"/>
            </a:pPr>
            <a:r>
              <a:rPr lang="en-CA" sz="2100" dirty="0">
                <a:latin typeface="Century Schoolbook" pitchFamily="18" charset="0"/>
              </a:rPr>
              <a:t>F100= an average of 200 ml/kg/day in 6 feeds (see chart)</a:t>
            </a:r>
          </a:p>
          <a:p>
            <a:pPr>
              <a:lnSpc>
                <a:spcPct val="90000"/>
              </a:lnSpc>
              <a:buFont typeface="Century Schoolbook" pitchFamily="18" charset="0"/>
              <a:buChar char="–"/>
            </a:pPr>
            <a:r>
              <a:rPr lang="en-CA" sz="2100" dirty="0">
                <a:latin typeface="Century Schoolbook" pitchFamily="18" charset="0"/>
              </a:rPr>
              <a:t>F100= a range of 150ml-220ml/kg/day is used freely</a:t>
            </a:r>
          </a:p>
          <a:p>
            <a:pPr>
              <a:lnSpc>
                <a:spcPct val="90000"/>
              </a:lnSpc>
              <a:buFont typeface="Century Schoolbook" pitchFamily="18" charset="0"/>
              <a:buChar char="–"/>
            </a:pPr>
            <a:r>
              <a:rPr lang="en-CA" sz="2100" dirty="0">
                <a:latin typeface="Century Schoolbook" pitchFamily="18" charset="0"/>
              </a:rPr>
              <a:t>RUTF= look up chart</a:t>
            </a:r>
          </a:p>
          <a:p>
            <a:pPr>
              <a:lnSpc>
                <a:spcPct val="90000"/>
              </a:lnSpc>
              <a:buFont typeface="Century Schoolbook" pitchFamily="18" charset="0"/>
              <a:buChar char="–"/>
            </a:pPr>
            <a:endParaRPr lang="en-CA" sz="2100" dirty="0">
              <a:latin typeface="Century Schoolbook" pitchFamily="18" charset="0"/>
            </a:endParaRPr>
          </a:p>
          <a:p>
            <a:pPr>
              <a:lnSpc>
                <a:spcPct val="90000"/>
              </a:lnSpc>
            </a:pPr>
            <a:r>
              <a:rPr lang="en-CA" sz="2100" dirty="0">
                <a:latin typeface="Century Schoolbook" pitchFamily="18" charset="0"/>
              </a:rPr>
              <a:t>free feeding/unlimited feeding is carried out systematically beginning with 150ml/kg with gradual increase of 10ml/feed in the next feed if the previous one was all taken.</a:t>
            </a:r>
          </a:p>
          <a:p>
            <a:endParaRPr lang="en-US" dirty="0"/>
          </a:p>
        </p:txBody>
      </p:sp>
      <p:sp>
        <p:nvSpPr>
          <p:cNvPr id="4" name="TextBox 3"/>
          <p:cNvSpPr txBox="1"/>
          <p:nvPr/>
        </p:nvSpPr>
        <p:spPr>
          <a:xfrm rot="16200000">
            <a:off x="5927466" y="2855265"/>
            <a:ext cx="5410202" cy="461665"/>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Step 8: Achieve catch-up growth</a:t>
            </a:r>
          </a:p>
        </p:txBody>
      </p:sp>
      <p:graphicFrame>
        <p:nvGraphicFramePr>
          <p:cNvPr id="4198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198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0" y="6396335"/>
            <a:ext cx="4724400" cy="461665"/>
          </a:xfrm>
          <a:prstGeom prst="rect">
            <a:avLst/>
          </a:prstGeom>
          <a:solidFill>
            <a:srgbClr val="79A7A5"/>
          </a:solidFill>
        </p:spPr>
        <p:txBody>
          <a:bodyPr wrap="square">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REHABILITATION PHASE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bwMode="auto">
          <a:xfrm>
            <a:off x="609600" y="381000"/>
            <a:ext cx="7772400" cy="1143000"/>
          </a:xfrm>
          <a:noFill/>
        </p:spPr>
        <p:txBody>
          <a:bodyPr wrap="square" lIns="91440" tIns="45720" rIns="91440" bIns="45720" numCol="1" anchor="ctr" anchorCtr="0" compatLnSpc="1">
            <a:prstTxWarp prst="textNoShape">
              <a:avLst/>
            </a:prstTxWarp>
          </a:bodyPr>
          <a:lstStyle/>
          <a:p>
            <a:pPr eaLnBrk="1" hangingPunct="1"/>
            <a:r>
              <a:rPr lang="en-GB" b="1" cap="none"/>
              <a:t>A feeding plan</a:t>
            </a:r>
          </a:p>
        </p:txBody>
      </p:sp>
      <p:sp>
        <p:nvSpPr>
          <p:cNvPr id="123907" name="Line 3"/>
          <p:cNvSpPr>
            <a:spLocks noChangeShapeType="1"/>
          </p:cNvSpPr>
          <p:nvPr/>
        </p:nvSpPr>
        <p:spPr bwMode="auto">
          <a:xfrm>
            <a:off x="1219200" y="5791200"/>
            <a:ext cx="7010400" cy="0"/>
          </a:xfrm>
          <a:prstGeom prst="line">
            <a:avLst/>
          </a:prstGeom>
          <a:noFill/>
          <a:ln w="28575">
            <a:solidFill>
              <a:schemeClr val="tx1"/>
            </a:solidFill>
            <a:round/>
            <a:headEnd/>
            <a:tailEnd type="triangle" w="med" len="med"/>
          </a:ln>
        </p:spPr>
        <p:txBody>
          <a:bodyPr/>
          <a:lstStyle/>
          <a:p>
            <a:endParaRPr lang="en-US"/>
          </a:p>
        </p:txBody>
      </p:sp>
      <p:sp>
        <p:nvSpPr>
          <p:cNvPr id="123908" name="Line 4"/>
          <p:cNvSpPr>
            <a:spLocks noChangeShapeType="1"/>
          </p:cNvSpPr>
          <p:nvPr/>
        </p:nvSpPr>
        <p:spPr bwMode="auto">
          <a:xfrm>
            <a:off x="1219200" y="2514600"/>
            <a:ext cx="0" cy="609600"/>
          </a:xfrm>
          <a:prstGeom prst="line">
            <a:avLst/>
          </a:prstGeom>
          <a:noFill/>
          <a:ln w="38100">
            <a:solidFill>
              <a:schemeClr val="accent2"/>
            </a:solidFill>
            <a:round/>
            <a:headEnd/>
            <a:tailEnd type="triangle" w="med" len="med"/>
          </a:ln>
        </p:spPr>
        <p:txBody>
          <a:bodyPr/>
          <a:lstStyle/>
          <a:p>
            <a:endParaRPr lang="en-US"/>
          </a:p>
        </p:txBody>
      </p:sp>
      <p:sp>
        <p:nvSpPr>
          <p:cNvPr id="172037" name="Text Box 5"/>
          <p:cNvSpPr txBox="1">
            <a:spLocks noChangeArrowheads="1"/>
          </p:cNvSpPr>
          <p:nvPr/>
        </p:nvSpPr>
        <p:spPr bwMode="auto">
          <a:xfrm>
            <a:off x="685800" y="1676400"/>
            <a:ext cx="1981200" cy="830263"/>
          </a:xfrm>
          <a:prstGeom prst="rect">
            <a:avLst/>
          </a:prstGeom>
          <a:noFill/>
          <a:ln w="9525">
            <a:noFill/>
            <a:miter lim="800000"/>
            <a:headEnd/>
            <a:tailEnd/>
          </a:ln>
        </p:spPr>
        <p:txBody>
          <a:bodyPr>
            <a:spAutoFit/>
          </a:bodyPr>
          <a:lstStyle/>
          <a:p>
            <a:pPr>
              <a:spcBef>
                <a:spcPct val="50000"/>
              </a:spcBef>
              <a:defRPr/>
            </a:pPr>
            <a:r>
              <a:rPr lang="en-GB" sz="2400" b="1" dirty="0">
                <a:latin typeface="+mn-lt"/>
              </a:rPr>
              <a:t>Phase 1:</a:t>
            </a:r>
            <a:r>
              <a:rPr lang="en-GB" sz="2400" dirty="0">
                <a:solidFill>
                  <a:schemeClr val="tx2"/>
                </a:solidFill>
                <a:latin typeface="+mn-lt"/>
              </a:rPr>
              <a:t> Admission</a:t>
            </a:r>
          </a:p>
        </p:txBody>
      </p:sp>
      <p:sp>
        <p:nvSpPr>
          <p:cNvPr id="123910" name="AutoShape 6"/>
          <p:cNvSpPr>
            <a:spLocks noChangeArrowheads="1"/>
          </p:cNvSpPr>
          <p:nvPr/>
        </p:nvSpPr>
        <p:spPr bwMode="auto">
          <a:xfrm>
            <a:off x="1219200" y="4114800"/>
            <a:ext cx="1676400" cy="1600200"/>
          </a:xfrm>
          <a:prstGeom prst="rightArrow">
            <a:avLst>
              <a:gd name="adj1" fmla="val 50000"/>
              <a:gd name="adj2" fmla="val 26190"/>
            </a:avLst>
          </a:prstGeom>
          <a:solidFill>
            <a:srgbClr val="A50021"/>
          </a:solidFill>
          <a:ln w="9525">
            <a:solidFill>
              <a:schemeClr val="tx1"/>
            </a:solidFill>
            <a:miter lim="800000"/>
            <a:headEnd/>
            <a:tailEnd/>
          </a:ln>
        </p:spPr>
        <p:txBody>
          <a:bodyPr wrap="none" anchor="ctr"/>
          <a:lstStyle/>
          <a:p>
            <a:endParaRPr lang="en-US" sz="2400" b="1" i="1">
              <a:latin typeface="Times New Roman" pitchFamily="18" charset="0"/>
            </a:endParaRPr>
          </a:p>
        </p:txBody>
      </p:sp>
      <p:sp>
        <p:nvSpPr>
          <p:cNvPr id="172039" name="Text Box 7"/>
          <p:cNvSpPr txBox="1">
            <a:spLocks noChangeArrowheads="1"/>
          </p:cNvSpPr>
          <p:nvPr/>
        </p:nvSpPr>
        <p:spPr bwMode="auto">
          <a:xfrm>
            <a:off x="1295400" y="4648200"/>
            <a:ext cx="1295400" cy="415925"/>
          </a:xfrm>
          <a:prstGeom prst="rect">
            <a:avLst/>
          </a:prstGeom>
          <a:noFill/>
          <a:ln w="9525">
            <a:noFill/>
            <a:miter lim="800000"/>
            <a:headEnd/>
            <a:tailEnd/>
          </a:ln>
        </p:spPr>
        <p:txBody>
          <a:bodyPr>
            <a:spAutoFit/>
          </a:bodyPr>
          <a:lstStyle/>
          <a:p>
            <a:pPr>
              <a:spcBef>
                <a:spcPct val="50000"/>
              </a:spcBef>
              <a:defRPr/>
            </a:pPr>
            <a:r>
              <a:rPr lang="en-GB" sz="2100" dirty="0">
                <a:solidFill>
                  <a:schemeClr val="bg1"/>
                </a:solidFill>
                <a:latin typeface="+mn-lt"/>
              </a:rPr>
              <a:t>F75</a:t>
            </a:r>
          </a:p>
        </p:txBody>
      </p:sp>
      <p:sp>
        <p:nvSpPr>
          <p:cNvPr id="123912" name="Line 8"/>
          <p:cNvSpPr>
            <a:spLocks noChangeShapeType="1"/>
          </p:cNvSpPr>
          <p:nvPr/>
        </p:nvSpPr>
        <p:spPr bwMode="auto">
          <a:xfrm>
            <a:off x="2895600" y="2514600"/>
            <a:ext cx="0" cy="609600"/>
          </a:xfrm>
          <a:prstGeom prst="line">
            <a:avLst/>
          </a:prstGeom>
          <a:noFill/>
          <a:ln w="38100">
            <a:solidFill>
              <a:schemeClr val="accent2"/>
            </a:solidFill>
            <a:round/>
            <a:headEnd/>
            <a:tailEnd type="triangle" w="med" len="med"/>
          </a:ln>
        </p:spPr>
        <p:txBody>
          <a:bodyPr/>
          <a:lstStyle/>
          <a:p>
            <a:endParaRPr lang="en-US"/>
          </a:p>
        </p:txBody>
      </p:sp>
      <p:sp>
        <p:nvSpPr>
          <p:cNvPr id="172041" name="Text Box 9"/>
          <p:cNvSpPr txBox="1">
            <a:spLocks noChangeArrowheads="1"/>
          </p:cNvSpPr>
          <p:nvPr/>
        </p:nvSpPr>
        <p:spPr bwMode="auto">
          <a:xfrm>
            <a:off x="2590800" y="1371600"/>
            <a:ext cx="2057400" cy="1200150"/>
          </a:xfrm>
          <a:prstGeom prst="rect">
            <a:avLst/>
          </a:prstGeom>
          <a:noFill/>
          <a:ln w="9525">
            <a:noFill/>
            <a:miter lim="800000"/>
            <a:headEnd/>
            <a:tailEnd/>
          </a:ln>
        </p:spPr>
        <p:txBody>
          <a:bodyPr>
            <a:spAutoFit/>
          </a:bodyPr>
          <a:lstStyle/>
          <a:p>
            <a:pPr>
              <a:spcBef>
                <a:spcPct val="50000"/>
              </a:spcBef>
              <a:defRPr/>
            </a:pPr>
            <a:r>
              <a:rPr lang="en-GB" sz="2400" b="1" dirty="0">
                <a:latin typeface="+mn-lt"/>
              </a:rPr>
              <a:t>Transition:</a:t>
            </a:r>
            <a:r>
              <a:rPr lang="en-GB" sz="2400" dirty="0">
                <a:solidFill>
                  <a:schemeClr val="tx2"/>
                </a:solidFill>
                <a:latin typeface="+mn-lt"/>
              </a:rPr>
              <a:t> Appetite recovers</a:t>
            </a:r>
          </a:p>
        </p:txBody>
      </p:sp>
      <p:sp>
        <p:nvSpPr>
          <p:cNvPr id="123914" name="AutoShape 10"/>
          <p:cNvSpPr>
            <a:spLocks noChangeArrowheads="1"/>
          </p:cNvSpPr>
          <p:nvPr/>
        </p:nvSpPr>
        <p:spPr bwMode="auto">
          <a:xfrm>
            <a:off x="3048000" y="3276600"/>
            <a:ext cx="2057400" cy="2362200"/>
          </a:xfrm>
          <a:prstGeom prst="rightArrow">
            <a:avLst>
              <a:gd name="adj1" fmla="val 50000"/>
              <a:gd name="adj2" fmla="val 25000"/>
            </a:avLst>
          </a:prstGeom>
          <a:solidFill>
            <a:srgbClr val="006666"/>
          </a:solidFill>
          <a:ln w="9525">
            <a:solidFill>
              <a:schemeClr val="tx1"/>
            </a:solidFill>
            <a:miter lim="800000"/>
            <a:headEnd/>
            <a:tailEnd/>
          </a:ln>
        </p:spPr>
        <p:txBody>
          <a:bodyPr wrap="none" anchor="ctr"/>
          <a:lstStyle/>
          <a:p>
            <a:endParaRPr lang="en-US" sz="2400" b="1" i="1">
              <a:latin typeface="Times New Roman" pitchFamily="18" charset="0"/>
            </a:endParaRPr>
          </a:p>
        </p:txBody>
      </p:sp>
      <p:sp>
        <p:nvSpPr>
          <p:cNvPr id="172043" name="Text Box 11"/>
          <p:cNvSpPr txBox="1">
            <a:spLocks noChangeArrowheads="1"/>
          </p:cNvSpPr>
          <p:nvPr/>
        </p:nvSpPr>
        <p:spPr bwMode="auto">
          <a:xfrm>
            <a:off x="3048000" y="3886200"/>
            <a:ext cx="1828800" cy="1062038"/>
          </a:xfrm>
          <a:prstGeom prst="rect">
            <a:avLst/>
          </a:prstGeom>
          <a:noFill/>
          <a:ln w="9525">
            <a:noFill/>
            <a:miter lim="800000"/>
            <a:headEnd/>
            <a:tailEnd/>
          </a:ln>
        </p:spPr>
        <p:txBody>
          <a:bodyPr>
            <a:spAutoFit/>
          </a:bodyPr>
          <a:lstStyle/>
          <a:p>
            <a:pPr>
              <a:spcBef>
                <a:spcPct val="50000"/>
              </a:spcBef>
              <a:defRPr/>
            </a:pPr>
            <a:r>
              <a:rPr lang="en-GB" sz="2100" dirty="0">
                <a:solidFill>
                  <a:schemeClr val="bg1"/>
                </a:solidFill>
                <a:latin typeface="+mn-lt"/>
              </a:rPr>
              <a:t>F100, same volume as F75</a:t>
            </a:r>
          </a:p>
        </p:txBody>
      </p:sp>
      <p:sp>
        <p:nvSpPr>
          <p:cNvPr id="123916" name="AutoShape 12"/>
          <p:cNvSpPr>
            <a:spLocks noChangeArrowheads="1"/>
          </p:cNvSpPr>
          <p:nvPr/>
        </p:nvSpPr>
        <p:spPr bwMode="auto">
          <a:xfrm>
            <a:off x="5257800" y="2667000"/>
            <a:ext cx="2895600" cy="2590800"/>
          </a:xfrm>
          <a:prstGeom prst="rightArrow">
            <a:avLst>
              <a:gd name="adj1" fmla="val 50000"/>
              <a:gd name="adj2" fmla="val 27941"/>
            </a:avLst>
          </a:prstGeom>
          <a:solidFill>
            <a:srgbClr val="9900CC"/>
          </a:solidFill>
          <a:ln w="9525">
            <a:solidFill>
              <a:schemeClr val="tx1"/>
            </a:solidFill>
            <a:miter lim="800000"/>
            <a:headEnd/>
            <a:tailEnd/>
          </a:ln>
        </p:spPr>
        <p:txBody>
          <a:bodyPr wrap="none" anchor="ctr"/>
          <a:lstStyle/>
          <a:p>
            <a:endParaRPr lang="en-US" sz="2400" b="1" i="1">
              <a:latin typeface="Times New Roman" pitchFamily="18" charset="0"/>
            </a:endParaRPr>
          </a:p>
        </p:txBody>
      </p:sp>
      <p:sp>
        <p:nvSpPr>
          <p:cNvPr id="123917" name="Line 13"/>
          <p:cNvSpPr>
            <a:spLocks noChangeShapeType="1"/>
          </p:cNvSpPr>
          <p:nvPr/>
        </p:nvSpPr>
        <p:spPr bwMode="auto">
          <a:xfrm>
            <a:off x="5105400" y="2590800"/>
            <a:ext cx="0" cy="609600"/>
          </a:xfrm>
          <a:prstGeom prst="line">
            <a:avLst/>
          </a:prstGeom>
          <a:noFill/>
          <a:ln w="38100">
            <a:solidFill>
              <a:schemeClr val="accent2"/>
            </a:solidFill>
            <a:round/>
            <a:headEnd/>
            <a:tailEnd type="triangle" w="med" len="med"/>
          </a:ln>
        </p:spPr>
        <p:txBody>
          <a:bodyPr/>
          <a:lstStyle/>
          <a:p>
            <a:endParaRPr lang="en-US"/>
          </a:p>
        </p:txBody>
      </p:sp>
      <p:sp>
        <p:nvSpPr>
          <p:cNvPr id="172046" name="Text Box 14"/>
          <p:cNvSpPr txBox="1">
            <a:spLocks noChangeArrowheads="1"/>
          </p:cNvSpPr>
          <p:nvPr/>
        </p:nvSpPr>
        <p:spPr bwMode="auto">
          <a:xfrm>
            <a:off x="4724400" y="1066800"/>
            <a:ext cx="2895600" cy="1384300"/>
          </a:xfrm>
          <a:prstGeom prst="rect">
            <a:avLst/>
          </a:prstGeom>
          <a:noFill/>
          <a:ln w="9525">
            <a:noFill/>
            <a:miter lim="800000"/>
            <a:headEnd/>
            <a:tailEnd/>
          </a:ln>
        </p:spPr>
        <p:txBody>
          <a:bodyPr>
            <a:spAutoFit/>
          </a:bodyPr>
          <a:lstStyle/>
          <a:p>
            <a:pPr>
              <a:spcBef>
                <a:spcPct val="50000"/>
              </a:spcBef>
              <a:defRPr/>
            </a:pPr>
            <a:r>
              <a:rPr lang="en-GB" sz="2400" b="1" dirty="0">
                <a:latin typeface="+mn-lt"/>
              </a:rPr>
              <a:t>Phase 2:</a:t>
            </a:r>
            <a:r>
              <a:rPr lang="en-GB" sz="2400" b="1" dirty="0">
                <a:solidFill>
                  <a:schemeClr val="tx2"/>
                </a:solidFill>
                <a:latin typeface="+mn-lt"/>
              </a:rPr>
              <a:t> </a:t>
            </a:r>
          </a:p>
          <a:p>
            <a:pPr>
              <a:spcBef>
                <a:spcPct val="50000"/>
              </a:spcBef>
              <a:defRPr/>
            </a:pPr>
            <a:r>
              <a:rPr lang="en-GB" sz="2400" dirty="0">
                <a:solidFill>
                  <a:schemeClr val="tx2"/>
                </a:solidFill>
                <a:latin typeface="+mn-lt"/>
              </a:rPr>
              <a:t>Good appetite, clinically stable</a:t>
            </a:r>
          </a:p>
        </p:txBody>
      </p:sp>
      <p:sp>
        <p:nvSpPr>
          <p:cNvPr id="172047" name="Text Box 15"/>
          <p:cNvSpPr txBox="1">
            <a:spLocks noChangeArrowheads="1"/>
          </p:cNvSpPr>
          <p:nvPr/>
        </p:nvSpPr>
        <p:spPr bwMode="auto">
          <a:xfrm>
            <a:off x="5410200" y="3352800"/>
            <a:ext cx="2514600" cy="1062038"/>
          </a:xfrm>
          <a:prstGeom prst="rect">
            <a:avLst/>
          </a:prstGeom>
          <a:noFill/>
          <a:ln w="9525">
            <a:noFill/>
            <a:miter lim="800000"/>
            <a:headEnd/>
            <a:tailEnd/>
          </a:ln>
        </p:spPr>
        <p:txBody>
          <a:bodyPr>
            <a:spAutoFit/>
          </a:bodyPr>
          <a:lstStyle/>
          <a:p>
            <a:pPr>
              <a:spcBef>
                <a:spcPct val="50000"/>
              </a:spcBef>
              <a:defRPr/>
            </a:pPr>
            <a:r>
              <a:rPr lang="en-GB" sz="2100" dirty="0">
                <a:solidFill>
                  <a:schemeClr val="bg1"/>
                </a:solidFill>
                <a:latin typeface="+mn-lt"/>
              </a:rPr>
              <a:t>F100, volume increasing until appetite satisfied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idx="4294967295"/>
          </p:nvPr>
        </p:nvSpPr>
        <p:spPr bwMode="auto">
          <a:xfrm>
            <a:off x="0" y="274638"/>
            <a:ext cx="8229600" cy="639762"/>
          </a:xfrm>
          <a:noFill/>
        </p:spPr>
        <p:txBody>
          <a:bodyPr wrap="square" lIns="91440" tIns="45720" rIns="91440" bIns="45720" numCol="1" anchorCtr="0" compatLnSpc="1">
            <a:prstTxWarp prst="textNoShape">
              <a:avLst/>
            </a:prstTxWarp>
            <a:normAutofit fontScale="90000"/>
          </a:bodyPr>
          <a:lstStyle/>
          <a:p>
            <a:pPr eaLnBrk="1" hangingPunct="1"/>
            <a:r>
              <a:rPr lang="fr-FR" b="1" cap="none"/>
              <a:t>DIET AND FREQUENCY</a:t>
            </a:r>
            <a:endParaRPr lang="en-US" b="1" cap="none"/>
          </a:p>
        </p:txBody>
      </p:sp>
      <p:sp>
        <p:nvSpPr>
          <p:cNvPr id="44036" name="Rectangle 3"/>
          <p:cNvSpPr>
            <a:spLocks noGrp="1" noChangeArrowheads="1"/>
          </p:cNvSpPr>
          <p:nvPr>
            <p:ph type="body" idx="4294967295"/>
          </p:nvPr>
        </p:nvSpPr>
        <p:spPr>
          <a:xfrm>
            <a:off x="381000" y="1219200"/>
            <a:ext cx="7848600" cy="4906963"/>
          </a:xfrm>
        </p:spPr>
        <p:txBody>
          <a:bodyPr>
            <a:normAutofit lnSpcReduction="10000"/>
          </a:bodyPr>
          <a:lstStyle/>
          <a:p>
            <a:pPr eaLnBrk="1" hangingPunct="1">
              <a:lnSpc>
                <a:spcPct val="90000"/>
              </a:lnSpc>
            </a:pPr>
            <a:r>
              <a:rPr lang="en-GB" sz="2100" dirty="0">
                <a:latin typeface="Century Schoolbook" pitchFamily="18" charset="0"/>
              </a:rPr>
              <a:t>Frequency of meals and some of the routine surveillance is less frequent as in Stabilization Phase and Transition Phase</a:t>
            </a:r>
          </a:p>
          <a:p>
            <a:pPr eaLnBrk="1" hangingPunct="1">
              <a:lnSpc>
                <a:spcPct val="90000"/>
              </a:lnSpc>
            </a:pPr>
            <a:endParaRPr lang="en-GB" sz="2100" dirty="0">
              <a:latin typeface="Century Schoolbook" pitchFamily="18" charset="0"/>
            </a:endParaRPr>
          </a:p>
          <a:p>
            <a:pPr eaLnBrk="1" hangingPunct="1">
              <a:lnSpc>
                <a:spcPct val="90000"/>
              </a:lnSpc>
            </a:pPr>
            <a:r>
              <a:rPr lang="en-GB" sz="2100" dirty="0">
                <a:latin typeface="Century Schoolbook" pitchFamily="18" charset="0"/>
              </a:rPr>
              <a:t>The main change in the diet is an </a:t>
            </a:r>
            <a:r>
              <a:rPr lang="en-GB" sz="2100" b="1" dirty="0">
                <a:latin typeface="Century Schoolbook" pitchFamily="18" charset="0"/>
              </a:rPr>
              <a:t>increase</a:t>
            </a:r>
            <a:r>
              <a:rPr lang="en-GB" sz="2100" dirty="0">
                <a:latin typeface="Century Schoolbook" pitchFamily="18" charset="0"/>
              </a:rPr>
              <a:t> in the amount of F100 or made-up milk formulas. </a:t>
            </a:r>
            <a:r>
              <a:rPr lang="en-GB" sz="2100" dirty="0">
                <a:solidFill>
                  <a:srgbClr val="FF0000"/>
                </a:solidFill>
                <a:latin typeface="Century Schoolbook" pitchFamily="18" charset="0"/>
              </a:rPr>
              <a:t>(handout 2d) </a:t>
            </a:r>
          </a:p>
          <a:p>
            <a:pPr eaLnBrk="1" hangingPunct="1">
              <a:lnSpc>
                <a:spcPct val="90000"/>
              </a:lnSpc>
              <a:buFont typeface="Wingdings" pitchFamily="2" charset="2"/>
              <a:buNone/>
            </a:pPr>
            <a:endParaRPr lang="en-GB" sz="2100" dirty="0">
              <a:solidFill>
                <a:srgbClr val="FF0000"/>
              </a:solidFill>
              <a:latin typeface="Century Schoolbook" pitchFamily="18" charset="0"/>
            </a:endParaRPr>
          </a:p>
          <a:p>
            <a:pPr eaLnBrk="1" hangingPunct="1">
              <a:lnSpc>
                <a:spcPct val="90000"/>
              </a:lnSpc>
            </a:pPr>
            <a:r>
              <a:rPr lang="en-GB" sz="2100" dirty="0">
                <a:latin typeface="Century Schoolbook" pitchFamily="18" charset="0"/>
              </a:rPr>
              <a:t>The volume of milk is increased from 130ml/kg/day to 200ml/kg/day (equivalent to 200kcal/kg/day). </a:t>
            </a:r>
          </a:p>
          <a:p>
            <a:pPr eaLnBrk="1" hangingPunct="1">
              <a:lnSpc>
                <a:spcPct val="90000"/>
              </a:lnSpc>
            </a:pPr>
            <a:endParaRPr lang="en-GB" sz="2100" dirty="0">
              <a:latin typeface="Century Schoolbook" pitchFamily="18" charset="0"/>
            </a:endParaRPr>
          </a:p>
          <a:p>
            <a:pPr eaLnBrk="1" hangingPunct="1">
              <a:lnSpc>
                <a:spcPct val="90000"/>
              </a:lnSpc>
            </a:pPr>
            <a:r>
              <a:rPr lang="en-GB" sz="2100" dirty="0">
                <a:latin typeface="Century Schoolbook" pitchFamily="18" charset="0"/>
              </a:rPr>
              <a:t>If the child remains hungry after completing a feed, more milk can be offered to achieve catch-up growth. </a:t>
            </a:r>
          </a:p>
          <a:p>
            <a:pPr eaLnBrk="1" hangingPunct="1">
              <a:lnSpc>
                <a:spcPct val="90000"/>
              </a:lnSpc>
            </a:pPr>
            <a:endParaRPr lang="en-GB" sz="2100" dirty="0">
              <a:latin typeface="Century Schoolbook" pitchFamily="18" charset="0"/>
            </a:endParaRPr>
          </a:p>
          <a:p>
            <a:pPr eaLnBrk="1" hangingPunct="1">
              <a:lnSpc>
                <a:spcPct val="90000"/>
              </a:lnSpc>
            </a:pPr>
            <a:r>
              <a:rPr lang="en-GB" sz="2100" dirty="0">
                <a:latin typeface="Century Schoolbook" pitchFamily="18" charset="0"/>
              </a:rPr>
              <a:t>Either F100 or RUTF can be given, or a combination of both. </a:t>
            </a:r>
            <a:endParaRPr lang="en-US" sz="2100" dirty="0">
              <a:latin typeface="Century Schoolbook" pitchFamily="18" charset="0"/>
            </a:endParaRPr>
          </a:p>
        </p:txBody>
      </p:sp>
      <p:graphicFrame>
        <p:nvGraphicFramePr>
          <p:cNvPr id="4301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301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rot="16200000">
            <a:off x="5927466" y="2855265"/>
            <a:ext cx="5410202" cy="461665"/>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Step 8: Achieve catch-up growth</a:t>
            </a:r>
          </a:p>
        </p:txBody>
      </p:sp>
      <p:sp>
        <p:nvSpPr>
          <p:cNvPr id="7" name="TextBox 6"/>
          <p:cNvSpPr txBox="1"/>
          <p:nvPr/>
        </p:nvSpPr>
        <p:spPr>
          <a:xfrm>
            <a:off x="0" y="6396335"/>
            <a:ext cx="4572000" cy="461665"/>
          </a:xfrm>
          <a:prstGeom prst="rect">
            <a:avLst/>
          </a:prstGeom>
          <a:solidFill>
            <a:srgbClr val="79A7A5"/>
          </a:solidFill>
        </p:spPr>
        <p:txBody>
          <a:bodyPr wrap="square">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REHABILITATION PHASE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274638"/>
            <a:ext cx="8229600" cy="639762"/>
          </a:xfrm>
        </p:spPr>
        <p:txBody>
          <a:bodyPr wrap="square" lIns="91440" tIns="45720" rIns="91440" bIns="45720" numCol="1" anchorCtr="0" compatLnSpc="1">
            <a:prstTxWarp prst="textNoShape">
              <a:avLst/>
            </a:prstTxWarp>
            <a:normAutofit fontScale="90000"/>
          </a:bodyPr>
          <a:lstStyle/>
          <a:p>
            <a:pPr eaLnBrk="1" hangingPunct="1">
              <a:defRPr/>
            </a:pPr>
            <a:r>
              <a:rPr lang="en-GB" b="1" cap="none" dirty="0">
                <a:solidFill>
                  <a:schemeClr val="accent6"/>
                </a:solidFill>
              </a:rPr>
              <a:t>ROUTINE MEDICATION</a:t>
            </a:r>
            <a:endParaRPr lang="en-US" b="1" cap="none" dirty="0">
              <a:solidFill>
                <a:schemeClr val="accent6"/>
              </a:solidFill>
            </a:endParaRPr>
          </a:p>
        </p:txBody>
      </p:sp>
      <p:sp>
        <p:nvSpPr>
          <p:cNvPr id="45060" name="Rectangle 3"/>
          <p:cNvSpPr>
            <a:spLocks noGrp="1" noChangeArrowheads="1"/>
          </p:cNvSpPr>
          <p:nvPr>
            <p:ph type="body" idx="4294967295"/>
          </p:nvPr>
        </p:nvSpPr>
        <p:spPr>
          <a:xfrm>
            <a:off x="152400" y="1143000"/>
            <a:ext cx="8229600" cy="4983163"/>
          </a:xfrm>
        </p:spPr>
        <p:txBody>
          <a:bodyPr>
            <a:normAutofit fontScale="92500" lnSpcReduction="10000"/>
          </a:bodyPr>
          <a:lstStyle/>
          <a:p>
            <a:pPr marL="457200" indent="-457200" eaLnBrk="1" hangingPunct="1">
              <a:lnSpc>
                <a:spcPct val="90000"/>
              </a:lnSpc>
              <a:buFontTx/>
              <a:buAutoNum type="alphaLcParenR"/>
            </a:pPr>
            <a:r>
              <a:rPr lang="fr-FR" b="1" dirty="0" err="1"/>
              <a:t>Iron</a:t>
            </a:r>
            <a:endParaRPr lang="fr-FR" b="1" dirty="0"/>
          </a:p>
          <a:p>
            <a:pPr marL="457200" indent="-457200" eaLnBrk="1" hangingPunct="1">
              <a:lnSpc>
                <a:spcPct val="90000"/>
              </a:lnSpc>
            </a:pPr>
            <a:r>
              <a:rPr lang="en-GB" dirty="0"/>
              <a:t>Iron is given to malnourished children in Rehabilitation Phase. </a:t>
            </a:r>
          </a:p>
          <a:p>
            <a:pPr marL="457200" indent="-457200" eaLnBrk="1" hangingPunct="1">
              <a:lnSpc>
                <a:spcPct val="90000"/>
              </a:lnSpc>
            </a:pPr>
            <a:endParaRPr lang="en-GB" dirty="0"/>
          </a:p>
          <a:p>
            <a:pPr marL="457200" indent="-457200" eaLnBrk="1" hangingPunct="1">
              <a:lnSpc>
                <a:spcPct val="90000"/>
              </a:lnSpc>
            </a:pPr>
            <a:r>
              <a:rPr lang="en-GB" dirty="0"/>
              <a:t>For convenience and ease for staff it is crushed and added to the F100 diet or locally made-up mix</a:t>
            </a:r>
            <a:r>
              <a:rPr lang="en-US" dirty="0"/>
              <a:t>. </a:t>
            </a:r>
          </a:p>
          <a:p>
            <a:pPr marL="457200" indent="-457200" eaLnBrk="1" hangingPunct="1">
              <a:lnSpc>
                <a:spcPct val="90000"/>
              </a:lnSpc>
            </a:pPr>
            <a:endParaRPr lang="en-US" dirty="0"/>
          </a:p>
          <a:p>
            <a:pPr marL="457200" indent="-457200" eaLnBrk="1" hangingPunct="1">
              <a:lnSpc>
                <a:spcPct val="90000"/>
              </a:lnSpc>
            </a:pPr>
            <a:r>
              <a:rPr lang="en-GB" dirty="0"/>
              <a:t>RUTF already </a:t>
            </a:r>
          </a:p>
          <a:p>
            <a:pPr marL="457200" indent="-457200" eaLnBrk="1" hangingPunct="1">
              <a:lnSpc>
                <a:spcPct val="90000"/>
              </a:lnSpc>
              <a:buFont typeface="Wingdings" pitchFamily="2" charset="2"/>
              <a:buNone/>
            </a:pPr>
            <a:r>
              <a:rPr lang="en-GB" dirty="0"/>
              <a:t>	contains the necessary </a:t>
            </a:r>
          </a:p>
          <a:p>
            <a:pPr marL="457200" indent="-457200" eaLnBrk="1" hangingPunct="1">
              <a:lnSpc>
                <a:spcPct val="90000"/>
              </a:lnSpc>
              <a:buFont typeface="Wingdings" pitchFamily="2" charset="2"/>
              <a:buNone/>
            </a:pPr>
            <a:r>
              <a:rPr lang="en-GB" dirty="0"/>
              <a:t>	iron.</a:t>
            </a:r>
          </a:p>
          <a:p>
            <a:pPr marL="457200" indent="-457200" eaLnBrk="1" hangingPunct="1">
              <a:lnSpc>
                <a:spcPct val="90000"/>
              </a:lnSpc>
              <a:buFont typeface="Wingdings" pitchFamily="2" charset="2"/>
              <a:buNone/>
            </a:pPr>
            <a:endParaRPr lang="en-GB" dirty="0"/>
          </a:p>
        </p:txBody>
      </p:sp>
      <p:graphicFrame>
        <p:nvGraphicFramePr>
          <p:cNvPr id="4403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403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rot="16200000">
            <a:off x="5927466" y="2855265"/>
            <a:ext cx="5410202" cy="461665"/>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Step 8: Achieve catch-up growth</a:t>
            </a:r>
          </a:p>
        </p:txBody>
      </p:sp>
      <p:sp>
        <p:nvSpPr>
          <p:cNvPr id="7" name="TextBox 6"/>
          <p:cNvSpPr txBox="1"/>
          <p:nvPr/>
        </p:nvSpPr>
        <p:spPr>
          <a:xfrm>
            <a:off x="0" y="6396335"/>
            <a:ext cx="4572000" cy="461665"/>
          </a:xfrm>
          <a:prstGeom prst="rect">
            <a:avLst/>
          </a:prstGeom>
          <a:solidFill>
            <a:srgbClr val="79A7A5"/>
          </a:solidFill>
        </p:spPr>
        <p:txBody>
          <a:bodyPr wrap="square">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REHABILITATION PHASE </a:t>
            </a:r>
          </a:p>
        </p:txBody>
      </p:sp>
      <p:pic>
        <p:nvPicPr>
          <p:cNvPr id="8" name="Content Placeholder 8" descr="April to May 2009 035.JPG"/>
          <p:cNvPicPr>
            <a:picLocks noChangeAspect="1"/>
          </p:cNvPicPr>
          <p:nvPr/>
        </p:nvPicPr>
        <p:blipFill>
          <a:blip r:embed="rId5" cstate="print"/>
          <a:srcRect/>
          <a:stretch>
            <a:fillRect/>
          </a:stretch>
        </p:blipFill>
        <p:spPr bwMode="auto">
          <a:xfrm>
            <a:off x="4495800" y="3741737"/>
            <a:ext cx="3657600" cy="2735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6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06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06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06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060">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type="body" idx="4294967295"/>
          </p:nvPr>
        </p:nvSpPr>
        <p:spPr>
          <a:xfrm>
            <a:off x="4191000" y="914400"/>
            <a:ext cx="4038600" cy="5211763"/>
          </a:xfrm>
        </p:spPr>
        <p:txBody>
          <a:bodyPr/>
          <a:lstStyle/>
          <a:p>
            <a:pPr marL="609600" indent="-609600" eaLnBrk="1" hangingPunct="1">
              <a:buFont typeface="Wingdings" pitchFamily="2" charset="2"/>
              <a:buNone/>
            </a:pPr>
            <a:endParaRPr lang="en-GB" dirty="0"/>
          </a:p>
          <a:p>
            <a:pPr marL="609600" indent="-609600" eaLnBrk="1" hangingPunct="1"/>
            <a:r>
              <a:rPr lang="en-GB" sz="2100" dirty="0"/>
              <a:t>De-worming is necessary for in-patient malnourished children, but should be delayed until patients recover in Rehabilitation phase discharged to OTP.</a:t>
            </a:r>
          </a:p>
          <a:p>
            <a:pPr marL="609600" indent="-609600" eaLnBrk="1" hangingPunct="1"/>
            <a:endParaRPr lang="en-GB" sz="2100" dirty="0"/>
          </a:p>
          <a:p>
            <a:pPr marL="609600" indent="-609600" eaLnBrk="1" hangingPunct="1"/>
            <a:r>
              <a:rPr lang="en-GB" sz="2100" dirty="0"/>
              <a:t>Children younger than one (1) year old should not receive anti-</a:t>
            </a:r>
            <a:r>
              <a:rPr lang="en-GB" sz="2100" dirty="0" err="1"/>
              <a:t>helminths</a:t>
            </a:r>
            <a:r>
              <a:rPr lang="en-GB" sz="2100" dirty="0"/>
              <a:t>. </a:t>
            </a:r>
          </a:p>
          <a:p>
            <a:pPr marL="609600" indent="-609600" eaLnBrk="1" hangingPunct="1"/>
            <a:endParaRPr lang="en-GB" dirty="0"/>
          </a:p>
          <a:p>
            <a:pPr marL="609600" indent="-609600" eaLnBrk="1" hangingPunct="1"/>
            <a:endParaRPr lang="en-US" dirty="0">
              <a:solidFill>
                <a:srgbClr val="FF0000"/>
              </a:solidFill>
            </a:endParaRPr>
          </a:p>
        </p:txBody>
      </p:sp>
      <p:graphicFrame>
        <p:nvGraphicFramePr>
          <p:cNvPr id="4505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506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2"/>
          <p:cNvSpPr txBox="1">
            <a:spLocks noChangeArrowheads="1"/>
          </p:cNvSpPr>
          <p:nvPr/>
        </p:nvSpPr>
        <p:spPr>
          <a:xfrm>
            <a:off x="152400" y="228600"/>
            <a:ext cx="8229600" cy="762000"/>
          </a:xfrm>
          <a:prstGeom prst="rect">
            <a:avLst/>
          </a:prstGeom>
          <a:solidFill>
            <a:schemeClr val="bg1"/>
          </a:solidFill>
        </p:spPr>
        <p:txBody>
          <a:bodyPr>
            <a:normAutofit fontScale="25000" lnSpcReduction="20000"/>
          </a:bodyPr>
          <a:lstStyle/>
          <a:p>
            <a:pPr eaLnBrk="0" hangingPunct="0">
              <a:defRPr/>
            </a:pPr>
            <a:br>
              <a:rPr lang="en-US" sz="2800" b="1" cap="small" dirty="0">
                <a:solidFill>
                  <a:schemeClr val="tx2"/>
                </a:solidFill>
                <a:latin typeface="Calisto MT" pitchFamily="18" charset="0"/>
                <a:ea typeface="+mj-ea"/>
                <a:cs typeface="+mj-cs"/>
              </a:rPr>
            </a:br>
            <a:br>
              <a:rPr lang="en-US" sz="2800" b="1" cap="small" dirty="0">
                <a:solidFill>
                  <a:schemeClr val="tx2"/>
                </a:solidFill>
                <a:latin typeface="Calisto MT" pitchFamily="18" charset="0"/>
                <a:ea typeface="+mj-ea"/>
                <a:cs typeface="+mj-cs"/>
              </a:rPr>
            </a:br>
            <a:br>
              <a:rPr lang="en-US" sz="2800" b="1" cap="small" dirty="0">
                <a:solidFill>
                  <a:schemeClr val="tx2"/>
                </a:solidFill>
                <a:latin typeface="Calisto MT" pitchFamily="18" charset="0"/>
                <a:ea typeface="+mj-ea"/>
                <a:cs typeface="+mj-cs"/>
              </a:rPr>
            </a:br>
            <a:r>
              <a:rPr lang="en-US" sz="12000" b="1" cap="small" dirty="0">
                <a:solidFill>
                  <a:schemeClr val="tx2"/>
                </a:solidFill>
                <a:latin typeface="+mj-lt"/>
                <a:ea typeface="+mj-ea"/>
                <a:cs typeface="+mj-cs"/>
              </a:rPr>
              <a:t>Routine medication: De-worming</a:t>
            </a:r>
            <a:br>
              <a:rPr lang="en-CA" sz="12000" b="1" cap="small" dirty="0">
                <a:solidFill>
                  <a:schemeClr val="tx2"/>
                </a:solidFill>
                <a:latin typeface="Century Schoolbook" pitchFamily="18" charset="0"/>
                <a:ea typeface="+mj-ea"/>
                <a:cs typeface="+mj-cs"/>
              </a:rPr>
            </a:br>
            <a:endParaRPr lang="en-US" sz="12000" b="1" cap="small" dirty="0">
              <a:solidFill>
                <a:schemeClr val="tx2"/>
              </a:solidFill>
              <a:latin typeface="Calisto MT" pitchFamily="18" charset="0"/>
              <a:ea typeface="+mj-ea"/>
              <a:cs typeface="+mj-cs"/>
            </a:endParaRPr>
          </a:p>
        </p:txBody>
      </p:sp>
      <p:pic>
        <p:nvPicPr>
          <p:cNvPr id="45061" name="Picture 5"/>
          <p:cNvPicPr>
            <a:picLocks noChangeAspect="1" noChangeArrowheads="1"/>
          </p:cNvPicPr>
          <p:nvPr/>
        </p:nvPicPr>
        <p:blipFill>
          <a:blip r:embed="rId5" cstate="print"/>
          <a:srcRect/>
          <a:stretch>
            <a:fillRect/>
          </a:stretch>
        </p:blipFill>
        <p:spPr bwMode="auto">
          <a:xfrm>
            <a:off x="304800" y="1371600"/>
            <a:ext cx="3662363" cy="3962400"/>
          </a:xfrm>
          <a:prstGeom prst="rect">
            <a:avLst/>
          </a:prstGeom>
          <a:noFill/>
          <a:ln w="9525">
            <a:noFill/>
            <a:miter lim="800000"/>
            <a:headEnd/>
            <a:tailEnd/>
          </a:ln>
        </p:spPr>
      </p:pic>
      <p:sp>
        <p:nvSpPr>
          <p:cNvPr id="8" name="TextBox 7"/>
          <p:cNvSpPr txBox="1"/>
          <p:nvPr/>
        </p:nvSpPr>
        <p:spPr>
          <a:xfrm>
            <a:off x="0" y="6396335"/>
            <a:ext cx="4724400" cy="461665"/>
          </a:xfrm>
          <a:prstGeom prst="rect">
            <a:avLst/>
          </a:prstGeom>
          <a:solidFill>
            <a:srgbClr val="79A7A5"/>
          </a:solidFill>
        </p:spPr>
        <p:txBody>
          <a:bodyPr wrap="square">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REHABILITATION PHASE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p:cNvSpPr>
          <p:nvPr>
            <p:ph type="title"/>
          </p:nvPr>
        </p:nvSpPr>
        <p:spPr bwMode="auto">
          <a:xfrm>
            <a:off x="457200" y="304800"/>
            <a:ext cx="7467600" cy="1143000"/>
          </a:xfrm>
          <a:noFill/>
        </p:spPr>
        <p:txBody>
          <a:bodyPr wrap="square" lIns="91440" tIns="45720" rIns="91440" bIns="45720" numCol="1" anchorCtr="0" compatLnSpc="1">
            <a:prstTxWarp prst="textNoShape">
              <a:avLst/>
            </a:prstTxWarp>
          </a:bodyPr>
          <a:lstStyle/>
          <a:p>
            <a:r>
              <a:rPr lang="en-GB" b="1" cap="none"/>
              <a:t>10 Essential Steps Approach</a:t>
            </a:r>
          </a:p>
        </p:txBody>
      </p:sp>
      <p:sp>
        <p:nvSpPr>
          <p:cNvPr id="6148" name="Rectangle 3"/>
          <p:cNvSpPr>
            <a:spLocks noChangeArrowheads="1"/>
          </p:cNvSpPr>
          <p:nvPr/>
        </p:nvSpPr>
        <p:spPr bwMode="auto">
          <a:xfrm>
            <a:off x="457200" y="5867400"/>
            <a:ext cx="5181600" cy="457200"/>
          </a:xfrm>
          <a:prstGeom prst="rect">
            <a:avLst/>
          </a:prstGeom>
          <a:solidFill>
            <a:srgbClr val="666699"/>
          </a:solidFill>
          <a:ln w="9525">
            <a:solidFill>
              <a:schemeClr val="tx1"/>
            </a:solidFill>
            <a:miter lim="800000"/>
            <a:headEnd/>
            <a:tailEnd/>
          </a:ln>
        </p:spPr>
        <p:txBody>
          <a:bodyPr wrap="none" anchor="ctr"/>
          <a:lstStyle/>
          <a:p>
            <a:endParaRPr lang="en-GB"/>
          </a:p>
        </p:txBody>
      </p:sp>
      <p:sp>
        <p:nvSpPr>
          <p:cNvPr id="6149" name="Rectangle 4"/>
          <p:cNvSpPr>
            <a:spLocks noChangeArrowheads="1"/>
          </p:cNvSpPr>
          <p:nvPr/>
        </p:nvSpPr>
        <p:spPr bwMode="auto">
          <a:xfrm>
            <a:off x="457200" y="1752600"/>
            <a:ext cx="609600" cy="457200"/>
          </a:xfrm>
          <a:prstGeom prst="rect">
            <a:avLst/>
          </a:prstGeom>
          <a:solidFill>
            <a:srgbClr val="A50021"/>
          </a:solidFill>
          <a:ln w="9525">
            <a:solidFill>
              <a:schemeClr val="tx1"/>
            </a:solidFill>
            <a:miter lim="800000"/>
            <a:headEnd/>
            <a:tailEnd/>
          </a:ln>
        </p:spPr>
        <p:txBody>
          <a:bodyPr wrap="none" anchor="ctr"/>
          <a:lstStyle/>
          <a:p>
            <a:endParaRPr lang="en-GB"/>
          </a:p>
        </p:txBody>
      </p:sp>
      <p:sp>
        <p:nvSpPr>
          <p:cNvPr id="6150" name="Rectangle 5"/>
          <p:cNvSpPr>
            <a:spLocks noChangeArrowheads="1"/>
          </p:cNvSpPr>
          <p:nvPr/>
        </p:nvSpPr>
        <p:spPr bwMode="auto">
          <a:xfrm>
            <a:off x="457200" y="2209800"/>
            <a:ext cx="990600" cy="457200"/>
          </a:xfrm>
          <a:prstGeom prst="rect">
            <a:avLst/>
          </a:prstGeom>
          <a:solidFill>
            <a:srgbClr val="A50021"/>
          </a:solidFill>
          <a:ln w="9525">
            <a:solidFill>
              <a:schemeClr val="tx1"/>
            </a:solidFill>
            <a:miter lim="800000"/>
            <a:headEnd/>
            <a:tailEnd/>
          </a:ln>
        </p:spPr>
        <p:txBody>
          <a:bodyPr wrap="none" anchor="ctr"/>
          <a:lstStyle/>
          <a:p>
            <a:endParaRPr lang="en-GB"/>
          </a:p>
        </p:txBody>
      </p:sp>
      <p:sp>
        <p:nvSpPr>
          <p:cNvPr id="6151" name="Rectangle 6"/>
          <p:cNvSpPr>
            <a:spLocks noChangeArrowheads="1"/>
          </p:cNvSpPr>
          <p:nvPr/>
        </p:nvSpPr>
        <p:spPr bwMode="auto">
          <a:xfrm>
            <a:off x="457200" y="2667000"/>
            <a:ext cx="1447800" cy="457200"/>
          </a:xfrm>
          <a:prstGeom prst="rect">
            <a:avLst/>
          </a:prstGeom>
          <a:solidFill>
            <a:srgbClr val="A50021"/>
          </a:solidFill>
          <a:ln w="9525">
            <a:solidFill>
              <a:schemeClr val="tx1"/>
            </a:solidFill>
            <a:miter lim="800000"/>
            <a:headEnd/>
            <a:tailEnd/>
          </a:ln>
        </p:spPr>
        <p:txBody>
          <a:bodyPr wrap="none" anchor="ctr"/>
          <a:lstStyle/>
          <a:p>
            <a:endParaRPr lang="en-GB"/>
          </a:p>
        </p:txBody>
      </p:sp>
      <p:sp>
        <p:nvSpPr>
          <p:cNvPr id="6152" name="Rectangle 7"/>
          <p:cNvSpPr>
            <a:spLocks noChangeArrowheads="1"/>
          </p:cNvSpPr>
          <p:nvPr/>
        </p:nvSpPr>
        <p:spPr bwMode="auto">
          <a:xfrm>
            <a:off x="457200" y="3124200"/>
            <a:ext cx="1981200" cy="457200"/>
          </a:xfrm>
          <a:prstGeom prst="rect">
            <a:avLst/>
          </a:prstGeom>
          <a:solidFill>
            <a:srgbClr val="A50021"/>
          </a:solidFill>
          <a:ln w="9525">
            <a:solidFill>
              <a:schemeClr val="tx1"/>
            </a:solidFill>
            <a:miter lim="800000"/>
            <a:headEnd/>
            <a:tailEnd/>
          </a:ln>
        </p:spPr>
        <p:txBody>
          <a:bodyPr wrap="none" anchor="ctr"/>
          <a:lstStyle/>
          <a:p>
            <a:endParaRPr lang="en-GB"/>
          </a:p>
        </p:txBody>
      </p:sp>
      <p:sp>
        <p:nvSpPr>
          <p:cNvPr id="6153" name="Rectangle 8"/>
          <p:cNvSpPr>
            <a:spLocks noChangeArrowheads="1"/>
          </p:cNvSpPr>
          <p:nvPr/>
        </p:nvSpPr>
        <p:spPr bwMode="auto">
          <a:xfrm>
            <a:off x="457200" y="3581400"/>
            <a:ext cx="2514600" cy="457200"/>
          </a:xfrm>
          <a:prstGeom prst="rect">
            <a:avLst/>
          </a:prstGeom>
          <a:solidFill>
            <a:srgbClr val="A50021"/>
          </a:solidFill>
          <a:ln w="9525">
            <a:solidFill>
              <a:schemeClr val="tx1"/>
            </a:solidFill>
            <a:miter lim="800000"/>
            <a:headEnd/>
            <a:tailEnd/>
          </a:ln>
        </p:spPr>
        <p:txBody>
          <a:bodyPr wrap="none" anchor="ctr"/>
          <a:lstStyle/>
          <a:p>
            <a:endParaRPr lang="en-GB"/>
          </a:p>
        </p:txBody>
      </p:sp>
      <p:sp>
        <p:nvSpPr>
          <p:cNvPr id="6154" name="Rectangle 9"/>
          <p:cNvSpPr>
            <a:spLocks noChangeArrowheads="1"/>
          </p:cNvSpPr>
          <p:nvPr/>
        </p:nvSpPr>
        <p:spPr bwMode="auto">
          <a:xfrm>
            <a:off x="457200" y="4038600"/>
            <a:ext cx="3048000" cy="457200"/>
          </a:xfrm>
          <a:prstGeom prst="rect">
            <a:avLst/>
          </a:prstGeom>
          <a:solidFill>
            <a:srgbClr val="A50021"/>
          </a:solidFill>
          <a:ln w="9525">
            <a:solidFill>
              <a:schemeClr val="tx1"/>
            </a:solidFill>
            <a:miter lim="800000"/>
            <a:headEnd/>
            <a:tailEnd/>
          </a:ln>
        </p:spPr>
        <p:txBody>
          <a:bodyPr wrap="none" anchor="ctr"/>
          <a:lstStyle/>
          <a:p>
            <a:endParaRPr lang="en-GB"/>
          </a:p>
        </p:txBody>
      </p:sp>
      <p:sp>
        <p:nvSpPr>
          <p:cNvPr id="6155" name="Rectangle 10"/>
          <p:cNvSpPr>
            <a:spLocks noChangeArrowheads="1"/>
          </p:cNvSpPr>
          <p:nvPr/>
        </p:nvSpPr>
        <p:spPr bwMode="auto">
          <a:xfrm>
            <a:off x="457200" y="4495800"/>
            <a:ext cx="3581400" cy="457200"/>
          </a:xfrm>
          <a:prstGeom prst="rect">
            <a:avLst/>
          </a:prstGeom>
          <a:solidFill>
            <a:srgbClr val="A50021"/>
          </a:solidFill>
          <a:ln w="9525">
            <a:solidFill>
              <a:schemeClr val="tx1"/>
            </a:solidFill>
            <a:miter lim="800000"/>
            <a:headEnd/>
            <a:tailEnd/>
          </a:ln>
        </p:spPr>
        <p:txBody>
          <a:bodyPr wrap="none" anchor="ctr"/>
          <a:lstStyle/>
          <a:p>
            <a:endParaRPr lang="en-GB"/>
          </a:p>
        </p:txBody>
      </p:sp>
      <p:sp>
        <p:nvSpPr>
          <p:cNvPr id="6156" name="Rectangle 11"/>
          <p:cNvSpPr>
            <a:spLocks noChangeArrowheads="1"/>
          </p:cNvSpPr>
          <p:nvPr/>
        </p:nvSpPr>
        <p:spPr bwMode="auto">
          <a:xfrm>
            <a:off x="457200" y="4953000"/>
            <a:ext cx="4114800" cy="457200"/>
          </a:xfrm>
          <a:prstGeom prst="rect">
            <a:avLst/>
          </a:prstGeom>
          <a:solidFill>
            <a:srgbClr val="666699"/>
          </a:solidFill>
          <a:ln w="9525">
            <a:solidFill>
              <a:schemeClr val="tx1"/>
            </a:solidFill>
            <a:miter lim="800000"/>
            <a:headEnd/>
            <a:tailEnd/>
          </a:ln>
        </p:spPr>
        <p:txBody>
          <a:bodyPr wrap="none" anchor="ctr"/>
          <a:lstStyle/>
          <a:p>
            <a:endParaRPr lang="en-GB"/>
          </a:p>
        </p:txBody>
      </p:sp>
      <p:sp>
        <p:nvSpPr>
          <p:cNvPr id="6157" name="Rectangle 12"/>
          <p:cNvSpPr>
            <a:spLocks noChangeArrowheads="1"/>
          </p:cNvSpPr>
          <p:nvPr/>
        </p:nvSpPr>
        <p:spPr bwMode="auto">
          <a:xfrm>
            <a:off x="457200" y="5410200"/>
            <a:ext cx="4648200" cy="457200"/>
          </a:xfrm>
          <a:prstGeom prst="rect">
            <a:avLst/>
          </a:prstGeom>
          <a:solidFill>
            <a:srgbClr val="666699"/>
          </a:solidFill>
          <a:ln w="9525">
            <a:solidFill>
              <a:schemeClr val="tx1"/>
            </a:solidFill>
            <a:miter lim="800000"/>
            <a:headEnd/>
            <a:tailEnd/>
          </a:ln>
        </p:spPr>
        <p:txBody>
          <a:bodyPr wrap="none" anchor="ctr"/>
          <a:lstStyle/>
          <a:p>
            <a:endParaRPr lang="en-GB"/>
          </a:p>
        </p:txBody>
      </p:sp>
      <p:sp>
        <p:nvSpPr>
          <p:cNvPr id="157709" name="Text Box 13"/>
          <p:cNvSpPr txBox="1">
            <a:spLocks noChangeArrowheads="1"/>
          </p:cNvSpPr>
          <p:nvPr/>
        </p:nvSpPr>
        <p:spPr bwMode="auto">
          <a:xfrm>
            <a:off x="1219200" y="1752600"/>
            <a:ext cx="4343400" cy="415925"/>
          </a:xfrm>
          <a:prstGeom prst="rect">
            <a:avLst/>
          </a:prstGeom>
          <a:noFill/>
          <a:ln w="9525">
            <a:noFill/>
            <a:miter lim="800000"/>
            <a:headEnd/>
            <a:tailEnd/>
          </a:ln>
          <a:effectLst/>
        </p:spPr>
        <p:txBody>
          <a:bodyPr>
            <a:spAutoFit/>
          </a:bodyPr>
          <a:lstStyle/>
          <a:p>
            <a:pPr>
              <a:spcBef>
                <a:spcPct val="50000"/>
              </a:spcBef>
              <a:defRPr/>
            </a:pPr>
            <a:r>
              <a:rPr lang="en-GB" sz="2100" dirty="0">
                <a:latin typeface="+mn-lt"/>
              </a:rPr>
              <a:t>Treat/prevent Hypoglycaemia</a:t>
            </a:r>
          </a:p>
        </p:txBody>
      </p:sp>
      <p:sp>
        <p:nvSpPr>
          <p:cNvPr id="157710" name="Text Box 14"/>
          <p:cNvSpPr txBox="1">
            <a:spLocks noChangeArrowheads="1"/>
          </p:cNvSpPr>
          <p:nvPr/>
        </p:nvSpPr>
        <p:spPr bwMode="auto">
          <a:xfrm>
            <a:off x="1600200" y="2209800"/>
            <a:ext cx="3962400" cy="415925"/>
          </a:xfrm>
          <a:prstGeom prst="rect">
            <a:avLst/>
          </a:prstGeom>
          <a:noFill/>
          <a:ln w="9525">
            <a:noFill/>
            <a:miter lim="800000"/>
            <a:headEnd/>
            <a:tailEnd/>
          </a:ln>
          <a:effectLst/>
        </p:spPr>
        <p:txBody>
          <a:bodyPr>
            <a:spAutoFit/>
          </a:bodyPr>
          <a:lstStyle/>
          <a:p>
            <a:pPr>
              <a:spcBef>
                <a:spcPct val="50000"/>
              </a:spcBef>
              <a:defRPr/>
            </a:pPr>
            <a:r>
              <a:rPr lang="en-GB" sz="2100" dirty="0">
                <a:latin typeface="+mn-lt"/>
              </a:rPr>
              <a:t>Treat/prevent Hypothermia</a:t>
            </a:r>
          </a:p>
        </p:txBody>
      </p:sp>
      <p:sp>
        <p:nvSpPr>
          <p:cNvPr id="157711" name="Text Box 15"/>
          <p:cNvSpPr txBox="1">
            <a:spLocks noChangeArrowheads="1"/>
          </p:cNvSpPr>
          <p:nvPr/>
        </p:nvSpPr>
        <p:spPr bwMode="auto">
          <a:xfrm>
            <a:off x="1981200" y="2667000"/>
            <a:ext cx="3886200" cy="415925"/>
          </a:xfrm>
          <a:prstGeom prst="rect">
            <a:avLst/>
          </a:prstGeom>
          <a:noFill/>
          <a:ln w="9525">
            <a:noFill/>
            <a:miter lim="800000"/>
            <a:headEnd/>
            <a:tailEnd/>
          </a:ln>
          <a:effectLst/>
        </p:spPr>
        <p:txBody>
          <a:bodyPr>
            <a:spAutoFit/>
          </a:bodyPr>
          <a:lstStyle/>
          <a:p>
            <a:pPr>
              <a:spcBef>
                <a:spcPct val="50000"/>
              </a:spcBef>
              <a:defRPr/>
            </a:pPr>
            <a:r>
              <a:rPr lang="en-GB" sz="2100" dirty="0">
                <a:latin typeface="+mn-lt"/>
              </a:rPr>
              <a:t>Treat/prevent Dehydration</a:t>
            </a:r>
          </a:p>
        </p:txBody>
      </p:sp>
      <p:sp>
        <p:nvSpPr>
          <p:cNvPr id="157712" name="Text Box 16"/>
          <p:cNvSpPr txBox="1">
            <a:spLocks noChangeArrowheads="1"/>
          </p:cNvSpPr>
          <p:nvPr/>
        </p:nvSpPr>
        <p:spPr bwMode="auto">
          <a:xfrm>
            <a:off x="2514600" y="3124200"/>
            <a:ext cx="4191000" cy="415925"/>
          </a:xfrm>
          <a:prstGeom prst="rect">
            <a:avLst/>
          </a:prstGeom>
          <a:noFill/>
          <a:ln w="9525">
            <a:noFill/>
            <a:miter lim="800000"/>
            <a:headEnd/>
            <a:tailEnd/>
          </a:ln>
          <a:effectLst/>
        </p:spPr>
        <p:txBody>
          <a:bodyPr>
            <a:spAutoFit/>
          </a:bodyPr>
          <a:lstStyle/>
          <a:p>
            <a:pPr>
              <a:spcBef>
                <a:spcPct val="50000"/>
              </a:spcBef>
              <a:defRPr/>
            </a:pPr>
            <a:r>
              <a:rPr lang="en-GB" sz="2100" dirty="0">
                <a:latin typeface="+mn-lt"/>
              </a:rPr>
              <a:t>Correct Electrolyte imbalance</a:t>
            </a:r>
          </a:p>
        </p:txBody>
      </p:sp>
      <p:sp>
        <p:nvSpPr>
          <p:cNvPr id="157713" name="Text Box 17"/>
          <p:cNvSpPr txBox="1">
            <a:spLocks noChangeArrowheads="1"/>
          </p:cNvSpPr>
          <p:nvPr/>
        </p:nvSpPr>
        <p:spPr bwMode="auto">
          <a:xfrm>
            <a:off x="3048000" y="3581400"/>
            <a:ext cx="2362200" cy="415925"/>
          </a:xfrm>
          <a:prstGeom prst="rect">
            <a:avLst/>
          </a:prstGeom>
          <a:noFill/>
          <a:ln w="9525">
            <a:noFill/>
            <a:miter lim="800000"/>
            <a:headEnd/>
            <a:tailEnd/>
          </a:ln>
          <a:effectLst/>
        </p:spPr>
        <p:txBody>
          <a:bodyPr>
            <a:spAutoFit/>
          </a:bodyPr>
          <a:lstStyle/>
          <a:p>
            <a:pPr>
              <a:spcBef>
                <a:spcPct val="50000"/>
              </a:spcBef>
              <a:defRPr/>
            </a:pPr>
            <a:r>
              <a:rPr lang="en-GB" sz="2100" dirty="0">
                <a:latin typeface="+mn-lt"/>
              </a:rPr>
              <a:t>Treat Infection</a:t>
            </a:r>
          </a:p>
        </p:txBody>
      </p:sp>
      <p:sp>
        <p:nvSpPr>
          <p:cNvPr id="157714" name="Text Box 18"/>
          <p:cNvSpPr txBox="1">
            <a:spLocks noChangeArrowheads="1"/>
          </p:cNvSpPr>
          <p:nvPr/>
        </p:nvSpPr>
        <p:spPr bwMode="auto">
          <a:xfrm>
            <a:off x="3657600" y="4038600"/>
            <a:ext cx="5029200" cy="415925"/>
          </a:xfrm>
          <a:prstGeom prst="rect">
            <a:avLst/>
          </a:prstGeom>
          <a:noFill/>
          <a:ln w="9525">
            <a:noFill/>
            <a:miter lim="800000"/>
            <a:headEnd/>
            <a:tailEnd/>
          </a:ln>
          <a:effectLst/>
        </p:spPr>
        <p:txBody>
          <a:bodyPr>
            <a:spAutoFit/>
          </a:bodyPr>
          <a:lstStyle/>
          <a:p>
            <a:pPr>
              <a:spcBef>
                <a:spcPct val="50000"/>
              </a:spcBef>
              <a:defRPr/>
            </a:pPr>
            <a:r>
              <a:rPr lang="en-GB" sz="2100" dirty="0">
                <a:latin typeface="+mn-lt"/>
              </a:rPr>
              <a:t>Correct Micronutrient deficiency</a:t>
            </a:r>
          </a:p>
        </p:txBody>
      </p:sp>
      <p:sp>
        <p:nvSpPr>
          <p:cNvPr id="157715" name="Text Box 19"/>
          <p:cNvSpPr txBox="1">
            <a:spLocks noChangeArrowheads="1"/>
          </p:cNvSpPr>
          <p:nvPr/>
        </p:nvSpPr>
        <p:spPr bwMode="auto">
          <a:xfrm>
            <a:off x="4114800" y="4495800"/>
            <a:ext cx="3657600" cy="415925"/>
          </a:xfrm>
          <a:prstGeom prst="rect">
            <a:avLst/>
          </a:prstGeom>
          <a:noFill/>
          <a:ln w="9525">
            <a:noFill/>
            <a:miter lim="800000"/>
            <a:headEnd/>
            <a:tailEnd/>
          </a:ln>
          <a:effectLst/>
        </p:spPr>
        <p:txBody>
          <a:bodyPr>
            <a:spAutoFit/>
          </a:bodyPr>
          <a:lstStyle/>
          <a:p>
            <a:pPr>
              <a:spcBef>
                <a:spcPct val="50000"/>
              </a:spcBef>
              <a:defRPr/>
            </a:pPr>
            <a:r>
              <a:rPr lang="en-GB" sz="2100" dirty="0">
                <a:latin typeface="+mn-lt"/>
              </a:rPr>
              <a:t>Initiate cautious feeding</a:t>
            </a:r>
          </a:p>
        </p:txBody>
      </p:sp>
      <p:sp>
        <p:nvSpPr>
          <p:cNvPr id="157716" name="Text Box 20"/>
          <p:cNvSpPr txBox="1">
            <a:spLocks noChangeArrowheads="1"/>
          </p:cNvSpPr>
          <p:nvPr/>
        </p:nvSpPr>
        <p:spPr bwMode="auto">
          <a:xfrm>
            <a:off x="4724400" y="4953000"/>
            <a:ext cx="4038600" cy="415925"/>
          </a:xfrm>
          <a:prstGeom prst="rect">
            <a:avLst/>
          </a:prstGeom>
          <a:noFill/>
          <a:ln w="9525">
            <a:noFill/>
            <a:miter lim="800000"/>
            <a:headEnd/>
            <a:tailEnd/>
          </a:ln>
          <a:effectLst/>
        </p:spPr>
        <p:txBody>
          <a:bodyPr>
            <a:spAutoFit/>
          </a:bodyPr>
          <a:lstStyle/>
          <a:p>
            <a:pPr>
              <a:spcBef>
                <a:spcPct val="50000"/>
              </a:spcBef>
              <a:defRPr/>
            </a:pPr>
            <a:r>
              <a:rPr lang="en-GB" sz="2100" dirty="0">
                <a:latin typeface="+mn-lt"/>
              </a:rPr>
              <a:t>Achieve Catch-up growth</a:t>
            </a:r>
          </a:p>
        </p:txBody>
      </p:sp>
      <p:sp>
        <p:nvSpPr>
          <p:cNvPr id="157717" name="Text Box 21"/>
          <p:cNvSpPr txBox="1">
            <a:spLocks noChangeArrowheads="1"/>
          </p:cNvSpPr>
          <p:nvPr/>
        </p:nvSpPr>
        <p:spPr bwMode="auto">
          <a:xfrm>
            <a:off x="5181600" y="5410200"/>
            <a:ext cx="2895600" cy="415925"/>
          </a:xfrm>
          <a:prstGeom prst="rect">
            <a:avLst/>
          </a:prstGeom>
          <a:noFill/>
          <a:ln w="9525">
            <a:noFill/>
            <a:miter lim="800000"/>
            <a:headEnd/>
            <a:tailEnd/>
          </a:ln>
          <a:effectLst/>
        </p:spPr>
        <p:txBody>
          <a:bodyPr>
            <a:spAutoFit/>
          </a:bodyPr>
          <a:lstStyle/>
          <a:p>
            <a:pPr>
              <a:spcBef>
                <a:spcPct val="50000"/>
              </a:spcBef>
              <a:defRPr/>
            </a:pPr>
            <a:r>
              <a:rPr lang="en-GB" sz="2100" dirty="0">
                <a:latin typeface="+mn-lt"/>
              </a:rPr>
              <a:t>Sensory stimulation</a:t>
            </a:r>
          </a:p>
        </p:txBody>
      </p:sp>
      <p:sp>
        <p:nvSpPr>
          <p:cNvPr id="157718" name="Text Box 22"/>
          <p:cNvSpPr txBox="1">
            <a:spLocks noChangeArrowheads="1"/>
          </p:cNvSpPr>
          <p:nvPr/>
        </p:nvSpPr>
        <p:spPr bwMode="auto">
          <a:xfrm>
            <a:off x="5715000" y="5867400"/>
            <a:ext cx="3200400" cy="415925"/>
          </a:xfrm>
          <a:prstGeom prst="rect">
            <a:avLst/>
          </a:prstGeom>
          <a:noFill/>
          <a:ln w="9525">
            <a:noFill/>
            <a:miter lim="800000"/>
            <a:headEnd/>
            <a:tailEnd/>
          </a:ln>
          <a:effectLst/>
        </p:spPr>
        <p:txBody>
          <a:bodyPr>
            <a:spAutoFit/>
          </a:bodyPr>
          <a:lstStyle/>
          <a:p>
            <a:pPr>
              <a:spcBef>
                <a:spcPct val="50000"/>
              </a:spcBef>
              <a:defRPr/>
            </a:pPr>
            <a:r>
              <a:rPr lang="en-GB" sz="2100" dirty="0">
                <a:latin typeface="+mn-lt"/>
              </a:rPr>
              <a:t>Discharge preparation</a:t>
            </a:r>
          </a:p>
        </p:txBody>
      </p:sp>
      <p:sp>
        <p:nvSpPr>
          <p:cNvPr id="6168" name="Oval 23"/>
          <p:cNvSpPr>
            <a:spLocks noChangeArrowheads="1"/>
          </p:cNvSpPr>
          <p:nvPr/>
        </p:nvSpPr>
        <p:spPr bwMode="auto">
          <a:xfrm>
            <a:off x="6400800" y="1828800"/>
            <a:ext cx="2286000" cy="1752600"/>
          </a:xfrm>
          <a:prstGeom prst="ellipse">
            <a:avLst/>
          </a:prstGeom>
          <a:solidFill>
            <a:srgbClr val="006666"/>
          </a:solidFill>
          <a:ln w="9525">
            <a:solidFill>
              <a:schemeClr val="tx1"/>
            </a:solidFill>
            <a:round/>
            <a:headEnd/>
            <a:tailEnd/>
          </a:ln>
        </p:spPr>
        <p:txBody>
          <a:bodyPr wrap="none" anchor="ctr"/>
          <a:lstStyle/>
          <a:p>
            <a:endParaRPr lang="en-GB"/>
          </a:p>
        </p:txBody>
      </p:sp>
      <p:sp>
        <p:nvSpPr>
          <p:cNvPr id="6169" name="Text Box 24"/>
          <p:cNvSpPr txBox="1">
            <a:spLocks noChangeArrowheads="1"/>
          </p:cNvSpPr>
          <p:nvPr/>
        </p:nvSpPr>
        <p:spPr bwMode="auto">
          <a:xfrm>
            <a:off x="6781800" y="2438400"/>
            <a:ext cx="1676400" cy="457200"/>
          </a:xfrm>
          <a:prstGeom prst="rect">
            <a:avLst/>
          </a:prstGeom>
          <a:noFill/>
          <a:ln w="9525">
            <a:noFill/>
            <a:miter lim="800000"/>
            <a:headEnd/>
            <a:tailEnd/>
          </a:ln>
        </p:spPr>
        <p:txBody>
          <a:bodyPr>
            <a:spAutoFit/>
          </a:bodyPr>
          <a:lstStyle/>
          <a:p>
            <a:pPr>
              <a:spcBef>
                <a:spcPct val="50000"/>
              </a:spcBef>
            </a:pPr>
            <a:r>
              <a:rPr lang="en-GB" sz="2400"/>
              <a:t>Monitoring</a:t>
            </a:r>
          </a:p>
        </p:txBody>
      </p:sp>
      <p:graphicFrame>
        <p:nvGraphicFramePr>
          <p:cNvPr id="6146" name="Object 2"/>
          <p:cNvGraphicFramePr>
            <a:graphicFrameLocks noChangeAspect="1"/>
          </p:cNvGraphicFramePr>
          <p:nvPr/>
        </p:nvGraphicFramePr>
        <p:xfrm>
          <a:off x="7924800" y="6169025"/>
          <a:ext cx="838200" cy="688975"/>
        </p:xfrm>
        <a:graphic>
          <a:graphicData uri="http://schemas.openxmlformats.org/presentationml/2006/ole">
            <mc:AlternateContent xmlns:mc="http://schemas.openxmlformats.org/markup-compatibility/2006">
              <mc:Choice xmlns:v="urn:schemas-microsoft-com:vml" Requires="v">
                <p:oleObj spid="_x0000_s227333"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169025"/>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body" idx="1"/>
          </p:nvPr>
        </p:nvSpPr>
        <p:spPr>
          <a:xfrm>
            <a:off x="468313" y="1052513"/>
            <a:ext cx="7532687" cy="4891087"/>
          </a:xfrm>
          <a:solidFill>
            <a:schemeClr val="accent1"/>
          </a:solidFill>
        </p:spPr>
        <p:txBody>
          <a:bodyPr>
            <a:normAutofit/>
          </a:bodyPr>
          <a:lstStyle/>
          <a:p>
            <a:pPr>
              <a:lnSpc>
                <a:spcPct val="80000"/>
              </a:lnSpc>
              <a:buFontTx/>
              <a:buNone/>
            </a:pPr>
            <a:r>
              <a:rPr lang="en-GB" sz="2000" b="1" dirty="0">
                <a:latin typeface="Century Schoolbook" pitchFamily="18" charset="0"/>
              </a:rPr>
              <a:t>Provide:</a:t>
            </a:r>
          </a:p>
          <a:p>
            <a:pPr>
              <a:lnSpc>
                <a:spcPct val="80000"/>
              </a:lnSpc>
              <a:buFontTx/>
              <a:buNone/>
            </a:pPr>
            <a:endParaRPr lang="en-GB" sz="2000" dirty="0">
              <a:latin typeface="Century Schoolbook" pitchFamily="18" charset="0"/>
            </a:endParaRPr>
          </a:p>
          <a:p>
            <a:pPr>
              <a:lnSpc>
                <a:spcPct val="80000"/>
              </a:lnSpc>
            </a:pPr>
            <a:r>
              <a:rPr lang="en-GB" sz="2000" dirty="0">
                <a:latin typeface="Century Schoolbook" pitchFamily="18" charset="0"/>
              </a:rPr>
              <a:t>Tender loving care</a:t>
            </a:r>
          </a:p>
          <a:p>
            <a:pPr>
              <a:lnSpc>
                <a:spcPct val="80000"/>
              </a:lnSpc>
              <a:buFont typeface="Wingdings" pitchFamily="2" charset="2"/>
              <a:buNone/>
            </a:pPr>
            <a:endParaRPr lang="en-GB" sz="2000" dirty="0">
              <a:latin typeface="Century Schoolbook" pitchFamily="18" charset="0"/>
            </a:endParaRPr>
          </a:p>
          <a:p>
            <a:pPr>
              <a:lnSpc>
                <a:spcPct val="80000"/>
              </a:lnSpc>
            </a:pPr>
            <a:r>
              <a:rPr lang="en-GB" sz="2000" dirty="0">
                <a:latin typeface="Century Schoolbook" pitchFamily="18" charset="0"/>
              </a:rPr>
              <a:t>A cheerful, stimulating environment</a:t>
            </a:r>
          </a:p>
          <a:p>
            <a:pPr>
              <a:lnSpc>
                <a:spcPct val="80000"/>
              </a:lnSpc>
              <a:buFont typeface="Wingdings" pitchFamily="2" charset="2"/>
              <a:buNone/>
            </a:pPr>
            <a:endParaRPr lang="en-GB" sz="2000" dirty="0">
              <a:latin typeface="Century Schoolbook" pitchFamily="18" charset="0"/>
            </a:endParaRPr>
          </a:p>
          <a:p>
            <a:pPr>
              <a:lnSpc>
                <a:spcPct val="80000"/>
              </a:lnSpc>
            </a:pPr>
            <a:r>
              <a:rPr lang="en-GB" sz="2000" dirty="0">
                <a:latin typeface="Century Schoolbook" pitchFamily="18" charset="0"/>
              </a:rPr>
              <a:t>Structured play therapy 15-30 minutes per day </a:t>
            </a:r>
          </a:p>
          <a:p>
            <a:pPr>
              <a:lnSpc>
                <a:spcPct val="80000"/>
              </a:lnSpc>
              <a:buFont typeface="Wingdings" pitchFamily="2" charset="2"/>
              <a:buNone/>
            </a:pPr>
            <a:endParaRPr lang="en-GB" sz="2000" dirty="0">
              <a:latin typeface="Century Schoolbook" pitchFamily="18" charset="0"/>
            </a:endParaRPr>
          </a:p>
          <a:p>
            <a:pPr>
              <a:lnSpc>
                <a:spcPct val="80000"/>
              </a:lnSpc>
            </a:pPr>
            <a:r>
              <a:rPr lang="en-GB" sz="2000" dirty="0">
                <a:latin typeface="Century Schoolbook" pitchFamily="18" charset="0"/>
              </a:rPr>
              <a:t>Physical activity as soon as the child is well enough</a:t>
            </a:r>
          </a:p>
          <a:p>
            <a:pPr>
              <a:lnSpc>
                <a:spcPct val="80000"/>
              </a:lnSpc>
              <a:buFont typeface="Wingdings" pitchFamily="2" charset="2"/>
              <a:buNone/>
            </a:pPr>
            <a:endParaRPr lang="en-GB" sz="2000" dirty="0">
              <a:latin typeface="Century Schoolbook" pitchFamily="18" charset="0"/>
            </a:endParaRPr>
          </a:p>
          <a:p>
            <a:pPr>
              <a:lnSpc>
                <a:spcPct val="80000"/>
              </a:lnSpc>
            </a:pPr>
            <a:r>
              <a:rPr lang="en-GB" sz="2000" dirty="0">
                <a:latin typeface="Century Schoolbook" pitchFamily="18" charset="0"/>
              </a:rPr>
              <a:t>Maternal involvement when possible </a:t>
            </a:r>
          </a:p>
          <a:p>
            <a:pPr>
              <a:lnSpc>
                <a:spcPct val="80000"/>
              </a:lnSpc>
              <a:buFont typeface="Wingdings" pitchFamily="2" charset="2"/>
              <a:buNone/>
            </a:pPr>
            <a:r>
              <a:rPr lang="en-GB" sz="2000" dirty="0">
                <a:latin typeface="Century Schoolbook" pitchFamily="18" charset="0"/>
              </a:rPr>
              <a:t>   (e.g. comforting, feeding, bathing, play)</a:t>
            </a:r>
            <a:endParaRPr lang="en-US" sz="2000" dirty="0">
              <a:latin typeface="Century Schoolbook" pitchFamily="18" charset="0"/>
            </a:endParaRPr>
          </a:p>
        </p:txBody>
      </p:sp>
      <p:sp>
        <p:nvSpPr>
          <p:cNvPr id="5" name="Rectangle 3"/>
          <p:cNvSpPr>
            <a:spLocks noGrp="1" noChangeArrowheads="1"/>
          </p:cNvSpPr>
          <p:nvPr>
            <p:ph type="title"/>
          </p:nvPr>
        </p:nvSpPr>
        <p:spPr>
          <a:xfrm>
            <a:off x="228600" y="228600"/>
            <a:ext cx="8229600" cy="706438"/>
          </a:xfrm>
          <a:solidFill>
            <a:schemeClr val="bg1"/>
          </a:solidFill>
        </p:spPr>
        <p:txBody>
          <a:bodyPr wrap="square" lIns="91440" tIns="45720" rIns="91440" bIns="45720" numCol="1" anchorCtr="0" compatLnSpc="1">
            <a:prstTxWarp prst="textNoShape">
              <a:avLst/>
            </a:prstTxWarp>
            <a:normAutofit/>
          </a:bodyPr>
          <a:lstStyle/>
          <a:p>
            <a:pPr>
              <a:defRPr/>
            </a:pPr>
            <a:r>
              <a:rPr lang="en-US" sz="3200" b="1" cap="none" dirty="0">
                <a:solidFill>
                  <a:schemeClr val="accent6"/>
                </a:solidFill>
                <a:latin typeface="Century Schoolbook" pitchFamily="18" charset="0"/>
              </a:rPr>
              <a:t>CARING PRACTICES</a:t>
            </a:r>
          </a:p>
        </p:txBody>
      </p:sp>
      <p:sp>
        <p:nvSpPr>
          <p:cNvPr id="6" name="TextBox 5"/>
          <p:cNvSpPr txBox="1"/>
          <p:nvPr/>
        </p:nvSpPr>
        <p:spPr>
          <a:xfrm rot="16200000">
            <a:off x="5817631" y="2716769"/>
            <a:ext cx="5410202" cy="738664"/>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lgn="ctr">
              <a:defRPr/>
            </a:pPr>
            <a:r>
              <a:rPr lang="en-CA" sz="2100" b="1" dirty="0">
                <a:solidFill>
                  <a:schemeClr val="accent4">
                    <a:lumMod val="50000"/>
                  </a:schemeClr>
                </a:solidFill>
                <a:latin typeface="Century Schoolbook" pitchFamily="18" charset="0"/>
              </a:rPr>
              <a:t>Step 9: provide sensory stimulation and emotional support</a:t>
            </a:r>
          </a:p>
        </p:txBody>
      </p:sp>
      <p:graphicFrame>
        <p:nvGraphicFramePr>
          <p:cNvPr id="4608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608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1" y="6396335"/>
            <a:ext cx="1752600" cy="461665"/>
          </a:xfrm>
          <a:prstGeom prst="rect">
            <a:avLst/>
          </a:prstGeom>
          <a:solidFill>
            <a:srgbClr val="79A7A5"/>
          </a:solidFill>
        </p:spPr>
        <p:txBody>
          <a:bodyPr>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PHASE 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body" idx="1"/>
          </p:nvPr>
        </p:nvSpPr>
        <p:spPr>
          <a:xfrm>
            <a:off x="468313" y="1295400"/>
            <a:ext cx="7532687" cy="3733800"/>
          </a:xfrm>
          <a:solidFill>
            <a:schemeClr val="accent1"/>
          </a:solidFill>
        </p:spPr>
        <p:txBody>
          <a:bodyPr/>
          <a:lstStyle/>
          <a:p>
            <a:pPr marL="381000" indent="-381000">
              <a:buFontTx/>
              <a:buNone/>
            </a:pPr>
            <a:endParaRPr lang="en-GB" dirty="0"/>
          </a:p>
          <a:p>
            <a:pPr marL="381000" indent="-381000"/>
            <a:r>
              <a:rPr lang="en-GB" sz="2000" dirty="0">
                <a:latin typeface="Century Schoolbook" pitchFamily="18" charset="0"/>
              </a:rPr>
              <a:t>In severe malnutrition there is delayed mental and behavioural development. </a:t>
            </a:r>
          </a:p>
          <a:p>
            <a:pPr marL="381000" indent="-381000"/>
            <a:endParaRPr lang="en-GB" sz="2000" dirty="0">
              <a:latin typeface="Century Schoolbook" pitchFamily="18" charset="0"/>
            </a:endParaRPr>
          </a:p>
          <a:p>
            <a:pPr marL="381000" indent="-381000"/>
            <a:r>
              <a:rPr lang="en-US" sz="2000" dirty="0">
                <a:latin typeface="Century Schoolbook" pitchFamily="18" charset="0"/>
              </a:rPr>
              <a:t>All severely malnourished children should be admitted with the caregiver. </a:t>
            </a:r>
          </a:p>
          <a:p>
            <a:pPr marL="381000" indent="-381000"/>
            <a:endParaRPr lang="en-US" sz="2000" dirty="0">
              <a:latin typeface="Century Schoolbook" pitchFamily="18" charset="0"/>
            </a:endParaRPr>
          </a:p>
          <a:p>
            <a:pPr marL="381000" indent="-381000"/>
            <a:r>
              <a:rPr lang="en-US" sz="2000" dirty="0">
                <a:latin typeface="Century Schoolbook" pitchFamily="18" charset="0"/>
              </a:rPr>
              <a:t>Severe malnutrition negatively affects psychosocial development. </a:t>
            </a:r>
          </a:p>
          <a:p>
            <a:pPr marL="381000" indent="-381000">
              <a:buFontTx/>
              <a:buNone/>
            </a:pPr>
            <a:endParaRPr lang="en-GB" b="1" dirty="0"/>
          </a:p>
        </p:txBody>
      </p:sp>
      <p:sp>
        <p:nvSpPr>
          <p:cNvPr id="10243" name="Rectangle 3"/>
          <p:cNvSpPr>
            <a:spLocks noGrp="1" noChangeArrowheads="1"/>
          </p:cNvSpPr>
          <p:nvPr>
            <p:ph type="title"/>
          </p:nvPr>
        </p:nvSpPr>
        <p:spPr>
          <a:xfrm>
            <a:off x="152400" y="228600"/>
            <a:ext cx="8229600" cy="706438"/>
          </a:xfrm>
          <a:solidFill>
            <a:schemeClr val="bg1"/>
          </a:solidFill>
        </p:spPr>
        <p:txBody>
          <a:bodyPr wrap="square" lIns="91440" tIns="45720" rIns="91440" bIns="45720" numCol="1" anchorCtr="0" compatLnSpc="1">
            <a:prstTxWarp prst="textNoShape">
              <a:avLst/>
            </a:prstTxWarp>
            <a:normAutofit fontScale="90000"/>
          </a:bodyPr>
          <a:lstStyle/>
          <a:p>
            <a:pPr>
              <a:defRPr/>
            </a:pPr>
            <a:r>
              <a:rPr lang="en-US" b="1" cap="none" dirty="0">
                <a:solidFill>
                  <a:schemeClr val="accent6"/>
                </a:solidFill>
              </a:rPr>
              <a:t>CARING PRACTICES</a:t>
            </a:r>
          </a:p>
        </p:txBody>
      </p:sp>
      <p:sp>
        <p:nvSpPr>
          <p:cNvPr id="4" name="TextBox 3"/>
          <p:cNvSpPr txBox="1"/>
          <p:nvPr/>
        </p:nvSpPr>
        <p:spPr>
          <a:xfrm rot="16200000">
            <a:off x="5817631" y="2716769"/>
            <a:ext cx="5410202" cy="738664"/>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lgn="ctr">
              <a:defRPr/>
            </a:pPr>
            <a:r>
              <a:rPr lang="en-CA" sz="2100" b="1" dirty="0">
                <a:solidFill>
                  <a:schemeClr val="accent4">
                    <a:lumMod val="50000"/>
                  </a:schemeClr>
                </a:solidFill>
                <a:latin typeface="Century Schoolbook" pitchFamily="18" charset="0"/>
              </a:rPr>
              <a:t>Step 9: provide sensory stimulation and emotional support</a:t>
            </a:r>
          </a:p>
        </p:txBody>
      </p:sp>
      <p:graphicFrame>
        <p:nvGraphicFramePr>
          <p:cNvPr id="4710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710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 y="6396335"/>
            <a:ext cx="1752600" cy="461665"/>
          </a:xfrm>
          <a:prstGeom prst="rect">
            <a:avLst/>
          </a:prstGeom>
          <a:solidFill>
            <a:srgbClr val="79A7A5"/>
          </a:solidFill>
        </p:spPr>
        <p:txBody>
          <a:bodyPr>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PHASE 2</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0"/>
            <a:ext cx="8229600" cy="563563"/>
          </a:xfrm>
        </p:spPr>
        <p:txBody>
          <a:bodyPr wrap="square" lIns="91440" tIns="45720" rIns="91440" bIns="45720" numCol="1" anchorCtr="0" compatLnSpc="1">
            <a:prstTxWarp prst="textNoShape">
              <a:avLst/>
            </a:prstTxWarp>
            <a:normAutofit fontScale="90000"/>
          </a:bodyPr>
          <a:lstStyle/>
          <a:p>
            <a:pPr eaLnBrk="1" hangingPunct="1">
              <a:defRPr/>
            </a:pPr>
            <a:r>
              <a:rPr lang="fr-FR" b="1" cap="none" dirty="0">
                <a:solidFill>
                  <a:schemeClr val="accent6"/>
                </a:solidFill>
              </a:rPr>
              <a:t>Surveillance</a:t>
            </a:r>
            <a:endParaRPr lang="en-US" b="1" cap="none" dirty="0">
              <a:solidFill>
                <a:schemeClr val="accent6"/>
              </a:solidFill>
            </a:endParaRPr>
          </a:p>
        </p:txBody>
      </p:sp>
      <p:sp>
        <p:nvSpPr>
          <p:cNvPr id="48132" name="Rectangle 3"/>
          <p:cNvSpPr>
            <a:spLocks noGrp="1" noChangeArrowheads="1"/>
          </p:cNvSpPr>
          <p:nvPr>
            <p:ph type="body" idx="4294967295"/>
          </p:nvPr>
        </p:nvSpPr>
        <p:spPr>
          <a:xfrm>
            <a:off x="381000" y="685800"/>
            <a:ext cx="8229600" cy="762000"/>
          </a:xfrm>
        </p:spPr>
        <p:txBody>
          <a:bodyPr/>
          <a:lstStyle/>
          <a:p>
            <a:pPr eaLnBrk="1" hangingPunct="1">
              <a:buFont typeface="Wingdings" pitchFamily="2" charset="2"/>
              <a:buNone/>
            </a:pPr>
            <a:r>
              <a:rPr lang="en-GB" sz="2100" dirty="0">
                <a:latin typeface="Century Schoolbook" pitchFamily="18" charset="0"/>
              </a:rPr>
              <a:t>In Phase 2 monitoring is less intensive and less frequent than during Stabilisation Phase  and Transition Phase. </a:t>
            </a:r>
            <a:endParaRPr lang="en-US" sz="2100" dirty="0">
              <a:latin typeface="Century Schoolbook" pitchFamily="18" charset="0"/>
            </a:endParaRPr>
          </a:p>
        </p:txBody>
      </p:sp>
      <p:graphicFrame>
        <p:nvGraphicFramePr>
          <p:cNvPr id="4813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813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 y="6396335"/>
            <a:ext cx="4648200" cy="461665"/>
          </a:xfrm>
          <a:prstGeom prst="rect">
            <a:avLst/>
          </a:prstGeom>
          <a:solidFill>
            <a:schemeClr val="accent1">
              <a:lumMod val="40000"/>
              <a:lumOff val="60000"/>
            </a:schemeClr>
          </a:solidFill>
        </p:spPr>
        <p:txBody>
          <a:bodyPr wrap="square">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REHABILITATION PHASE </a:t>
            </a:r>
          </a:p>
        </p:txBody>
      </p:sp>
      <p:graphicFrame>
        <p:nvGraphicFramePr>
          <p:cNvPr id="7" name="Table 6"/>
          <p:cNvGraphicFramePr>
            <a:graphicFrameLocks noGrp="1"/>
          </p:cNvGraphicFramePr>
          <p:nvPr/>
        </p:nvGraphicFramePr>
        <p:xfrm>
          <a:off x="609600" y="1600202"/>
          <a:ext cx="7772400" cy="4267198"/>
        </p:xfrm>
        <a:graphic>
          <a:graphicData uri="http://schemas.openxmlformats.org/drawingml/2006/table">
            <a:tbl>
              <a:tblPr/>
              <a:tblGrid>
                <a:gridCol w="4493918">
                  <a:extLst>
                    <a:ext uri="{9D8B030D-6E8A-4147-A177-3AD203B41FA5}">
                      <a16:colId xmlns:a16="http://schemas.microsoft.com/office/drawing/2014/main" val="20000"/>
                    </a:ext>
                  </a:extLst>
                </a:gridCol>
                <a:gridCol w="3278482">
                  <a:extLst>
                    <a:ext uri="{9D8B030D-6E8A-4147-A177-3AD203B41FA5}">
                      <a16:colId xmlns:a16="http://schemas.microsoft.com/office/drawing/2014/main" val="20001"/>
                    </a:ext>
                  </a:extLst>
                </a:gridCol>
              </a:tblGrid>
              <a:tr h="251011">
                <a:tc>
                  <a:txBody>
                    <a:bodyPr/>
                    <a:lstStyle/>
                    <a:p>
                      <a:pPr marL="0" marR="0" algn="just">
                        <a:spcBef>
                          <a:spcPts val="0"/>
                        </a:spcBef>
                        <a:spcAft>
                          <a:spcPts val="0"/>
                        </a:spcAft>
                      </a:pPr>
                      <a:r>
                        <a:rPr lang="en-US" sz="1200" b="1" dirty="0">
                          <a:solidFill>
                            <a:srgbClr val="000000"/>
                          </a:solidFill>
                          <a:latin typeface="Arial"/>
                          <a:ea typeface="Times New Roman"/>
                          <a:cs typeface="Arial"/>
                        </a:rPr>
                        <a:t>Surveillance Tasks</a:t>
                      </a:r>
                      <a:endParaRPr lang="en-US" sz="1200" dirty="0">
                        <a:latin typeface="Tahoma"/>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just">
                        <a:spcBef>
                          <a:spcPts val="0"/>
                        </a:spcBef>
                        <a:spcAft>
                          <a:spcPts val="0"/>
                        </a:spcAft>
                      </a:pPr>
                      <a:r>
                        <a:rPr lang="en-US" sz="1200" b="1" dirty="0">
                          <a:solidFill>
                            <a:srgbClr val="000000"/>
                          </a:solidFill>
                          <a:latin typeface="Arial"/>
                          <a:ea typeface="Times New Roman"/>
                          <a:cs typeface="Arial"/>
                        </a:rPr>
                        <a:t>Frequency</a:t>
                      </a:r>
                      <a:endParaRPr lang="en-US" sz="1200" dirty="0">
                        <a:latin typeface="Tahoma"/>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00"/>
                  </a:ext>
                </a:extLst>
              </a:tr>
              <a:tr h="502024">
                <a:tc>
                  <a:txBody>
                    <a:bodyPr/>
                    <a:lstStyle/>
                    <a:p>
                      <a:pPr marL="0" marR="0" algn="just">
                        <a:spcBef>
                          <a:spcPts val="0"/>
                        </a:spcBef>
                        <a:spcAft>
                          <a:spcPts val="0"/>
                        </a:spcAft>
                      </a:pPr>
                      <a:r>
                        <a:rPr lang="en-US" sz="1200" b="1" dirty="0">
                          <a:solidFill>
                            <a:srgbClr val="000000"/>
                          </a:solidFill>
                          <a:latin typeface="Arial"/>
                          <a:ea typeface="Times New Roman"/>
                          <a:cs typeface="Arial"/>
                        </a:rPr>
                        <a:t>Take body temperature</a:t>
                      </a:r>
                      <a:endParaRPr lang="en-US" sz="1200" dirty="0">
                        <a:latin typeface="Tahoma"/>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a:txBody>
                    <a:bodyPr/>
                    <a:lstStyle/>
                    <a:p>
                      <a:pPr marL="0" marR="0" algn="just">
                        <a:spcBef>
                          <a:spcPts val="0"/>
                        </a:spcBef>
                        <a:spcAft>
                          <a:spcPts val="0"/>
                        </a:spcAft>
                      </a:pPr>
                      <a:r>
                        <a:rPr lang="en-US" sz="1200" dirty="0">
                          <a:solidFill>
                            <a:srgbClr val="000000"/>
                          </a:solidFill>
                          <a:latin typeface="Arial"/>
                          <a:ea typeface="Times New Roman"/>
                          <a:cs typeface="Arial"/>
                        </a:rPr>
                        <a:t>Twice per day (four times a day for hypothermic or febrile children)</a:t>
                      </a:r>
                      <a:endParaRPr lang="en-US" sz="1200" dirty="0">
                        <a:latin typeface="Tahoma"/>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extLst>
                  <a:ext uri="{0D108BD9-81ED-4DB2-BD59-A6C34878D82A}">
                    <a16:rowId xmlns:a16="http://schemas.microsoft.com/office/drawing/2014/main" val="10001"/>
                  </a:ext>
                </a:extLst>
              </a:tr>
              <a:tr h="502024">
                <a:tc>
                  <a:txBody>
                    <a:bodyPr/>
                    <a:lstStyle/>
                    <a:p>
                      <a:pPr marL="0" marR="0" algn="just">
                        <a:spcBef>
                          <a:spcPts val="0"/>
                        </a:spcBef>
                        <a:spcAft>
                          <a:spcPts val="0"/>
                        </a:spcAft>
                      </a:pPr>
                      <a:r>
                        <a:rPr lang="en-US" sz="1200" b="1">
                          <a:solidFill>
                            <a:srgbClr val="000000"/>
                          </a:solidFill>
                          <a:latin typeface="Arial"/>
                          <a:ea typeface="Times New Roman"/>
                          <a:cs typeface="Arial"/>
                        </a:rPr>
                        <a:t>Weigh the child and record the weight on Multi-chart</a:t>
                      </a:r>
                      <a:endParaRPr lang="en-US" sz="1200">
                        <a:latin typeface="Tahoma"/>
                        <a:ea typeface="Times New Roman"/>
                        <a:cs typeface="Arial"/>
                      </a:endParaRPr>
                    </a:p>
                  </a:txBody>
                  <a:tcPr marL="68580" marR="68580" marT="0" marB="0">
                    <a:lnL>
                      <a:noFill/>
                    </a:lnL>
                    <a:lnR>
                      <a:noFill/>
                    </a:lnR>
                    <a:lnT>
                      <a:noFill/>
                    </a:lnT>
                    <a:lnB>
                      <a:noFill/>
                    </a:lnB>
                  </a:tcPr>
                </a:tc>
                <a:tc>
                  <a:txBody>
                    <a:bodyPr/>
                    <a:lstStyle/>
                    <a:p>
                      <a:pPr marL="0" marR="0" algn="just">
                        <a:spcBef>
                          <a:spcPts val="0"/>
                        </a:spcBef>
                        <a:spcAft>
                          <a:spcPts val="0"/>
                        </a:spcAft>
                      </a:pPr>
                      <a:r>
                        <a:rPr lang="en-US" sz="1200" dirty="0">
                          <a:solidFill>
                            <a:srgbClr val="000000"/>
                          </a:solidFill>
                          <a:latin typeface="Arial"/>
                          <a:ea typeface="Times New Roman"/>
                          <a:cs typeface="Arial"/>
                        </a:rPr>
                        <a:t>Daily</a:t>
                      </a:r>
                      <a:endParaRPr lang="en-US" sz="1200" dirty="0">
                        <a:latin typeface="Tahoma"/>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251011">
                <a:tc>
                  <a:txBody>
                    <a:bodyPr/>
                    <a:lstStyle/>
                    <a:p>
                      <a:pPr marL="0" marR="0" algn="just">
                        <a:spcBef>
                          <a:spcPts val="0"/>
                        </a:spcBef>
                        <a:spcAft>
                          <a:spcPts val="0"/>
                        </a:spcAft>
                      </a:pPr>
                      <a:r>
                        <a:rPr lang="en-US" sz="1200" b="1">
                          <a:solidFill>
                            <a:srgbClr val="000000"/>
                          </a:solidFill>
                          <a:latin typeface="Arial"/>
                          <a:ea typeface="Times New Roman"/>
                          <a:cs typeface="Arial"/>
                        </a:rPr>
                        <a:t>Assess and record the degree of edema (0 to +++)</a:t>
                      </a:r>
                      <a:endParaRPr lang="en-US" sz="1200">
                        <a:latin typeface="Tahoma"/>
                        <a:ea typeface="Times New Roman"/>
                        <a:cs typeface="Arial"/>
                      </a:endParaRPr>
                    </a:p>
                  </a:txBody>
                  <a:tcPr marL="68580" marR="68580" marT="0" marB="0">
                    <a:lnL>
                      <a:noFill/>
                    </a:lnL>
                    <a:lnR>
                      <a:noFill/>
                    </a:lnR>
                    <a:lnT>
                      <a:noFill/>
                    </a:lnT>
                    <a:lnB>
                      <a:noFill/>
                    </a:lnB>
                    <a:solidFill>
                      <a:srgbClr val="FDE4D0"/>
                    </a:solidFill>
                  </a:tcPr>
                </a:tc>
                <a:tc>
                  <a:txBody>
                    <a:bodyPr/>
                    <a:lstStyle/>
                    <a:p>
                      <a:pPr marL="0" marR="0" algn="just">
                        <a:spcBef>
                          <a:spcPts val="0"/>
                        </a:spcBef>
                        <a:spcAft>
                          <a:spcPts val="0"/>
                        </a:spcAft>
                      </a:pPr>
                      <a:r>
                        <a:rPr lang="en-US" sz="1200">
                          <a:solidFill>
                            <a:srgbClr val="000000"/>
                          </a:solidFill>
                          <a:latin typeface="Arial"/>
                          <a:ea typeface="Times New Roman"/>
                          <a:cs typeface="Arial"/>
                        </a:rPr>
                        <a:t>Daily</a:t>
                      </a:r>
                      <a:endParaRPr lang="en-US" sz="1200">
                        <a:latin typeface="Tahoma"/>
                        <a:ea typeface="Times New Roman"/>
                        <a:cs typeface="Arial"/>
                      </a:endParaRPr>
                    </a:p>
                  </a:txBody>
                  <a:tcPr marL="68580" marR="68580" marT="0" marB="0">
                    <a:lnL>
                      <a:noFill/>
                    </a:lnL>
                    <a:lnR>
                      <a:noFill/>
                    </a:lnR>
                    <a:lnT>
                      <a:noFill/>
                    </a:lnT>
                    <a:lnB>
                      <a:noFill/>
                    </a:lnB>
                    <a:solidFill>
                      <a:srgbClr val="FDE4D0"/>
                    </a:solidFill>
                  </a:tcPr>
                </a:tc>
                <a:extLst>
                  <a:ext uri="{0D108BD9-81ED-4DB2-BD59-A6C34878D82A}">
                    <a16:rowId xmlns:a16="http://schemas.microsoft.com/office/drawing/2014/main" val="10003"/>
                  </a:ext>
                </a:extLst>
              </a:tr>
              <a:tr h="753035">
                <a:tc>
                  <a:txBody>
                    <a:bodyPr/>
                    <a:lstStyle/>
                    <a:p>
                      <a:pPr marL="0" marR="0" algn="just">
                        <a:spcBef>
                          <a:spcPts val="0"/>
                        </a:spcBef>
                        <a:spcAft>
                          <a:spcPts val="0"/>
                        </a:spcAft>
                      </a:pPr>
                      <a:r>
                        <a:rPr lang="en-US" sz="1200" b="1">
                          <a:solidFill>
                            <a:srgbClr val="000000"/>
                          </a:solidFill>
                          <a:latin typeface="Arial"/>
                          <a:ea typeface="Times New Roman"/>
                          <a:cs typeface="Arial"/>
                        </a:rPr>
                        <a:t>Record the patient’s diet intake. Record if the patient is absent at mealtime, has refused diet or has vomited. </a:t>
                      </a:r>
                      <a:endParaRPr lang="en-US" sz="1200">
                        <a:latin typeface="Tahoma"/>
                        <a:ea typeface="Times New Roman"/>
                        <a:cs typeface="Arial"/>
                      </a:endParaRPr>
                    </a:p>
                  </a:txBody>
                  <a:tcPr marL="68580" marR="68580" marT="0" marB="0">
                    <a:lnL>
                      <a:noFill/>
                    </a:lnL>
                    <a:lnR>
                      <a:noFill/>
                    </a:lnR>
                    <a:lnT>
                      <a:noFill/>
                    </a:lnT>
                    <a:lnB>
                      <a:noFill/>
                    </a:lnB>
                  </a:tcPr>
                </a:tc>
                <a:tc>
                  <a:txBody>
                    <a:bodyPr/>
                    <a:lstStyle/>
                    <a:p>
                      <a:pPr marL="0" marR="0" algn="just">
                        <a:spcBef>
                          <a:spcPts val="0"/>
                        </a:spcBef>
                        <a:spcAft>
                          <a:spcPts val="0"/>
                        </a:spcAft>
                      </a:pPr>
                      <a:r>
                        <a:rPr lang="en-US" sz="1200" dirty="0">
                          <a:solidFill>
                            <a:srgbClr val="000000"/>
                          </a:solidFill>
                          <a:latin typeface="Arial"/>
                          <a:ea typeface="Times New Roman"/>
                          <a:cs typeface="Arial"/>
                        </a:rPr>
                        <a:t>Daily </a:t>
                      </a:r>
                      <a:endParaRPr lang="en-US" sz="1200" dirty="0">
                        <a:latin typeface="Tahoma"/>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1004047">
                <a:tc>
                  <a:txBody>
                    <a:bodyPr/>
                    <a:lstStyle/>
                    <a:p>
                      <a:pPr marL="0" marR="0" algn="just">
                        <a:spcBef>
                          <a:spcPts val="0"/>
                        </a:spcBef>
                        <a:spcAft>
                          <a:spcPts val="0"/>
                        </a:spcAft>
                      </a:pPr>
                      <a:r>
                        <a:rPr lang="en-US" sz="1200" b="1" dirty="0">
                          <a:solidFill>
                            <a:srgbClr val="000000"/>
                          </a:solidFill>
                          <a:latin typeface="Arial"/>
                          <a:ea typeface="Times New Roman"/>
                          <a:cs typeface="Arial"/>
                        </a:rPr>
                        <a:t>Assess standard clinical signs (number of stools passed, vomiting, dehydration, cough, respirations, liver size, eyes, ears, skin condition and </a:t>
                      </a:r>
                      <a:r>
                        <a:rPr lang="en-US" sz="1200" b="1" dirty="0" err="1">
                          <a:solidFill>
                            <a:srgbClr val="000000"/>
                          </a:solidFill>
                          <a:latin typeface="Arial"/>
                          <a:ea typeface="Times New Roman"/>
                          <a:cs typeface="Arial"/>
                        </a:rPr>
                        <a:t>peri</a:t>
                      </a:r>
                      <a:r>
                        <a:rPr lang="en-US" sz="1200" b="1" dirty="0">
                          <a:solidFill>
                            <a:srgbClr val="000000"/>
                          </a:solidFill>
                          <a:latin typeface="Arial"/>
                          <a:ea typeface="Times New Roman"/>
                          <a:cs typeface="Arial"/>
                        </a:rPr>
                        <a:t>-anal lesions) and note in the Multi-chart</a:t>
                      </a:r>
                      <a:endParaRPr lang="en-US" sz="1200" dirty="0">
                        <a:latin typeface="Tahoma"/>
                        <a:ea typeface="Times New Roman"/>
                        <a:cs typeface="Arial"/>
                      </a:endParaRPr>
                    </a:p>
                  </a:txBody>
                  <a:tcPr marL="68580" marR="68580" marT="0" marB="0">
                    <a:lnL>
                      <a:noFill/>
                    </a:lnL>
                    <a:lnR>
                      <a:noFill/>
                    </a:lnR>
                    <a:lnT>
                      <a:noFill/>
                    </a:lnT>
                    <a:lnB>
                      <a:noFill/>
                    </a:lnB>
                    <a:solidFill>
                      <a:srgbClr val="FDE4D0"/>
                    </a:solidFill>
                  </a:tcPr>
                </a:tc>
                <a:tc>
                  <a:txBody>
                    <a:bodyPr/>
                    <a:lstStyle/>
                    <a:p>
                      <a:pPr marL="0" marR="0" algn="just">
                        <a:spcBef>
                          <a:spcPts val="0"/>
                        </a:spcBef>
                        <a:spcAft>
                          <a:spcPts val="0"/>
                        </a:spcAft>
                      </a:pPr>
                      <a:r>
                        <a:rPr lang="en-US" sz="1200" dirty="0">
                          <a:solidFill>
                            <a:srgbClr val="000000"/>
                          </a:solidFill>
                          <a:latin typeface="Arial"/>
                          <a:ea typeface="Times New Roman"/>
                          <a:cs typeface="Arial"/>
                        </a:rPr>
                        <a:t>Daily</a:t>
                      </a:r>
                      <a:endParaRPr lang="en-US" sz="1200" dirty="0">
                        <a:latin typeface="Tahoma"/>
                        <a:ea typeface="Times New Roman"/>
                        <a:cs typeface="Arial"/>
                      </a:endParaRPr>
                    </a:p>
                  </a:txBody>
                  <a:tcPr marL="68580" marR="68580" marT="0" marB="0">
                    <a:lnL>
                      <a:noFill/>
                    </a:lnL>
                    <a:lnR>
                      <a:noFill/>
                    </a:lnR>
                    <a:lnT>
                      <a:noFill/>
                    </a:lnT>
                    <a:lnB>
                      <a:noFill/>
                    </a:lnB>
                    <a:solidFill>
                      <a:srgbClr val="FDE4D0"/>
                    </a:solidFill>
                  </a:tcPr>
                </a:tc>
                <a:extLst>
                  <a:ext uri="{0D108BD9-81ED-4DB2-BD59-A6C34878D82A}">
                    <a16:rowId xmlns:a16="http://schemas.microsoft.com/office/drawing/2014/main" val="10005"/>
                  </a:ext>
                </a:extLst>
              </a:tr>
              <a:tr h="251011">
                <a:tc>
                  <a:txBody>
                    <a:bodyPr/>
                    <a:lstStyle/>
                    <a:p>
                      <a:pPr marL="0" marR="0" algn="just">
                        <a:spcBef>
                          <a:spcPts val="0"/>
                        </a:spcBef>
                        <a:spcAft>
                          <a:spcPts val="0"/>
                        </a:spcAft>
                      </a:pPr>
                      <a:r>
                        <a:rPr lang="en-US" sz="1200" b="1">
                          <a:solidFill>
                            <a:srgbClr val="000000"/>
                          </a:solidFill>
                          <a:latin typeface="Arial"/>
                          <a:ea typeface="Times New Roman"/>
                          <a:cs typeface="Arial"/>
                        </a:rPr>
                        <a:t>Full Medical Examination</a:t>
                      </a:r>
                      <a:endParaRPr lang="en-US" sz="1200">
                        <a:latin typeface="Tahoma"/>
                        <a:ea typeface="Times New Roman"/>
                        <a:cs typeface="Arial"/>
                      </a:endParaRPr>
                    </a:p>
                  </a:txBody>
                  <a:tcPr marL="68580" marR="68580" marT="0" marB="0">
                    <a:lnL>
                      <a:noFill/>
                    </a:lnL>
                    <a:lnR>
                      <a:noFill/>
                    </a:lnR>
                    <a:lnT>
                      <a:noFill/>
                    </a:lnT>
                    <a:lnB>
                      <a:noFill/>
                    </a:lnB>
                  </a:tcPr>
                </a:tc>
                <a:tc>
                  <a:txBody>
                    <a:bodyPr/>
                    <a:lstStyle/>
                    <a:p>
                      <a:pPr marL="0" marR="0" algn="just">
                        <a:spcBef>
                          <a:spcPts val="0"/>
                        </a:spcBef>
                        <a:spcAft>
                          <a:spcPts val="0"/>
                        </a:spcAft>
                      </a:pPr>
                      <a:r>
                        <a:rPr lang="en-US" sz="1200" dirty="0">
                          <a:solidFill>
                            <a:srgbClr val="000000"/>
                          </a:solidFill>
                          <a:latin typeface="Arial"/>
                          <a:ea typeface="Times New Roman"/>
                          <a:cs typeface="Arial"/>
                        </a:rPr>
                        <a:t>Daily</a:t>
                      </a:r>
                      <a:endParaRPr lang="en-US" sz="1200" dirty="0">
                        <a:latin typeface="Tahoma"/>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251011">
                <a:tc>
                  <a:txBody>
                    <a:bodyPr/>
                    <a:lstStyle/>
                    <a:p>
                      <a:pPr marL="0" marR="0" algn="just">
                        <a:spcBef>
                          <a:spcPts val="0"/>
                        </a:spcBef>
                        <a:spcAft>
                          <a:spcPts val="0"/>
                        </a:spcAft>
                      </a:pPr>
                      <a:r>
                        <a:rPr lang="en-US" sz="1200" b="1">
                          <a:solidFill>
                            <a:srgbClr val="000000"/>
                          </a:solidFill>
                          <a:latin typeface="Arial"/>
                          <a:ea typeface="Times New Roman"/>
                          <a:cs typeface="Arial"/>
                        </a:rPr>
                        <a:t>Take MUAC</a:t>
                      </a:r>
                      <a:endParaRPr lang="en-US" sz="1200">
                        <a:latin typeface="Tahoma"/>
                        <a:ea typeface="Times New Roman"/>
                        <a:cs typeface="Arial"/>
                      </a:endParaRPr>
                    </a:p>
                  </a:txBody>
                  <a:tcPr marL="68580" marR="68580" marT="0" marB="0">
                    <a:lnL>
                      <a:noFill/>
                    </a:lnL>
                    <a:lnR>
                      <a:noFill/>
                    </a:lnR>
                    <a:lnT>
                      <a:noFill/>
                    </a:lnT>
                    <a:lnB>
                      <a:noFill/>
                    </a:lnB>
                    <a:solidFill>
                      <a:srgbClr val="FDE4D0"/>
                    </a:solidFill>
                  </a:tcPr>
                </a:tc>
                <a:tc>
                  <a:txBody>
                    <a:bodyPr/>
                    <a:lstStyle/>
                    <a:p>
                      <a:pPr marL="0" marR="0" algn="just">
                        <a:spcBef>
                          <a:spcPts val="0"/>
                        </a:spcBef>
                        <a:spcAft>
                          <a:spcPts val="0"/>
                        </a:spcAft>
                      </a:pPr>
                      <a:r>
                        <a:rPr lang="en-US" sz="1200" dirty="0">
                          <a:solidFill>
                            <a:srgbClr val="000000"/>
                          </a:solidFill>
                          <a:latin typeface="Arial"/>
                          <a:ea typeface="Times New Roman"/>
                          <a:cs typeface="Arial"/>
                        </a:rPr>
                        <a:t>Every seven days</a:t>
                      </a:r>
                      <a:endParaRPr lang="en-US" sz="1200" dirty="0">
                        <a:latin typeface="Tahoma"/>
                        <a:ea typeface="Times New Roman"/>
                        <a:cs typeface="Arial"/>
                      </a:endParaRPr>
                    </a:p>
                  </a:txBody>
                  <a:tcPr marL="68580" marR="68580" marT="0" marB="0">
                    <a:lnL>
                      <a:noFill/>
                    </a:lnL>
                    <a:lnR>
                      <a:noFill/>
                    </a:lnR>
                    <a:lnT>
                      <a:noFill/>
                    </a:lnT>
                    <a:lnB>
                      <a:noFill/>
                    </a:lnB>
                    <a:solidFill>
                      <a:srgbClr val="FDE4D0"/>
                    </a:solidFill>
                  </a:tcPr>
                </a:tc>
                <a:extLst>
                  <a:ext uri="{0D108BD9-81ED-4DB2-BD59-A6C34878D82A}">
                    <a16:rowId xmlns:a16="http://schemas.microsoft.com/office/drawing/2014/main" val="10007"/>
                  </a:ext>
                </a:extLst>
              </a:tr>
              <a:tr h="502024">
                <a:tc>
                  <a:txBody>
                    <a:bodyPr/>
                    <a:lstStyle/>
                    <a:p>
                      <a:pPr marL="0" marR="0" algn="just">
                        <a:spcBef>
                          <a:spcPts val="0"/>
                        </a:spcBef>
                        <a:spcAft>
                          <a:spcPts val="0"/>
                        </a:spcAft>
                      </a:pPr>
                      <a:r>
                        <a:rPr lang="en-US" sz="1200" b="1">
                          <a:solidFill>
                            <a:srgbClr val="000000"/>
                          </a:solidFill>
                          <a:latin typeface="Arial"/>
                          <a:ea typeface="Times New Roman"/>
                          <a:cs typeface="Arial"/>
                        </a:rPr>
                        <a:t>Measure height (length)</a:t>
                      </a:r>
                      <a:endParaRPr lang="en-US" sz="1200">
                        <a:latin typeface="Tahoma"/>
                        <a:ea typeface="Times New Roman"/>
                        <a:cs typeface="Arial"/>
                      </a:endParaRPr>
                    </a:p>
                  </a:txBody>
                  <a:tcPr marL="68580" marR="68580" marT="0" marB="0">
                    <a:lnL>
                      <a:noFill/>
                    </a:lnL>
                    <a:lnR>
                      <a:noFill/>
                    </a:lnR>
                    <a:lnT>
                      <a:noFill/>
                    </a:lnT>
                    <a:lnB w="12700" cap="flat" cmpd="sng" algn="ctr">
                      <a:solidFill>
                        <a:srgbClr val="F79646"/>
                      </a:solidFill>
                      <a:prstDash val="solid"/>
                      <a:round/>
                      <a:headEnd type="none" w="med" len="med"/>
                      <a:tailEnd type="none" w="med" len="med"/>
                    </a:lnB>
                  </a:tcPr>
                </a:tc>
                <a:tc>
                  <a:txBody>
                    <a:bodyPr/>
                    <a:lstStyle/>
                    <a:p>
                      <a:pPr marL="0" marR="0" algn="just">
                        <a:spcBef>
                          <a:spcPts val="0"/>
                        </a:spcBef>
                        <a:spcAft>
                          <a:spcPts val="0"/>
                        </a:spcAft>
                      </a:pPr>
                      <a:r>
                        <a:rPr lang="en-US" sz="1200" dirty="0">
                          <a:solidFill>
                            <a:srgbClr val="000000"/>
                          </a:solidFill>
                          <a:latin typeface="Arial"/>
                          <a:ea typeface="Times New Roman"/>
                          <a:cs typeface="Arial"/>
                        </a:rPr>
                        <a:t>Every twenty-one days (21), with each new Multi-chart</a:t>
                      </a:r>
                      <a:endParaRPr lang="en-US" sz="1200" dirty="0">
                        <a:latin typeface="Tahoma"/>
                        <a:ea typeface="Times New Roman"/>
                        <a:cs typeface="Arial"/>
                      </a:endParaRPr>
                    </a:p>
                  </a:txBody>
                  <a:tcPr marL="68580" marR="68580" marT="0" marB="0">
                    <a:lnL>
                      <a:noFill/>
                    </a:lnL>
                    <a:lnR>
                      <a:noFill/>
                    </a:lnR>
                    <a:lnT>
                      <a:noFill/>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152400" y="274638"/>
            <a:ext cx="8077200" cy="639762"/>
          </a:xfrm>
        </p:spPr>
        <p:txBody>
          <a:bodyPr wrap="square" lIns="91440" tIns="45720" rIns="91440" bIns="45720" numCol="1" anchorCtr="0" compatLnSpc="1">
            <a:prstTxWarp prst="textNoShape">
              <a:avLst/>
            </a:prstTxWarp>
            <a:normAutofit/>
          </a:bodyPr>
          <a:lstStyle/>
          <a:p>
            <a:pPr eaLnBrk="1" hangingPunct="1">
              <a:defRPr/>
            </a:pPr>
            <a:r>
              <a:rPr lang="en-GB" sz="3200" b="1" cap="none" dirty="0">
                <a:solidFill>
                  <a:schemeClr val="accent6"/>
                </a:solidFill>
                <a:latin typeface="Century Schoolbook" pitchFamily="18" charset="0"/>
              </a:rPr>
              <a:t>PREPARATION FOR DISCHARGE</a:t>
            </a:r>
            <a:endParaRPr lang="en-US" sz="3200" b="1" cap="none" dirty="0">
              <a:solidFill>
                <a:schemeClr val="accent6"/>
              </a:solidFill>
              <a:latin typeface="Century Schoolbook" pitchFamily="18" charset="0"/>
            </a:endParaRPr>
          </a:p>
        </p:txBody>
      </p:sp>
      <p:sp>
        <p:nvSpPr>
          <p:cNvPr id="48132" name="Rectangle 3"/>
          <p:cNvSpPr>
            <a:spLocks noGrp="1" noChangeArrowheads="1"/>
          </p:cNvSpPr>
          <p:nvPr>
            <p:ph type="body" idx="4294967295"/>
          </p:nvPr>
        </p:nvSpPr>
        <p:spPr>
          <a:xfrm>
            <a:off x="0" y="1066800"/>
            <a:ext cx="8686800" cy="5059363"/>
          </a:xfrm>
          <a:solidFill>
            <a:schemeClr val="accent1"/>
          </a:solidFill>
        </p:spPr>
        <p:txBody>
          <a:bodyPr/>
          <a:lstStyle/>
          <a:p>
            <a:pPr eaLnBrk="1" hangingPunct="1">
              <a:lnSpc>
                <a:spcPct val="80000"/>
              </a:lnSpc>
            </a:pPr>
            <a:endParaRPr lang="en-GB" sz="2100" dirty="0"/>
          </a:p>
          <a:p>
            <a:pPr eaLnBrk="1" hangingPunct="1">
              <a:lnSpc>
                <a:spcPct val="80000"/>
              </a:lnSpc>
            </a:pPr>
            <a:r>
              <a:rPr lang="en-GB" sz="2000" dirty="0">
                <a:latin typeface="Century Schoolbook" pitchFamily="18" charset="0"/>
              </a:rPr>
              <a:t>Throughout, keep the patient's family informed of the patient's progress and the discharge plan. </a:t>
            </a:r>
          </a:p>
          <a:p>
            <a:pPr eaLnBrk="1" hangingPunct="1">
              <a:lnSpc>
                <a:spcPct val="80000"/>
              </a:lnSpc>
              <a:buFont typeface="Wingdings" pitchFamily="2" charset="2"/>
              <a:buNone/>
            </a:pPr>
            <a:endParaRPr lang="en-GB" sz="2000" dirty="0">
              <a:latin typeface="Century Schoolbook" pitchFamily="18" charset="0"/>
            </a:endParaRPr>
          </a:p>
          <a:p>
            <a:pPr eaLnBrk="1" hangingPunct="1">
              <a:lnSpc>
                <a:spcPct val="80000"/>
              </a:lnSpc>
            </a:pPr>
            <a:r>
              <a:rPr lang="en-GB" sz="2000" dirty="0">
                <a:latin typeface="Century Schoolbook" pitchFamily="18" charset="0"/>
              </a:rPr>
              <a:t>Schedule routine health and nutrition education in groups and individually as necessary.</a:t>
            </a:r>
          </a:p>
          <a:p>
            <a:pPr eaLnBrk="1" hangingPunct="1">
              <a:lnSpc>
                <a:spcPct val="80000"/>
              </a:lnSpc>
            </a:pPr>
            <a:endParaRPr lang="en-GB" sz="2000" dirty="0">
              <a:latin typeface="Century Schoolbook" pitchFamily="18" charset="0"/>
            </a:endParaRPr>
          </a:p>
          <a:p>
            <a:pPr eaLnBrk="1" hangingPunct="1">
              <a:lnSpc>
                <a:spcPct val="80000"/>
              </a:lnSpc>
            </a:pPr>
            <a:r>
              <a:rPr lang="en-GB" sz="2000" dirty="0">
                <a:latin typeface="Century Schoolbook" pitchFamily="18" charset="0"/>
              </a:rPr>
              <a:t>If possible, during Phase 2 conduct cooking demonstrations with caregivers on how to use local foods and maintain balanced diets. </a:t>
            </a:r>
          </a:p>
          <a:p>
            <a:pPr eaLnBrk="1" hangingPunct="1">
              <a:lnSpc>
                <a:spcPct val="80000"/>
              </a:lnSpc>
            </a:pPr>
            <a:endParaRPr lang="en-GB" sz="2000" dirty="0">
              <a:latin typeface="Century Schoolbook" pitchFamily="18" charset="0"/>
            </a:endParaRPr>
          </a:p>
          <a:p>
            <a:pPr eaLnBrk="1" hangingPunct="1">
              <a:lnSpc>
                <a:spcPct val="80000"/>
              </a:lnSpc>
            </a:pPr>
            <a:r>
              <a:rPr lang="en-GB" sz="2000" dirty="0">
                <a:latin typeface="Century Schoolbook" pitchFamily="18" charset="0"/>
              </a:rPr>
              <a:t>Discharge patient to a Supplementary Feeding Programme (SFP) if available and with a food ration if possible. </a:t>
            </a:r>
          </a:p>
          <a:p>
            <a:pPr eaLnBrk="1" hangingPunct="1">
              <a:lnSpc>
                <a:spcPct val="80000"/>
              </a:lnSpc>
            </a:pPr>
            <a:endParaRPr lang="en-GB" sz="2000" dirty="0">
              <a:latin typeface="Century Schoolbook" pitchFamily="18" charset="0"/>
            </a:endParaRPr>
          </a:p>
          <a:p>
            <a:pPr eaLnBrk="1" hangingPunct="1">
              <a:lnSpc>
                <a:spcPct val="80000"/>
              </a:lnSpc>
            </a:pPr>
            <a:r>
              <a:rPr lang="en-GB" sz="2000" dirty="0">
                <a:latin typeface="Century Schoolbook" pitchFamily="18" charset="0"/>
              </a:rPr>
              <a:t>If there is no SFP, schedule a follow-up visit to the mother and child health clinic (MCH)</a:t>
            </a:r>
            <a:endParaRPr lang="en-US" sz="2000" dirty="0">
              <a:latin typeface="Century Schoolbook" pitchFamily="18" charset="0"/>
            </a:endParaRPr>
          </a:p>
        </p:txBody>
      </p:sp>
      <p:graphicFrame>
        <p:nvGraphicFramePr>
          <p:cNvPr id="4915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4915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rot="16200000">
            <a:off x="7469833" y="3426767"/>
            <a:ext cx="2285999" cy="461665"/>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Discharge</a:t>
            </a:r>
          </a:p>
        </p:txBody>
      </p:sp>
      <p:sp>
        <p:nvSpPr>
          <p:cNvPr id="6" name="TextBox 5"/>
          <p:cNvSpPr txBox="1"/>
          <p:nvPr/>
        </p:nvSpPr>
        <p:spPr>
          <a:xfrm>
            <a:off x="1" y="6396335"/>
            <a:ext cx="1752600" cy="461665"/>
          </a:xfrm>
          <a:prstGeom prst="rect">
            <a:avLst/>
          </a:prstGeom>
          <a:solidFill>
            <a:srgbClr val="79A7A5"/>
          </a:solidFill>
        </p:spPr>
        <p:txBody>
          <a:bodyPr>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PHASE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48132">
                                            <p:txEl>
                                              <p:pRg st="1" end="1"/>
                                            </p:txEl>
                                          </p:spTgt>
                                        </p:tgtEl>
                                      </p:cBhvr>
                                    </p:animEffect>
                                    <p:set>
                                      <p:cBhvr>
                                        <p:cTn id="15" dur="1" fill="hold">
                                          <p:stCondLst>
                                            <p:cond delay="499"/>
                                          </p:stCondLst>
                                        </p:cTn>
                                        <p:tgtEl>
                                          <p:spTgt spid="48132">
                                            <p:txEl>
                                              <p:pRg st="1" end="1"/>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48132">
                                            <p:txEl>
                                              <p:pRg st="3" end="3"/>
                                            </p:txEl>
                                          </p:spTgt>
                                        </p:tgtEl>
                                      </p:cBhvr>
                                    </p:animEffect>
                                    <p:set>
                                      <p:cBhvr>
                                        <p:cTn id="20" dur="1" fill="hold">
                                          <p:stCondLst>
                                            <p:cond delay="499"/>
                                          </p:stCondLst>
                                        </p:cTn>
                                        <p:tgtEl>
                                          <p:spTgt spid="48132">
                                            <p:txEl>
                                              <p:pRg st="3" end="3"/>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13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nodeType="clickEffect">
                                  <p:stCondLst>
                                    <p:cond delay="0"/>
                                  </p:stCondLst>
                                  <p:childTnLst>
                                    <p:animEffect transition="out" filter="wipe(down)">
                                      <p:cBhvr>
                                        <p:cTn id="28" dur="500"/>
                                        <p:tgtEl>
                                          <p:spTgt spid="48132">
                                            <p:txEl>
                                              <p:pRg st="5" end="5"/>
                                            </p:txEl>
                                          </p:spTgt>
                                        </p:tgtEl>
                                      </p:cBhvr>
                                    </p:animEffect>
                                    <p:set>
                                      <p:cBhvr>
                                        <p:cTn id="29" dur="1" fill="hold">
                                          <p:stCondLst>
                                            <p:cond delay="499"/>
                                          </p:stCondLst>
                                        </p:cTn>
                                        <p:tgtEl>
                                          <p:spTgt spid="48132">
                                            <p:txEl>
                                              <p:pRg st="5" end="5"/>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8132">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813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274638"/>
            <a:ext cx="8839200" cy="944562"/>
          </a:xfrm>
        </p:spPr>
        <p:txBody>
          <a:bodyPr>
            <a:normAutofit fontScale="90000"/>
          </a:bodyPr>
          <a:lstStyle/>
          <a:p>
            <a:pPr eaLnBrk="1" fontAlgn="auto" hangingPunct="1">
              <a:spcAft>
                <a:spcPts val="0"/>
              </a:spcAft>
              <a:defRPr/>
            </a:pPr>
            <a:r>
              <a:rPr lang="en-GB" sz="3200" b="1" dirty="0">
                <a:latin typeface="Century Schoolbook" pitchFamily="18" charset="0"/>
              </a:rPr>
              <a:t>MEDICATIONS TO ADMINISTER ON DISCHARGE</a:t>
            </a:r>
          </a:p>
        </p:txBody>
      </p:sp>
      <p:sp>
        <p:nvSpPr>
          <p:cNvPr id="50180" name="Rectangle 3"/>
          <p:cNvSpPr>
            <a:spLocks noGrp="1" noChangeArrowheads="1"/>
          </p:cNvSpPr>
          <p:nvPr>
            <p:ph type="body" idx="4294967295"/>
          </p:nvPr>
        </p:nvSpPr>
        <p:spPr>
          <a:xfrm>
            <a:off x="228600" y="1600200"/>
            <a:ext cx="8001000" cy="4525963"/>
          </a:xfrm>
          <a:solidFill>
            <a:schemeClr val="accent1"/>
          </a:solidFill>
        </p:spPr>
        <p:txBody>
          <a:bodyPr/>
          <a:lstStyle/>
          <a:p>
            <a:pPr eaLnBrk="1" hangingPunct="1"/>
            <a:r>
              <a:rPr lang="en-GB" dirty="0"/>
              <a:t>One dose of Vitamin A.</a:t>
            </a:r>
          </a:p>
          <a:p>
            <a:pPr eaLnBrk="1" hangingPunct="1"/>
            <a:endParaRPr lang="en-GB" dirty="0"/>
          </a:p>
          <a:p>
            <a:pPr eaLnBrk="1" hangingPunct="1"/>
            <a:r>
              <a:rPr lang="en-GB" dirty="0"/>
              <a:t>Measles vaccine if the patient is older than 6 months (should be a month apart from the measles vaccine that was given on admission).</a:t>
            </a:r>
            <a:endParaRPr lang="en-US" dirty="0"/>
          </a:p>
          <a:p>
            <a:pPr eaLnBrk="1" hangingPunct="1"/>
            <a:endParaRPr lang="en-US" dirty="0"/>
          </a:p>
        </p:txBody>
      </p:sp>
      <p:graphicFrame>
        <p:nvGraphicFramePr>
          <p:cNvPr id="5017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018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rot="16200000">
            <a:off x="7469833" y="3426767"/>
            <a:ext cx="2285999" cy="461665"/>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Discharge</a:t>
            </a:r>
          </a:p>
        </p:txBody>
      </p:sp>
      <p:sp>
        <p:nvSpPr>
          <p:cNvPr id="6" name="TextBox 5"/>
          <p:cNvSpPr txBox="1"/>
          <p:nvPr/>
        </p:nvSpPr>
        <p:spPr>
          <a:xfrm>
            <a:off x="1" y="6396335"/>
            <a:ext cx="1752600" cy="461665"/>
          </a:xfrm>
          <a:prstGeom prst="rect">
            <a:avLst/>
          </a:prstGeom>
          <a:solidFill>
            <a:srgbClr val="79A7A5"/>
          </a:solidFill>
        </p:spPr>
        <p:txBody>
          <a:bodyPr>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PHASE 2</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wrap="square" lIns="91440" tIns="45720" rIns="91440" bIns="45720" numCol="1" anchorCtr="0" compatLnSpc="1">
            <a:prstTxWarp prst="textNoShape">
              <a:avLst/>
            </a:prstTxWarp>
          </a:bodyPr>
          <a:lstStyle/>
          <a:p>
            <a:pPr eaLnBrk="1" hangingPunct="1">
              <a:defRPr/>
            </a:pPr>
            <a:r>
              <a:rPr lang="fr-FR" b="1" cap="none" dirty="0">
                <a:solidFill>
                  <a:schemeClr val="accent6"/>
                </a:solidFill>
              </a:rPr>
              <a:t>DISCHARGE CRITERIA</a:t>
            </a:r>
            <a:endParaRPr lang="en-US" b="1" cap="none" dirty="0">
              <a:solidFill>
                <a:schemeClr val="accent6"/>
              </a:solidFill>
            </a:endParaRPr>
          </a:p>
        </p:txBody>
      </p:sp>
      <p:sp>
        <p:nvSpPr>
          <p:cNvPr id="9" name="Content Placeholder 8"/>
          <p:cNvSpPr>
            <a:spLocks noGrp="1"/>
          </p:cNvSpPr>
          <p:nvPr>
            <p:ph idx="1"/>
          </p:nvPr>
        </p:nvSpPr>
        <p:spPr>
          <a:xfrm>
            <a:off x="304800" y="1295400"/>
            <a:ext cx="8382000" cy="4830763"/>
          </a:xfrm>
          <a:solidFill>
            <a:schemeClr val="accent1"/>
          </a:solidFill>
        </p:spPr>
        <p:txBody>
          <a:bodyPr>
            <a:normAutofit/>
          </a:bodyPr>
          <a:lstStyle/>
          <a:p>
            <a:pPr lvl="0"/>
            <a:r>
              <a:rPr lang="en-US" sz="2400" dirty="0">
                <a:latin typeface="Century Schoolbook" pitchFamily="18" charset="0"/>
              </a:rPr>
              <a:t>A good appetite: if the child passes the appetite test and takes 75 percent of the daily ration of RUTF</a:t>
            </a:r>
          </a:p>
          <a:p>
            <a:pPr lvl="0"/>
            <a:r>
              <a:rPr lang="en-US" sz="2400" dirty="0">
                <a:latin typeface="Century Schoolbook" pitchFamily="18" charset="0"/>
              </a:rPr>
              <a:t>Bilateral pitting edema reducing to moderate (+ +) or mild (+)</a:t>
            </a:r>
          </a:p>
          <a:p>
            <a:pPr lvl="0"/>
            <a:r>
              <a:rPr lang="en-US" sz="2400" dirty="0">
                <a:latin typeface="Century Schoolbook" pitchFamily="18" charset="0"/>
              </a:rPr>
              <a:t>Resolving medical complication</a:t>
            </a:r>
          </a:p>
          <a:p>
            <a:pPr lvl="0"/>
            <a:r>
              <a:rPr lang="en-US" sz="2400" dirty="0">
                <a:latin typeface="Century Schoolbook" pitchFamily="18" charset="0"/>
              </a:rPr>
              <a:t>Clinically well and alert</a:t>
            </a:r>
          </a:p>
          <a:p>
            <a:r>
              <a:rPr lang="en-US" sz="2400" dirty="0">
                <a:latin typeface="Century Schoolbook" pitchFamily="18" charset="0"/>
              </a:rPr>
              <a:t>Abandoned children  can remain in patient care for rehabilitation phase </a:t>
            </a:r>
          </a:p>
          <a:p>
            <a:pPr lvl="0"/>
            <a:endParaRPr lang="en-US" dirty="0"/>
          </a:p>
        </p:txBody>
      </p:sp>
      <p:graphicFrame>
        <p:nvGraphicFramePr>
          <p:cNvPr id="5120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120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rot="16200000">
            <a:off x="7469833" y="3426767"/>
            <a:ext cx="2285999" cy="461665"/>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defRPr/>
            </a:pPr>
            <a:r>
              <a:rPr lang="en-CA" sz="2400" b="1" dirty="0">
                <a:solidFill>
                  <a:schemeClr val="accent4">
                    <a:lumMod val="50000"/>
                  </a:schemeClr>
                </a:solidFill>
                <a:latin typeface="Century Schoolbook" pitchFamily="18" charset="0"/>
              </a:rPr>
              <a:t>Discharge</a:t>
            </a:r>
          </a:p>
        </p:txBody>
      </p:sp>
      <p:sp>
        <p:nvSpPr>
          <p:cNvPr id="8" name="TextBox 7"/>
          <p:cNvSpPr txBox="1"/>
          <p:nvPr/>
        </p:nvSpPr>
        <p:spPr>
          <a:xfrm>
            <a:off x="1" y="6396335"/>
            <a:ext cx="1752600" cy="461665"/>
          </a:xfrm>
          <a:prstGeom prst="rect">
            <a:avLst/>
          </a:prstGeom>
          <a:solidFill>
            <a:srgbClr val="79A7A5"/>
          </a:solidFill>
        </p:spPr>
        <p:txBody>
          <a:bodyPr>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PHASE 2</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body" idx="1"/>
          </p:nvPr>
        </p:nvSpPr>
        <p:spPr>
          <a:xfrm>
            <a:off x="457200" y="981075"/>
            <a:ext cx="8229600" cy="5145088"/>
          </a:xfrm>
          <a:solidFill>
            <a:schemeClr val="accent1"/>
          </a:solidFill>
        </p:spPr>
        <p:txBody>
          <a:bodyPr/>
          <a:lstStyle/>
          <a:p>
            <a:pPr>
              <a:lnSpc>
                <a:spcPct val="90000"/>
              </a:lnSpc>
              <a:buFontTx/>
              <a:buNone/>
            </a:pPr>
            <a:r>
              <a:rPr lang="en-CA" sz="2000" dirty="0">
                <a:latin typeface="Century Schoolbook" pitchFamily="18" charset="0"/>
              </a:rPr>
              <a:t>At ANY time during the treatment, the child should be transferred back to the cautious feeding stage (Step 7) if:</a:t>
            </a:r>
          </a:p>
          <a:p>
            <a:pPr>
              <a:lnSpc>
                <a:spcPct val="90000"/>
              </a:lnSpc>
              <a:buFontTx/>
              <a:buNone/>
            </a:pPr>
            <a:endParaRPr lang="en-CA" sz="2000" dirty="0">
              <a:latin typeface="Century Schoolbook" pitchFamily="18" charset="0"/>
            </a:endParaRPr>
          </a:p>
          <a:p>
            <a:pPr>
              <a:buNone/>
            </a:pPr>
            <a:r>
              <a:rPr lang="en-US" sz="2000" dirty="0">
                <a:latin typeface="Century Schoolbook" pitchFamily="18" charset="0"/>
              </a:rPr>
              <a:t>• Increasing or developing bilateral pitting edema</a:t>
            </a:r>
          </a:p>
          <a:p>
            <a:pPr>
              <a:buNone/>
            </a:pPr>
            <a:endParaRPr lang="en-US" sz="2000" dirty="0">
              <a:latin typeface="Century Schoolbook" pitchFamily="18" charset="0"/>
            </a:endParaRPr>
          </a:p>
          <a:p>
            <a:pPr>
              <a:buNone/>
            </a:pPr>
            <a:r>
              <a:rPr lang="en-US" sz="2000" dirty="0">
                <a:latin typeface="Century Schoolbook" pitchFamily="18" charset="0"/>
              </a:rPr>
              <a:t>• Rapid increase in liver size</a:t>
            </a:r>
          </a:p>
          <a:p>
            <a:pPr>
              <a:buNone/>
            </a:pPr>
            <a:endParaRPr lang="en-US" sz="2000" dirty="0">
              <a:latin typeface="Century Schoolbook" pitchFamily="18" charset="0"/>
            </a:endParaRPr>
          </a:p>
          <a:p>
            <a:pPr>
              <a:buNone/>
            </a:pPr>
            <a:r>
              <a:rPr lang="en-US" sz="2000" dirty="0">
                <a:latin typeface="Century Schoolbook" pitchFamily="18" charset="0"/>
              </a:rPr>
              <a:t>• Any signs of fluid overload</a:t>
            </a:r>
          </a:p>
          <a:p>
            <a:pPr>
              <a:buNone/>
            </a:pPr>
            <a:endParaRPr lang="en-US" sz="2000" dirty="0">
              <a:latin typeface="Century Schoolbook" pitchFamily="18" charset="0"/>
            </a:endParaRPr>
          </a:p>
          <a:p>
            <a:pPr>
              <a:buNone/>
            </a:pPr>
            <a:r>
              <a:rPr lang="en-US" sz="2000" dirty="0">
                <a:latin typeface="Century Schoolbook" pitchFamily="18" charset="0"/>
              </a:rPr>
              <a:t>• Tense abdominal distension</a:t>
            </a:r>
          </a:p>
          <a:p>
            <a:pPr>
              <a:buNone/>
            </a:pPr>
            <a:endParaRPr lang="en-US" sz="2000" dirty="0">
              <a:latin typeface="Century Schoolbook" pitchFamily="18" charset="0"/>
            </a:endParaRPr>
          </a:p>
          <a:p>
            <a:pPr>
              <a:buNone/>
            </a:pPr>
            <a:r>
              <a:rPr lang="en-US" sz="2000" dirty="0">
                <a:latin typeface="Century Schoolbook" pitchFamily="18" charset="0"/>
              </a:rPr>
              <a:t>• The patient gets significant re-feeding diarrhea so that there is weight loss.</a:t>
            </a:r>
          </a:p>
          <a:p>
            <a:pPr>
              <a:lnSpc>
                <a:spcPct val="90000"/>
              </a:lnSpc>
            </a:pPr>
            <a:endParaRPr lang="en-CA" sz="2100" dirty="0"/>
          </a:p>
        </p:txBody>
      </p:sp>
      <p:sp>
        <p:nvSpPr>
          <p:cNvPr id="12291" name="Rectangle 3"/>
          <p:cNvSpPr>
            <a:spLocks noGrp="1" noChangeArrowheads="1"/>
          </p:cNvSpPr>
          <p:nvPr>
            <p:ph type="title"/>
          </p:nvPr>
        </p:nvSpPr>
        <p:spPr>
          <a:xfrm>
            <a:off x="152400" y="0"/>
            <a:ext cx="8534400" cy="933450"/>
          </a:xfrm>
          <a:solidFill>
            <a:schemeClr val="bg1"/>
          </a:solidFill>
        </p:spPr>
        <p:txBody>
          <a:bodyPr wrap="square" lIns="91440" tIns="45720" rIns="91440" bIns="45720" numCol="1" anchorCtr="0" compatLnSpc="1">
            <a:prstTxWarp prst="textNoShape">
              <a:avLst/>
            </a:prstTxWarp>
          </a:bodyPr>
          <a:lstStyle/>
          <a:p>
            <a:pPr>
              <a:defRPr/>
            </a:pPr>
            <a:r>
              <a:rPr lang="en-CA" sz="2900" b="1" cap="none" dirty="0">
                <a:solidFill>
                  <a:schemeClr val="accent6"/>
                </a:solidFill>
              </a:rPr>
              <a:t>TRANSFER BACK TO </a:t>
            </a:r>
            <a:r>
              <a:rPr lang="en-CA" sz="2900" b="1" dirty="0">
                <a:solidFill>
                  <a:schemeClr val="accent6"/>
                </a:solidFill>
              </a:rPr>
              <a:t>REHABILITATION </a:t>
            </a:r>
            <a:r>
              <a:rPr lang="en-CA" sz="2900" b="1" cap="none" dirty="0">
                <a:solidFill>
                  <a:schemeClr val="accent6"/>
                </a:solidFill>
              </a:rPr>
              <a:t>PHASE </a:t>
            </a:r>
            <a:endParaRPr lang="en-US" sz="2900" b="1" cap="none" dirty="0">
              <a:solidFill>
                <a:schemeClr val="accent6"/>
              </a:solidFill>
            </a:endParaRPr>
          </a:p>
        </p:txBody>
      </p:sp>
      <p:sp>
        <p:nvSpPr>
          <p:cNvPr id="5" name="TextBox 4"/>
          <p:cNvSpPr txBox="1"/>
          <p:nvPr/>
        </p:nvSpPr>
        <p:spPr>
          <a:xfrm rot="16200000">
            <a:off x="6555432" y="3198166"/>
            <a:ext cx="4114801" cy="461665"/>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Failure to respond</a:t>
            </a:r>
          </a:p>
        </p:txBody>
      </p:sp>
      <p:sp>
        <p:nvSpPr>
          <p:cNvPr id="6" name="TextBox 5"/>
          <p:cNvSpPr txBox="1"/>
          <p:nvPr/>
        </p:nvSpPr>
        <p:spPr>
          <a:xfrm>
            <a:off x="1" y="6396335"/>
            <a:ext cx="1752600" cy="461665"/>
          </a:xfrm>
          <a:prstGeom prst="rect">
            <a:avLst/>
          </a:prstGeom>
          <a:solidFill>
            <a:srgbClr val="79A7A5"/>
          </a:solidFill>
        </p:spPr>
        <p:txBody>
          <a:bodyPr>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PHASE 2</a:t>
            </a:r>
          </a:p>
        </p:txBody>
      </p:sp>
      <p:graphicFrame>
        <p:nvGraphicFramePr>
          <p:cNvPr id="5222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222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solidFill>
                  <a:schemeClr val="accent6"/>
                </a:solidFill>
              </a:rPr>
              <a:t>TRANSFER BACK TO REHABILITATION PHASE </a:t>
            </a:r>
            <a:endParaRPr lang="en-US" dirty="0"/>
          </a:p>
        </p:txBody>
      </p:sp>
      <p:sp>
        <p:nvSpPr>
          <p:cNvPr id="3" name="Content Placeholder 2"/>
          <p:cNvSpPr>
            <a:spLocks noGrp="1"/>
          </p:cNvSpPr>
          <p:nvPr>
            <p:ph idx="1"/>
          </p:nvPr>
        </p:nvSpPr>
        <p:spPr/>
        <p:txBody>
          <a:bodyPr>
            <a:normAutofit/>
          </a:bodyPr>
          <a:lstStyle/>
          <a:p>
            <a:pPr lvl="0"/>
            <a:r>
              <a:rPr lang="x-none" sz="2000" dirty="0">
                <a:latin typeface="Century Schoolbook" pitchFamily="18" charset="0"/>
              </a:rPr>
              <a:t>A complication that necessitates an intravenous infusion</a:t>
            </a:r>
            <a:endParaRPr lang="en-US" sz="2000" dirty="0">
              <a:latin typeface="Century Schoolbook" pitchFamily="18" charset="0"/>
            </a:endParaRPr>
          </a:p>
          <a:p>
            <a:pPr lvl="0"/>
            <a:endParaRPr lang="en-US" sz="2000" dirty="0">
              <a:latin typeface="Century Schoolbook" pitchFamily="18" charset="0"/>
            </a:endParaRPr>
          </a:p>
          <a:p>
            <a:pPr lvl="0"/>
            <a:r>
              <a:rPr lang="x-none" sz="2000" dirty="0">
                <a:latin typeface="Century Schoolbook" pitchFamily="18" charset="0"/>
              </a:rPr>
              <a:t>A need for feeding by NGT</a:t>
            </a:r>
            <a:endParaRPr lang="en-US" sz="2000" dirty="0">
              <a:latin typeface="Century Schoolbook" pitchFamily="18" charset="0"/>
            </a:endParaRPr>
          </a:p>
          <a:p>
            <a:pPr lvl="0"/>
            <a:endParaRPr lang="en-US" sz="2000" dirty="0">
              <a:latin typeface="Century Schoolbook" pitchFamily="18" charset="0"/>
            </a:endParaRPr>
          </a:p>
          <a:p>
            <a:pPr lvl="0"/>
            <a:r>
              <a:rPr lang="x-none" sz="2000" dirty="0">
                <a:latin typeface="Century Schoolbook" pitchFamily="18" charset="0"/>
              </a:rPr>
              <a:t>Weight gain of more than 10 g/kg bodyweight/day in association with an increase in respiratory rate (indicative of excess fluid retention)</a:t>
            </a:r>
            <a:endParaRPr lang="en-US" sz="2000" dirty="0">
              <a:latin typeface="Century Schoolbook" pitchFamily="18" charset="0"/>
            </a:endParaRPr>
          </a:p>
          <a:p>
            <a:pPr lvl="0"/>
            <a:endParaRPr lang="en-US" sz="2000" dirty="0">
              <a:latin typeface="Century Schoolbook" pitchFamily="18" charset="0"/>
            </a:endParaRPr>
          </a:p>
          <a:p>
            <a:r>
              <a:rPr lang="en-US" sz="2000" dirty="0">
                <a:latin typeface="Century Schoolbook" pitchFamily="18" charset="0"/>
              </a:rPr>
              <a:t>If a severe medical complication becomes apparent, such as hypothermia, hypoglycaemia</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274638"/>
            <a:ext cx="8534400" cy="631825"/>
          </a:xfrm>
          <a:solidFill>
            <a:schemeClr val="bg1"/>
          </a:solidFill>
        </p:spPr>
        <p:txBody>
          <a:bodyPr wrap="square" lIns="91440" tIns="45720" rIns="91440" bIns="45720" numCol="1" anchorCtr="0" compatLnSpc="1">
            <a:prstTxWarp prst="textNoShape">
              <a:avLst/>
            </a:prstTxWarp>
            <a:normAutofit fontScale="90000"/>
          </a:bodyPr>
          <a:lstStyle/>
          <a:p>
            <a:pPr>
              <a:defRPr/>
            </a:pPr>
            <a:r>
              <a:rPr lang="en-US" b="1" cap="none" dirty="0">
                <a:solidFill>
                  <a:schemeClr val="accent6"/>
                </a:solidFill>
              </a:rPr>
              <a:t>FAILURE TO RESPOND</a:t>
            </a:r>
          </a:p>
        </p:txBody>
      </p:sp>
      <p:sp>
        <p:nvSpPr>
          <p:cNvPr id="4" name="TextBox 3"/>
          <p:cNvSpPr txBox="1"/>
          <p:nvPr/>
        </p:nvSpPr>
        <p:spPr>
          <a:xfrm>
            <a:off x="1" y="6396335"/>
            <a:ext cx="1752600" cy="461665"/>
          </a:xfrm>
          <a:prstGeom prst="rect">
            <a:avLst/>
          </a:prstGeom>
          <a:solidFill>
            <a:srgbClr val="79A7A5"/>
          </a:solidFill>
        </p:spPr>
        <p:txBody>
          <a:bodyPr>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PHASE 2</a:t>
            </a:r>
          </a:p>
        </p:txBody>
      </p:sp>
      <p:sp>
        <p:nvSpPr>
          <p:cNvPr id="5" name="TextBox 4"/>
          <p:cNvSpPr txBox="1"/>
          <p:nvPr/>
        </p:nvSpPr>
        <p:spPr>
          <a:xfrm rot="16200000">
            <a:off x="6555432" y="3198166"/>
            <a:ext cx="4114801" cy="461665"/>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Failure to respond</a:t>
            </a:r>
          </a:p>
        </p:txBody>
      </p:sp>
      <p:graphicFrame>
        <p:nvGraphicFramePr>
          <p:cNvPr id="5325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325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Table 6"/>
          <p:cNvGraphicFramePr>
            <a:graphicFrameLocks noGrp="1"/>
          </p:cNvGraphicFramePr>
          <p:nvPr/>
        </p:nvGraphicFramePr>
        <p:xfrm>
          <a:off x="533400" y="1219200"/>
          <a:ext cx="7467600" cy="4267200"/>
        </p:xfrm>
        <a:graphic>
          <a:graphicData uri="http://schemas.openxmlformats.org/drawingml/2006/table">
            <a:tbl>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533400">
                <a:tc>
                  <a:txBody>
                    <a:bodyPr/>
                    <a:lstStyle/>
                    <a:p>
                      <a:pPr marL="0" marR="0" algn="just">
                        <a:spcBef>
                          <a:spcPts val="0"/>
                        </a:spcBef>
                        <a:spcAft>
                          <a:spcPts val="0"/>
                        </a:spcAft>
                      </a:pPr>
                      <a:r>
                        <a:rPr lang="en-US" sz="1200" b="1" dirty="0">
                          <a:solidFill>
                            <a:schemeClr val="tx1"/>
                          </a:solidFill>
                          <a:latin typeface="Arial"/>
                          <a:ea typeface="Times New Roman"/>
                          <a:cs typeface="Arial"/>
                        </a:rPr>
                        <a:t>Primary Failure to Respond</a:t>
                      </a:r>
                      <a:endParaRPr lang="en-US" sz="1200" dirty="0">
                        <a:solidFill>
                          <a:schemeClr val="tx1"/>
                        </a:solidFill>
                        <a:latin typeface="Tahoma"/>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marL="0" marR="0" algn="just">
                        <a:spcBef>
                          <a:spcPts val="0"/>
                        </a:spcBef>
                        <a:spcAft>
                          <a:spcPts val="0"/>
                        </a:spcAft>
                      </a:pPr>
                      <a:r>
                        <a:rPr lang="en-US" sz="1200" b="1" dirty="0">
                          <a:solidFill>
                            <a:schemeClr val="tx1"/>
                          </a:solidFill>
                          <a:latin typeface="Arial"/>
                          <a:ea typeface="Times New Roman"/>
                          <a:cs typeface="Arial"/>
                        </a:rPr>
                        <a:t>Time After Admission</a:t>
                      </a:r>
                      <a:endParaRPr lang="en-US" sz="1200" dirty="0">
                        <a:solidFill>
                          <a:schemeClr val="tx1"/>
                        </a:solidFill>
                        <a:latin typeface="Tahoma"/>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extLst>
                  <a:ext uri="{0D108BD9-81ED-4DB2-BD59-A6C34878D82A}">
                    <a16:rowId xmlns:a16="http://schemas.microsoft.com/office/drawing/2014/main" val="10000"/>
                  </a:ext>
                </a:extLst>
              </a:tr>
              <a:tr h="533400">
                <a:tc>
                  <a:txBody>
                    <a:bodyPr/>
                    <a:lstStyle/>
                    <a:p>
                      <a:pPr marL="0" marR="0" algn="just">
                        <a:spcBef>
                          <a:spcPts val="0"/>
                        </a:spcBef>
                        <a:spcAft>
                          <a:spcPts val="0"/>
                        </a:spcAft>
                      </a:pPr>
                      <a:r>
                        <a:rPr lang="en-US" sz="1200" b="1">
                          <a:solidFill>
                            <a:schemeClr val="tx1"/>
                          </a:solidFill>
                          <a:latin typeface="Arial"/>
                          <a:ea typeface="Times New Roman"/>
                          <a:cs typeface="Arial"/>
                        </a:rPr>
                        <a:t>Failure to regain appetite</a:t>
                      </a:r>
                      <a:endParaRPr lang="en-US" sz="1200">
                        <a:solidFill>
                          <a:schemeClr val="tx1"/>
                        </a:solidFill>
                        <a:latin typeface="Tahoma"/>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a:txBody>
                    <a:bodyPr/>
                    <a:lstStyle/>
                    <a:p>
                      <a:pPr marL="0" marR="0" algn="just">
                        <a:spcBef>
                          <a:spcPts val="0"/>
                        </a:spcBef>
                        <a:spcAft>
                          <a:spcPts val="0"/>
                        </a:spcAft>
                      </a:pPr>
                      <a:r>
                        <a:rPr lang="en-US" sz="1200" b="1" dirty="0">
                          <a:solidFill>
                            <a:schemeClr val="tx1"/>
                          </a:solidFill>
                          <a:latin typeface="Arial"/>
                          <a:ea typeface="Times New Roman"/>
                          <a:cs typeface="Arial"/>
                        </a:rPr>
                        <a:t>Day 4</a:t>
                      </a:r>
                      <a:endParaRPr lang="en-US" sz="1200" dirty="0">
                        <a:solidFill>
                          <a:schemeClr val="tx1"/>
                        </a:solidFill>
                        <a:latin typeface="Tahoma"/>
                        <a:ea typeface="Times New Roman"/>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extLst>
                  <a:ext uri="{0D108BD9-81ED-4DB2-BD59-A6C34878D82A}">
                    <a16:rowId xmlns:a16="http://schemas.microsoft.com/office/drawing/2014/main" val="10001"/>
                  </a:ext>
                </a:extLst>
              </a:tr>
              <a:tr h="533400">
                <a:tc>
                  <a:txBody>
                    <a:bodyPr/>
                    <a:lstStyle/>
                    <a:p>
                      <a:pPr marL="0" marR="0" algn="just">
                        <a:spcBef>
                          <a:spcPts val="0"/>
                        </a:spcBef>
                        <a:spcAft>
                          <a:spcPts val="0"/>
                        </a:spcAft>
                      </a:pPr>
                      <a:r>
                        <a:rPr lang="en-US" sz="1200" b="1" dirty="0">
                          <a:solidFill>
                            <a:schemeClr val="tx1"/>
                          </a:solidFill>
                          <a:latin typeface="Arial"/>
                          <a:ea typeface="Times New Roman"/>
                          <a:cs typeface="Arial"/>
                        </a:rPr>
                        <a:t>Failure to start to lose edema</a:t>
                      </a:r>
                      <a:endParaRPr lang="en-US" sz="1200" dirty="0">
                        <a:solidFill>
                          <a:schemeClr val="tx1"/>
                        </a:solidFill>
                        <a:latin typeface="Tahoma"/>
                        <a:ea typeface="Times New Roman"/>
                        <a:cs typeface="Arial"/>
                      </a:endParaRPr>
                    </a:p>
                  </a:txBody>
                  <a:tcPr marL="68580" marR="68580" marT="0" marB="0">
                    <a:lnL>
                      <a:noFill/>
                    </a:lnL>
                    <a:lnR>
                      <a:noFill/>
                    </a:lnR>
                    <a:lnT>
                      <a:noFill/>
                    </a:lnT>
                    <a:lnB>
                      <a:noFill/>
                    </a:lnB>
                  </a:tcPr>
                </a:tc>
                <a:tc>
                  <a:txBody>
                    <a:bodyPr/>
                    <a:lstStyle/>
                    <a:p>
                      <a:pPr marL="0" marR="0" algn="just">
                        <a:spcBef>
                          <a:spcPts val="0"/>
                        </a:spcBef>
                        <a:spcAft>
                          <a:spcPts val="0"/>
                        </a:spcAft>
                      </a:pPr>
                      <a:r>
                        <a:rPr lang="en-US" sz="1200" b="1" dirty="0">
                          <a:solidFill>
                            <a:schemeClr val="tx1"/>
                          </a:solidFill>
                          <a:latin typeface="Arial"/>
                          <a:ea typeface="Times New Roman"/>
                          <a:cs typeface="Arial"/>
                        </a:rPr>
                        <a:t>Day 4</a:t>
                      </a:r>
                      <a:endParaRPr lang="en-US" sz="1200" dirty="0">
                        <a:solidFill>
                          <a:schemeClr val="tx1"/>
                        </a:solidFill>
                        <a:latin typeface="Tahoma"/>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533400">
                <a:tc>
                  <a:txBody>
                    <a:bodyPr/>
                    <a:lstStyle/>
                    <a:p>
                      <a:pPr marL="0" marR="0" algn="just">
                        <a:spcBef>
                          <a:spcPts val="0"/>
                        </a:spcBef>
                        <a:spcAft>
                          <a:spcPts val="0"/>
                        </a:spcAft>
                      </a:pPr>
                      <a:r>
                        <a:rPr lang="en-US" sz="1200" b="1">
                          <a:solidFill>
                            <a:schemeClr val="tx1"/>
                          </a:solidFill>
                          <a:latin typeface="Arial"/>
                          <a:ea typeface="Times New Roman"/>
                          <a:cs typeface="Arial"/>
                        </a:rPr>
                        <a:t>Edema still present</a:t>
                      </a:r>
                      <a:endParaRPr lang="en-US" sz="1200">
                        <a:solidFill>
                          <a:schemeClr val="tx1"/>
                        </a:solidFill>
                        <a:latin typeface="Tahoma"/>
                        <a:ea typeface="Times New Roman"/>
                        <a:cs typeface="Arial"/>
                      </a:endParaRPr>
                    </a:p>
                  </a:txBody>
                  <a:tcPr marL="68580" marR="68580" marT="0" marB="0">
                    <a:lnL>
                      <a:noFill/>
                    </a:lnL>
                    <a:lnR>
                      <a:noFill/>
                    </a:lnR>
                    <a:lnT>
                      <a:noFill/>
                    </a:lnT>
                    <a:lnB>
                      <a:noFill/>
                    </a:lnB>
                    <a:solidFill>
                      <a:srgbClr val="FDE4D0"/>
                    </a:solidFill>
                  </a:tcPr>
                </a:tc>
                <a:tc>
                  <a:txBody>
                    <a:bodyPr/>
                    <a:lstStyle/>
                    <a:p>
                      <a:pPr marL="0" marR="0" algn="just">
                        <a:spcBef>
                          <a:spcPts val="0"/>
                        </a:spcBef>
                        <a:spcAft>
                          <a:spcPts val="0"/>
                        </a:spcAft>
                      </a:pPr>
                      <a:r>
                        <a:rPr lang="en-US" sz="1200" b="1" dirty="0">
                          <a:solidFill>
                            <a:schemeClr val="tx1"/>
                          </a:solidFill>
                          <a:latin typeface="Arial"/>
                          <a:ea typeface="Times New Roman"/>
                          <a:cs typeface="Arial"/>
                        </a:rPr>
                        <a:t>Day 10</a:t>
                      </a:r>
                      <a:endParaRPr lang="en-US" sz="1200" dirty="0">
                        <a:solidFill>
                          <a:schemeClr val="tx1"/>
                        </a:solidFill>
                        <a:latin typeface="Tahoma"/>
                        <a:ea typeface="Times New Roman"/>
                        <a:cs typeface="Arial"/>
                      </a:endParaRPr>
                    </a:p>
                  </a:txBody>
                  <a:tcPr marL="68580" marR="68580" marT="0" marB="0">
                    <a:lnL>
                      <a:noFill/>
                    </a:lnL>
                    <a:lnR>
                      <a:noFill/>
                    </a:lnR>
                    <a:lnT>
                      <a:noFill/>
                    </a:lnT>
                    <a:lnB>
                      <a:noFill/>
                    </a:lnB>
                    <a:solidFill>
                      <a:srgbClr val="FDE4D0"/>
                    </a:solidFill>
                  </a:tcPr>
                </a:tc>
                <a:extLst>
                  <a:ext uri="{0D108BD9-81ED-4DB2-BD59-A6C34878D82A}">
                    <a16:rowId xmlns:a16="http://schemas.microsoft.com/office/drawing/2014/main" val="10003"/>
                  </a:ext>
                </a:extLst>
              </a:tr>
              <a:tr h="533400">
                <a:tc>
                  <a:txBody>
                    <a:bodyPr/>
                    <a:lstStyle/>
                    <a:p>
                      <a:pPr marL="0" marR="0" algn="just">
                        <a:spcBef>
                          <a:spcPts val="0"/>
                        </a:spcBef>
                        <a:spcAft>
                          <a:spcPts val="0"/>
                        </a:spcAft>
                      </a:pPr>
                      <a:r>
                        <a:rPr lang="en-US" sz="1200" b="1">
                          <a:solidFill>
                            <a:schemeClr val="tx1"/>
                          </a:solidFill>
                          <a:latin typeface="Arial"/>
                          <a:ea typeface="Times New Roman"/>
                          <a:cs typeface="Arial"/>
                        </a:rPr>
                        <a:t>Failure to gain at least 5g/kg/day of bodyweight</a:t>
                      </a:r>
                      <a:endParaRPr lang="en-US" sz="1200">
                        <a:solidFill>
                          <a:schemeClr val="tx1"/>
                        </a:solidFill>
                        <a:latin typeface="Tahoma"/>
                        <a:ea typeface="Times New Roman"/>
                        <a:cs typeface="Arial"/>
                      </a:endParaRPr>
                    </a:p>
                  </a:txBody>
                  <a:tcPr marL="68580" marR="68580" marT="0" marB="0">
                    <a:lnL>
                      <a:noFill/>
                    </a:lnL>
                    <a:lnR>
                      <a:noFill/>
                    </a:lnR>
                    <a:lnT>
                      <a:noFill/>
                    </a:lnT>
                    <a:lnB>
                      <a:noFill/>
                    </a:lnB>
                  </a:tcPr>
                </a:tc>
                <a:tc>
                  <a:txBody>
                    <a:bodyPr/>
                    <a:lstStyle/>
                    <a:p>
                      <a:pPr marL="0" marR="0" algn="just">
                        <a:spcBef>
                          <a:spcPts val="0"/>
                        </a:spcBef>
                        <a:spcAft>
                          <a:spcPts val="0"/>
                        </a:spcAft>
                      </a:pPr>
                      <a:r>
                        <a:rPr lang="en-US" sz="1200" b="1" dirty="0">
                          <a:solidFill>
                            <a:schemeClr val="tx1"/>
                          </a:solidFill>
                          <a:latin typeface="Arial"/>
                          <a:ea typeface="Times New Roman"/>
                          <a:cs typeface="Arial"/>
                        </a:rPr>
                        <a:t>Day 10</a:t>
                      </a:r>
                      <a:endParaRPr lang="en-US" sz="1200" dirty="0">
                        <a:solidFill>
                          <a:schemeClr val="tx1"/>
                        </a:solidFill>
                        <a:latin typeface="Tahoma"/>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533400">
                <a:tc>
                  <a:txBody>
                    <a:bodyPr/>
                    <a:lstStyle/>
                    <a:p>
                      <a:pPr marL="0" marR="0" algn="just">
                        <a:spcBef>
                          <a:spcPts val="0"/>
                        </a:spcBef>
                        <a:spcAft>
                          <a:spcPts val="0"/>
                        </a:spcAft>
                      </a:pPr>
                      <a:r>
                        <a:rPr lang="en-US" sz="1200" b="1">
                          <a:solidFill>
                            <a:schemeClr val="tx1"/>
                          </a:solidFill>
                          <a:latin typeface="Arial"/>
                          <a:ea typeface="Times New Roman"/>
                          <a:cs typeface="Arial"/>
                        </a:rPr>
                        <a:t>Clinical deterioration AFTER admission</a:t>
                      </a:r>
                      <a:endParaRPr lang="en-US" sz="1200">
                        <a:solidFill>
                          <a:schemeClr val="tx1"/>
                        </a:solidFill>
                        <a:latin typeface="Tahoma"/>
                        <a:ea typeface="Times New Roman"/>
                        <a:cs typeface="Arial"/>
                      </a:endParaRPr>
                    </a:p>
                  </a:txBody>
                  <a:tcPr marL="68580" marR="68580" marT="0" marB="0">
                    <a:lnL>
                      <a:noFill/>
                    </a:lnL>
                    <a:lnR>
                      <a:noFill/>
                    </a:lnR>
                    <a:lnT>
                      <a:noFill/>
                    </a:lnT>
                    <a:lnB>
                      <a:noFill/>
                    </a:lnB>
                    <a:solidFill>
                      <a:srgbClr val="FDE4D0"/>
                    </a:solidFill>
                  </a:tcPr>
                </a:tc>
                <a:tc>
                  <a:txBody>
                    <a:bodyPr/>
                    <a:lstStyle/>
                    <a:p>
                      <a:pPr marL="0" marR="0" algn="just">
                        <a:spcBef>
                          <a:spcPts val="0"/>
                        </a:spcBef>
                        <a:spcAft>
                          <a:spcPts val="0"/>
                        </a:spcAft>
                      </a:pPr>
                      <a:r>
                        <a:rPr lang="en-US" sz="1200" b="1" dirty="0">
                          <a:solidFill>
                            <a:schemeClr val="tx1"/>
                          </a:solidFill>
                          <a:latin typeface="Arial"/>
                          <a:ea typeface="Times New Roman"/>
                          <a:cs typeface="Arial"/>
                        </a:rPr>
                        <a:t>At any time</a:t>
                      </a:r>
                      <a:endParaRPr lang="en-US" sz="1200" dirty="0">
                        <a:solidFill>
                          <a:schemeClr val="tx1"/>
                        </a:solidFill>
                        <a:latin typeface="Tahoma"/>
                        <a:ea typeface="Times New Roman"/>
                        <a:cs typeface="Arial"/>
                      </a:endParaRPr>
                    </a:p>
                  </a:txBody>
                  <a:tcPr marL="68580" marR="68580" marT="0" marB="0">
                    <a:lnL>
                      <a:noFill/>
                    </a:lnL>
                    <a:lnR>
                      <a:noFill/>
                    </a:lnR>
                    <a:lnT>
                      <a:noFill/>
                    </a:lnT>
                    <a:lnB>
                      <a:noFill/>
                    </a:lnB>
                    <a:solidFill>
                      <a:srgbClr val="FDE4D0"/>
                    </a:solidFill>
                  </a:tcPr>
                </a:tc>
                <a:extLst>
                  <a:ext uri="{0D108BD9-81ED-4DB2-BD59-A6C34878D82A}">
                    <a16:rowId xmlns:a16="http://schemas.microsoft.com/office/drawing/2014/main" val="10005"/>
                  </a:ext>
                </a:extLst>
              </a:tr>
              <a:tr h="533400">
                <a:tc gridSpan="2">
                  <a:txBody>
                    <a:bodyPr/>
                    <a:lstStyle/>
                    <a:p>
                      <a:pPr marL="0" marR="0" algn="just">
                        <a:spcBef>
                          <a:spcPts val="0"/>
                        </a:spcBef>
                        <a:spcAft>
                          <a:spcPts val="0"/>
                        </a:spcAft>
                      </a:pPr>
                      <a:r>
                        <a:rPr lang="en-US" sz="1200" b="1" dirty="0">
                          <a:solidFill>
                            <a:schemeClr val="tx1"/>
                          </a:solidFill>
                          <a:latin typeface="Arial"/>
                          <a:ea typeface="Times New Roman"/>
                          <a:cs typeface="Arial"/>
                        </a:rPr>
                        <a:t>Secondary Failure to Respond</a:t>
                      </a:r>
                      <a:endParaRPr lang="en-US" sz="1200" dirty="0">
                        <a:solidFill>
                          <a:schemeClr val="tx1"/>
                        </a:solidFill>
                        <a:latin typeface="Tahoma"/>
                        <a:ea typeface="Times New Roman"/>
                        <a:cs typeface="Arial"/>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6"/>
                  </a:ext>
                </a:extLst>
              </a:tr>
              <a:tr h="533400">
                <a:tc>
                  <a:txBody>
                    <a:bodyPr/>
                    <a:lstStyle/>
                    <a:p>
                      <a:pPr marL="0" marR="0" algn="just">
                        <a:spcBef>
                          <a:spcPts val="0"/>
                        </a:spcBef>
                        <a:spcAft>
                          <a:spcPts val="0"/>
                        </a:spcAft>
                      </a:pPr>
                      <a:r>
                        <a:rPr lang="en-US" sz="1200" b="1">
                          <a:solidFill>
                            <a:schemeClr val="tx1"/>
                          </a:solidFill>
                          <a:latin typeface="Arial"/>
                          <a:ea typeface="Times New Roman"/>
                          <a:cs typeface="Arial"/>
                        </a:rPr>
                        <a:t>Failure to gain at least 5 g/kg/day of bodyweight</a:t>
                      </a:r>
                      <a:endParaRPr lang="en-US" sz="1200">
                        <a:solidFill>
                          <a:schemeClr val="tx1"/>
                        </a:solidFill>
                        <a:latin typeface="Tahoma"/>
                        <a:ea typeface="Times New Roman"/>
                        <a:cs typeface="Arial"/>
                      </a:endParaRPr>
                    </a:p>
                  </a:txBody>
                  <a:tcPr marL="68580" marR="68580" marT="0" marB="0">
                    <a:lnL>
                      <a:noFill/>
                    </a:lnL>
                    <a:lnR>
                      <a:noFill/>
                    </a:lnR>
                    <a:lnT>
                      <a:noFill/>
                    </a:lnT>
                    <a:lnB w="12700" cap="flat" cmpd="sng" algn="ctr">
                      <a:solidFill>
                        <a:srgbClr val="F79646"/>
                      </a:solidFill>
                      <a:prstDash val="solid"/>
                      <a:round/>
                      <a:headEnd type="none" w="med" len="med"/>
                      <a:tailEnd type="none" w="med" len="med"/>
                    </a:lnB>
                    <a:solidFill>
                      <a:srgbClr val="FDE4D0"/>
                    </a:solidFill>
                  </a:tcPr>
                </a:tc>
                <a:tc>
                  <a:txBody>
                    <a:bodyPr/>
                    <a:lstStyle/>
                    <a:p>
                      <a:pPr marL="0" marR="0" algn="just">
                        <a:spcBef>
                          <a:spcPts val="0"/>
                        </a:spcBef>
                        <a:spcAft>
                          <a:spcPts val="0"/>
                        </a:spcAft>
                      </a:pPr>
                      <a:r>
                        <a:rPr lang="en-US" sz="1200" dirty="0">
                          <a:solidFill>
                            <a:schemeClr val="tx1"/>
                          </a:solidFill>
                          <a:latin typeface="Arial"/>
                          <a:ea typeface="Times New Roman"/>
                          <a:cs typeface="Arial"/>
                        </a:rPr>
                        <a:t>During Rehabilitation Phase for 3 successive days</a:t>
                      </a:r>
                      <a:endParaRPr lang="en-US" sz="1200" dirty="0">
                        <a:solidFill>
                          <a:schemeClr val="tx1"/>
                        </a:solidFill>
                        <a:latin typeface="Tahoma"/>
                        <a:ea typeface="Times New Roman"/>
                        <a:cs typeface="Arial"/>
                      </a:endParaRPr>
                    </a:p>
                  </a:txBody>
                  <a:tcPr marL="68580" marR="68580" marT="0" marB="0">
                    <a:lnL>
                      <a:noFill/>
                    </a:lnL>
                    <a:lnR>
                      <a:noFill/>
                    </a:lnR>
                    <a:lnT>
                      <a:noFill/>
                    </a:lnT>
                    <a:lnB w="12700" cap="flat" cmpd="sng" algn="ctr">
                      <a:solidFill>
                        <a:srgbClr val="F79646"/>
                      </a:solidFill>
                      <a:prstDash val="solid"/>
                      <a:round/>
                      <a:headEnd type="none" w="med" len="med"/>
                      <a:tailEnd type="none" w="med" len="med"/>
                    </a:lnB>
                    <a:solidFill>
                      <a:srgbClr val="FDE4D0"/>
                    </a:solidFill>
                  </a:tcPr>
                </a:tc>
                <a:extLst>
                  <a:ext uri="{0D108BD9-81ED-4DB2-BD59-A6C34878D82A}">
                    <a16:rowId xmlns:a16="http://schemas.microsoft.com/office/drawing/2014/main" val="10007"/>
                  </a:ext>
                </a:extLst>
              </a:tr>
            </a:tbl>
          </a:graphicData>
        </a:graphic>
      </p:graphicFrame>
      <p:sp>
        <p:nvSpPr>
          <p:cNvPr id="532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body" idx="1"/>
          </p:nvPr>
        </p:nvSpPr>
        <p:spPr>
          <a:xfrm>
            <a:off x="457200" y="981075"/>
            <a:ext cx="8229600" cy="5145088"/>
          </a:xfrm>
          <a:solidFill>
            <a:schemeClr val="accent1"/>
          </a:solidFill>
        </p:spPr>
        <p:txBody>
          <a:bodyPr/>
          <a:lstStyle/>
          <a:p>
            <a:pPr>
              <a:lnSpc>
                <a:spcPct val="80000"/>
              </a:lnSpc>
            </a:pPr>
            <a:r>
              <a:rPr lang="en-CA" sz="2000" dirty="0">
                <a:latin typeface="Century Schoolbook" pitchFamily="18" charset="0"/>
              </a:rPr>
              <a:t>night feeds are being given (for cautious feeding stage), </a:t>
            </a:r>
          </a:p>
          <a:p>
            <a:pPr>
              <a:lnSpc>
                <a:spcPct val="80000"/>
              </a:lnSpc>
            </a:pPr>
            <a:endParaRPr lang="en-CA" sz="2000" dirty="0">
              <a:latin typeface="Century Schoolbook" pitchFamily="18" charset="0"/>
            </a:endParaRPr>
          </a:p>
          <a:p>
            <a:pPr>
              <a:lnSpc>
                <a:spcPct val="80000"/>
              </a:lnSpc>
            </a:pPr>
            <a:r>
              <a:rPr lang="en-CA" sz="2000" dirty="0">
                <a:latin typeface="Century Schoolbook" pitchFamily="18" charset="0"/>
              </a:rPr>
              <a:t>especially if children not taking all during the day.</a:t>
            </a:r>
          </a:p>
          <a:p>
            <a:pPr>
              <a:lnSpc>
                <a:spcPct val="80000"/>
              </a:lnSpc>
              <a:buFont typeface="Wingdings" pitchFamily="2" charset="2"/>
              <a:buNone/>
            </a:pPr>
            <a:endParaRPr lang="en-CA" sz="2000" dirty="0">
              <a:latin typeface="Century Schoolbook" pitchFamily="18" charset="0"/>
            </a:endParaRPr>
          </a:p>
          <a:p>
            <a:pPr>
              <a:lnSpc>
                <a:spcPct val="80000"/>
              </a:lnSpc>
            </a:pPr>
            <a:r>
              <a:rPr lang="en-CA" sz="2000" dirty="0">
                <a:latin typeface="Century Schoolbook" pitchFamily="18" charset="0"/>
              </a:rPr>
              <a:t>That milk consumption, vomiting, diarrhoea, etc is being monitored properly.</a:t>
            </a:r>
          </a:p>
          <a:p>
            <a:pPr>
              <a:lnSpc>
                <a:spcPct val="80000"/>
              </a:lnSpc>
              <a:buFont typeface="Wingdings" pitchFamily="2" charset="2"/>
              <a:buNone/>
            </a:pPr>
            <a:endParaRPr lang="en-CA" sz="2000" dirty="0">
              <a:latin typeface="Century Schoolbook" pitchFamily="18" charset="0"/>
            </a:endParaRPr>
          </a:p>
          <a:p>
            <a:pPr>
              <a:lnSpc>
                <a:spcPct val="80000"/>
              </a:lnSpc>
            </a:pPr>
            <a:r>
              <a:rPr lang="en-CA" sz="2000" dirty="0">
                <a:latin typeface="Century Schoolbook" pitchFamily="18" charset="0"/>
              </a:rPr>
              <a:t>Anthropometric equipment and measurements are accurate</a:t>
            </a:r>
          </a:p>
          <a:p>
            <a:pPr>
              <a:lnSpc>
                <a:spcPct val="80000"/>
              </a:lnSpc>
              <a:buFont typeface="Wingdings" pitchFamily="2" charset="2"/>
              <a:buNone/>
            </a:pPr>
            <a:endParaRPr lang="en-CA" sz="2000" dirty="0">
              <a:latin typeface="Century Schoolbook" pitchFamily="18" charset="0"/>
            </a:endParaRPr>
          </a:p>
          <a:p>
            <a:pPr>
              <a:lnSpc>
                <a:spcPct val="80000"/>
              </a:lnSpc>
            </a:pPr>
            <a:r>
              <a:rPr lang="en-CA" sz="2000" dirty="0">
                <a:latin typeface="Century Schoolbook" pitchFamily="18" charset="0"/>
              </a:rPr>
              <a:t>Quality of care given by staff.</a:t>
            </a:r>
          </a:p>
          <a:p>
            <a:pPr>
              <a:lnSpc>
                <a:spcPct val="80000"/>
              </a:lnSpc>
              <a:buFont typeface="Wingdings" pitchFamily="2" charset="2"/>
              <a:buNone/>
            </a:pPr>
            <a:endParaRPr lang="en-CA" sz="2000" dirty="0">
              <a:latin typeface="Century Schoolbook" pitchFamily="18" charset="0"/>
            </a:endParaRPr>
          </a:p>
          <a:p>
            <a:pPr>
              <a:lnSpc>
                <a:spcPct val="80000"/>
              </a:lnSpc>
            </a:pPr>
            <a:r>
              <a:rPr lang="en-CA" sz="2000" dirty="0">
                <a:latin typeface="Century Schoolbook" pitchFamily="18" charset="0"/>
              </a:rPr>
              <a:t>Specific micronutrient deficiencies and untreated infections.</a:t>
            </a:r>
          </a:p>
          <a:p>
            <a:pPr>
              <a:lnSpc>
                <a:spcPct val="80000"/>
              </a:lnSpc>
              <a:buFont typeface="Wingdings" pitchFamily="2" charset="2"/>
              <a:buNone/>
            </a:pPr>
            <a:endParaRPr lang="en-CA" sz="2000" dirty="0">
              <a:latin typeface="Century Schoolbook" pitchFamily="18" charset="0"/>
            </a:endParaRPr>
          </a:p>
          <a:p>
            <a:pPr>
              <a:lnSpc>
                <a:spcPct val="80000"/>
              </a:lnSpc>
            </a:pPr>
            <a:r>
              <a:rPr lang="en-CA" sz="2000" dirty="0">
                <a:latin typeface="Century Schoolbook" pitchFamily="18" charset="0"/>
              </a:rPr>
              <a:t> HIV/AIDS .</a:t>
            </a:r>
          </a:p>
          <a:p>
            <a:pPr>
              <a:lnSpc>
                <a:spcPct val="80000"/>
              </a:lnSpc>
              <a:buFont typeface="Wingdings" pitchFamily="2" charset="2"/>
              <a:buNone/>
            </a:pPr>
            <a:endParaRPr lang="en-CA" sz="2000" dirty="0">
              <a:latin typeface="Century Schoolbook" pitchFamily="18" charset="0"/>
            </a:endParaRPr>
          </a:p>
          <a:p>
            <a:pPr>
              <a:lnSpc>
                <a:spcPct val="80000"/>
              </a:lnSpc>
            </a:pPr>
            <a:r>
              <a:rPr lang="en-CA" sz="2000" dirty="0">
                <a:latin typeface="Century Schoolbook" pitchFamily="18" charset="0"/>
              </a:rPr>
              <a:t>Psychological problems</a:t>
            </a:r>
            <a:endParaRPr lang="en-US" sz="2000" dirty="0">
              <a:latin typeface="Century Schoolbook" pitchFamily="18" charset="0"/>
            </a:endParaRPr>
          </a:p>
          <a:p>
            <a:pPr>
              <a:lnSpc>
                <a:spcPct val="80000"/>
              </a:lnSpc>
            </a:pPr>
            <a:endParaRPr lang="en-US" sz="2100" dirty="0"/>
          </a:p>
        </p:txBody>
      </p:sp>
      <p:sp>
        <p:nvSpPr>
          <p:cNvPr id="15363" name="Rectangle 3"/>
          <p:cNvSpPr>
            <a:spLocks noGrp="1" noChangeArrowheads="1"/>
          </p:cNvSpPr>
          <p:nvPr>
            <p:ph type="title"/>
          </p:nvPr>
        </p:nvSpPr>
        <p:spPr>
          <a:xfrm>
            <a:off x="152400" y="260350"/>
            <a:ext cx="8545513" cy="560388"/>
          </a:xfrm>
          <a:solidFill>
            <a:schemeClr val="bg1"/>
          </a:solidFill>
        </p:spPr>
        <p:txBody>
          <a:bodyPr>
            <a:normAutofit/>
          </a:bodyPr>
          <a:lstStyle/>
          <a:p>
            <a:pPr>
              <a:defRPr/>
            </a:pPr>
            <a:r>
              <a:rPr lang="en-US" sz="3000" b="1" cap="small" dirty="0">
                <a:solidFill>
                  <a:srgbClr val="575F6D"/>
                </a:solidFill>
                <a:latin typeface="Century Schoolbook"/>
              </a:rPr>
              <a:t>Action –check if</a:t>
            </a:r>
            <a:endParaRPr lang="en-US" b="1" dirty="0"/>
          </a:p>
        </p:txBody>
      </p:sp>
      <p:sp>
        <p:nvSpPr>
          <p:cNvPr id="4" name="TextBox 3"/>
          <p:cNvSpPr txBox="1"/>
          <p:nvPr/>
        </p:nvSpPr>
        <p:spPr>
          <a:xfrm>
            <a:off x="0" y="6396335"/>
            <a:ext cx="4724399" cy="461665"/>
          </a:xfrm>
          <a:prstGeom prst="rect">
            <a:avLst/>
          </a:prstGeom>
          <a:solidFill>
            <a:srgbClr val="79A7A5"/>
          </a:solidFill>
        </p:spPr>
        <p:txBody>
          <a:bodyPr wrap="square">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REHABILITATION PHASE </a:t>
            </a:r>
          </a:p>
        </p:txBody>
      </p:sp>
      <p:sp>
        <p:nvSpPr>
          <p:cNvPr id="5" name="TextBox 4"/>
          <p:cNvSpPr txBox="1"/>
          <p:nvPr/>
        </p:nvSpPr>
        <p:spPr>
          <a:xfrm rot="16200000">
            <a:off x="6555432" y="3198166"/>
            <a:ext cx="4114801" cy="461665"/>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Failure to respond</a:t>
            </a:r>
          </a:p>
        </p:txBody>
      </p:sp>
      <p:graphicFrame>
        <p:nvGraphicFramePr>
          <p:cNvPr id="5427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427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914400"/>
          <a:ext cx="8077200" cy="5105399"/>
        </p:xfrm>
        <a:graphic>
          <a:graphicData uri="http://schemas.openxmlformats.org/drawingml/2006/table">
            <a:tbl>
              <a:tblPr/>
              <a:tblGrid>
                <a:gridCol w="1981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260087">
                  <a:extLst>
                    <a:ext uri="{9D8B030D-6E8A-4147-A177-3AD203B41FA5}">
                      <a16:colId xmlns:a16="http://schemas.microsoft.com/office/drawing/2014/main" val="20002"/>
                    </a:ext>
                  </a:extLst>
                </a:gridCol>
                <a:gridCol w="1487202">
                  <a:extLst>
                    <a:ext uri="{9D8B030D-6E8A-4147-A177-3AD203B41FA5}">
                      <a16:colId xmlns:a16="http://schemas.microsoft.com/office/drawing/2014/main" val="20003"/>
                    </a:ext>
                  </a:extLst>
                </a:gridCol>
                <a:gridCol w="1596111">
                  <a:extLst>
                    <a:ext uri="{9D8B030D-6E8A-4147-A177-3AD203B41FA5}">
                      <a16:colId xmlns:a16="http://schemas.microsoft.com/office/drawing/2014/main" val="20004"/>
                    </a:ext>
                  </a:extLst>
                </a:gridCol>
              </a:tblGrid>
              <a:tr h="1256603">
                <a:tc>
                  <a:txBody>
                    <a:bodyPr/>
                    <a:lstStyle/>
                    <a:p>
                      <a:pPr marL="0" marR="0" algn="l">
                        <a:lnSpc>
                          <a:spcPts val="1140"/>
                        </a:lnSpc>
                        <a:spcBef>
                          <a:spcPts val="180"/>
                        </a:spcBef>
                        <a:spcAft>
                          <a:spcPts val="0"/>
                        </a:spcAft>
                        <a:tabLst>
                          <a:tab pos="90170" algn="l"/>
                        </a:tabLst>
                      </a:pPr>
                      <a:endParaRPr lang="en-US" sz="1200" b="1" dirty="0">
                        <a:latin typeface="Arial"/>
                        <a:ea typeface="Times New Roman"/>
                        <a:cs typeface="Arial"/>
                      </a:endParaRPr>
                    </a:p>
                    <a:p>
                      <a:pPr marL="0" marR="0" algn="l">
                        <a:lnSpc>
                          <a:spcPts val="1140"/>
                        </a:lnSpc>
                        <a:spcBef>
                          <a:spcPts val="180"/>
                        </a:spcBef>
                        <a:spcAft>
                          <a:spcPts val="0"/>
                        </a:spcAft>
                        <a:tabLst>
                          <a:tab pos="90170" algn="l"/>
                        </a:tabLst>
                      </a:pPr>
                      <a:r>
                        <a:rPr lang="en-US" sz="1200" b="1" dirty="0">
                          <a:latin typeface="Arial"/>
                          <a:ea typeface="Times New Roman"/>
                          <a:cs typeface="Arial"/>
                        </a:rPr>
                        <a:t>Activities</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b="1" dirty="0">
                        <a:latin typeface="Arial"/>
                        <a:ea typeface="Times New Roman"/>
                        <a:cs typeface="Arial"/>
                      </a:endParaRPr>
                    </a:p>
                    <a:p>
                      <a:pPr marL="0" marR="0" algn="l">
                        <a:lnSpc>
                          <a:spcPts val="1140"/>
                        </a:lnSpc>
                        <a:spcBef>
                          <a:spcPts val="180"/>
                        </a:spcBef>
                        <a:spcAft>
                          <a:spcPts val="0"/>
                        </a:spcAft>
                        <a:tabLst>
                          <a:tab pos="90170" algn="l"/>
                        </a:tabLst>
                      </a:pPr>
                      <a:r>
                        <a:rPr lang="en-US" sz="1200" b="1" dirty="0">
                          <a:latin typeface="Arial"/>
                          <a:ea typeface="Times New Roman"/>
                          <a:cs typeface="Arial"/>
                        </a:rPr>
                        <a:t>Activities to be assessed and treated simultaneously during ETAT corresponding to the WHO specific protocols for SAM</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b="1" dirty="0">
                        <a:latin typeface="Arial"/>
                        <a:ea typeface="Times New Roman"/>
                        <a:cs typeface="Arial"/>
                      </a:endParaRPr>
                    </a:p>
                    <a:p>
                      <a:pPr marL="0" marR="0" algn="l">
                        <a:lnSpc>
                          <a:spcPts val="1140"/>
                        </a:lnSpc>
                        <a:spcBef>
                          <a:spcPts val="180"/>
                        </a:spcBef>
                        <a:spcAft>
                          <a:spcPts val="0"/>
                        </a:spcAft>
                        <a:tabLst>
                          <a:tab pos="90170" algn="l"/>
                        </a:tabLst>
                      </a:pPr>
                      <a:r>
                        <a:rPr lang="en-US" sz="1200" b="1" dirty="0">
                          <a:latin typeface="Arial"/>
                          <a:ea typeface="Times New Roman"/>
                          <a:cs typeface="Arial"/>
                        </a:rPr>
                        <a:t>Stabilization</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b="1" dirty="0">
                        <a:latin typeface="Arial"/>
                        <a:ea typeface="Times New Roman"/>
                        <a:cs typeface="Arial"/>
                      </a:endParaRPr>
                    </a:p>
                    <a:p>
                      <a:pPr marL="0" marR="0" algn="l">
                        <a:lnSpc>
                          <a:spcPts val="1140"/>
                        </a:lnSpc>
                        <a:spcBef>
                          <a:spcPts val="180"/>
                        </a:spcBef>
                        <a:spcAft>
                          <a:spcPts val="0"/>
                        </a:spcAft>
                        <a:tabLst>
                          <a:tab pos="90170" algn="l"/>
                        </a:tabLst>
                      </a:pPr>
                      <a:r>
                        <a:rPr lang="en-US" sz="1200" b="1" dirty="0">
                          <a:latin typeface="Arial"/>
                          <a:ea typeface="Times New Roman"/>
                          <a:cs typeface="Arial"/>
                        </a:rPr>
                        <a:t>Transition</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b="1" dirty="0">
                        <a:latin typeface="Arial"/>
                        <a:ea typeface="Times New Roman"/>
                        <a:cs typeface="Arial"/>
                      </a:endParaRPr>
                    </a:p>
                    <a:p>
                      <a:pPr marL="0" marR="0" algn="l">
                        <a:lnSpc>
                          <a:spcPts val="1140"/>
                        </a:lnSpc>
                        <a:spcBef>
                          <a:spcPts val="180"/>
                        </a:spcBef>
                        <a:spcAft>
                          <a:spcPts val="0"/>
                        </a:spcAft>
                        <a:tabLst>
                          <a:tab pos="90170" algn="l"/>
                        </a:tabLst>
                      </a:pPr>
                      <a:r>
                        <a:rPr lang="en-US" sz="1200" b="1" dirty="0">
                          <a:latin typeface="Arial"/>
                          <a:ea typeface="Times New Roman"/>
                          <a:cs typeface="Arial"/>
                        </a:rPr>
                        <a:t>Rehabilitation</a:t>
                      </a:r>
                      <a:endParaRPr lang="en-US" sz="1200" dirty="0">
                        <a:latin typeface="Tahoma"/>
                        <a:ea typeface="Times New Roman"/>
                        <a:cs typeface="Arial"/>
                      </a:endParaRPr>
                    </a:p>
                    <a:p>
                      <a:pPr marL="0" marR="0" algn="l">
                        <a:lnSpc>
                          <a:spcPts val="1140"/>
                        </a:lnSpc>
                        <a:spcBef>
                          <a:spcPts val="180"/>
                        </a:spcBef>
                        <a:spcAft>
                          <a:spcPts val="0"/>
                        </a:spcAft>
                        <a:tabLst>
                          <a:tab pos="90170" algn="l"/>
                        </a:tabLst>
                      </a:pPr>
                      <a:r>
                        <a:rPr lang="en-US" sz="1200" b="1" dirty="0">
                          <a:latin typeface="Arial"/>
                          <a:ea typeface="Times New Roman"/>
                          <a:cs typeface="Arial"/>
                        </a:rPr>
                        <a:t>(Most children complete this phase in out-patient care with RUTF)</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721650">
                <a:tc>
                  <a:txBody>
                    <a:bodyPr/>
                    <a:lstStyle/>
                    <a:p>
                      <a:pPr marL="0" marR="0" algn="l">
                        <a:lnSpc>
                          <a:spcPts val="1140"/>
                        </a:lnSpc>
                        <a:spcBef>
                          <a:spcPts val="180"/>
                        </a:spcBef>
                        <a:spcAft>
                          <a:spcPts val="0"/>
                        </a:spcAft>
                        <a:tabLst>
                          <a:tab pos="90170" algn="l"/>
                        </a:tabLst>
                      </a:pPr>
                      <a:endParaRPr lang="en-US" sz="1200" b="1" dirty="0">
                        <a:latin typeface="Arial"/>
                        <a:ea typeface="Times New Roman"/>
                        <a:cs typeface="Arial"/>
                      </a:endParaRPr>
                    </a:p>
                    <a:p>
                      <a:pPr marL="0" marR="0" algn="l">
                        <a:lnSpc>
                          <a:spcPts val="1140"/>
                        </a:lnSpc>
                        <a:spcBef>
                          <a:spcPts val="180"/>
                        </a:spcBef>
                        <a:spcAft>
                          <a:spcPts val="0"/>
                        </a:spcAft>
                        <a:tabLst>
                          <a:tab pos="90170" algn="l"/>
                        </a:tabLst>
                      </a:pPr>
                      <a:r>
                        <a:rPr lang="en-US" sz="1200" b="1" dirty="0">
                          <a:latin typeface="Arial"/>
                          <a:ea typeface="Times New Roman"/>
                          <a:cs typeface="Arial"/>
                        </a:rPr>
                        <a:t>EMERGENCY TRIAGE ASSESSMENT AND TREATMENT (ETAT)</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b="1" dirty="0">
                        <a:latin typeface="Arial"/>
                        <a:ea typeface="Times New Roman"/>
                        <a:cs typeface="Arial"/>
                      </a:endParaRPr>
                    </a:p>
                    <a:p>
                      <a:pPr marL="0" marR="0" algn="l">
                        <a:lnSpc>
                          <a:spcPts val="1140"/>
                        </a:lnSpc>
                        <a:spcBef>
                          <a:spcPts val="180"/>
                        </a:spcBef>
                        <a:spcAft>
                          <a:spcPts val="0"/>
                        </a:spcAft>
                        <a:tabLst>
                          <a:tab pos="90170" algn="l"/>
                        </a:tabLst>
                      </a:pPr>
                      <a:r>
                        <a:rPr lang="en-US" sz="1200" b="1" dirty="0">
                          <a:latin typeface="Arial"/>
                          <a:ea typeface="Times New Roman"/>
                          <a:cs typeface="Arial"/>
                        </a:rPr>
                        <a:t>INITIAL TREATMENT FOR SAM CHILD</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b="1" dirty="0">
                        <a:latin typeface="Arial"/>
                        <a:ea typeface="Times New Roman"/>
                        <a:cs typeface="Arial"/>
                      </a:endParaRPr>
                    </a:p>
                    <a:p>
                      <a:pPr marL="0" marR="0" algn="l">
                        <a:lnSpc>
                          <a:spcPts val="1140"/>
                        </a:lnSpc>
                        <a:spcBef>
                          <a:spcPts val="180"/>
                        </a:spcBef>
                        <a:spcAft>
                          <a:spcPts val="0"/>
                        </a:spcAft>
                        <a:tabLst>
                          <a:tab pos="90170" algn="l"/>
                        </a:tabLst>
                      </a:pPr>
                      <a:r>
                        <a:rPr lang="en-US" sz="1200" b="1" dirty="0">
                          <a:latin typeface="Arial"/>
                          <a:ea typeface="Times New Roman"/>
                          <a:cs typeface="Arial"/>
                        </a:rPr>
                        <a:t>Day 1 up to 7-10 days</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b="1" dirty="0">
                        <a:latin typeface="Arial"/>
                        <a:ea typeface="Times New Roman"/>
                        <a:cs typeface="Arial"/>
                      </a:endParaRPr>
                    </a:p>
                    <a:p>
                      <a:pPr marL="0" marR="0" algn="l">
                        <a:lnSpc>
                          <a:spcPts val="1140"/>
                        </a:lnSpc>
                        <a:spcBef>
                          <a:spcPts val="180"/>
                        </a:spcBef>
                        <a:spcAft>
                          <a:spcPts val="0"/>
                        </a:spcAft>
                        <a:tabLst>
                          <a:tab pos="90170" algn="l"/>
                        </a:tabLst>
                      </a:pPr>
                      <a:r>
                        <a:rPr lang="en-US" sz="1200" b="1" dirty="0">
                          <a:latin typeface="Arial"/>
                          <a:ea typeface="Times New Roman"/>
                          <a:cs typeface="Arial"/>
                        </a:rPr>
                        <a:t>Week 2</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b="1" dirty="0">
                        <a:latin typeface="Arial"/>
                        <a:ea typeface="Times New Roman"/>
                        <a:cs typeface="Arial"/>
                      </a:endParaRPr>
                    </a:p>
                    <a:p>
                      <a:pPr marL="0" marR="0" algn="l">
                        <a:lnSpc>
                          <a:spcPts val="1140"/>
                        </a:lnSpc>
                        <a:spcBef>
                          <a:spcPts val="180"/>
                        </a:spcBef>
                        <a:spcAft>
                          <a:spcPts val="0"/>
                        </a:spcAft>
                        <a:tabLst>
                          <a:tab pos="90170" algn="l"/>
                        </a:tabLst>
                      </a:pPr>
                      <a:r>
                        <a:rPr lang="en-US" sz="1200" b="1" dirty="0">
                          <a:latin typeface="Arial"/>
                          <a:ea typeface="Times New Roman"/>
                          <a:cs typeface="Arial"/>
                        </a:rPr>
                        <a:t>Weeks 2–12</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962199">
                <a:tc>
                  <a:txBody>
                    <a:bodyPr/>
                    <a:lstStyle/>
                    <a:p>
                      <a:pPr marL="342900" marR="0" lvl="0" indent="-342900" algn="l">
                        <a:lnSpc>
                          <a:spcPts val="1140"/>
                        </a:lnSpc>
                        <a:spcBef>
                          <a:spcPts val="180"/>
                        </a:spcBef>
                        <a:spcAft>
                          <a:spcPts val="0"/>
                        </a:spcAft>
                        <a:buFont typeface="+mj-lt"/>
                        <a:buAutoNum type="arabicPeriod"/>
                        <a:tabLst>
                          <a:tab pos="90170" algn="l"/>
                        </a:tabLst>
                      </a:pPr>
                      <a:endParaRPr lang="en-US" sz="1200" dirty="0">
                        <a:latin typeface="Arial"/>
                        <a:ea typeface="Times New Roman"/>
                        <a:cs typeface="Times New Roman"/>
                      </a:endParaRPr>
                    </a:p>
                    <a:p>
                      <a:pPr marL="342900" marR="0" lvl="0" indent="-342900" algn="l">
                        <a:lnSpc>
                          <a:spcPts val="1140"/>
                        </a:lnSpc>
                        <a:spcBef>
                          <a:spcPts val="180"/>
                        </a:spcBef>
                        <a:spcAft>
                          <a:spcPts val="0"/>
                        </a:spcAft>
                        <a:buFont typeface="+mj-lt"/>
                        <a:buAutoNum type="arabicPeriod"/>
                        <a:tabLst>
                          <a:tab pos="90170" algn="l"/>
                        </a:tabLst>
                      </a:pPr>
                      <a:r>
                        <a:rPr lang="en-US" sz="1200" dirty="0">
                          <a:latin typeface="Arial"/>
                          <a:ea typeface="Times New Roman"/>
                          <a:cs typeface="Times New Roman"/>
                        </a:rPr>
                        <a:t>Obstructed Breathing, central cyanosis/severe respiratory distress</a:t>
                      </a:r>
                      <a:endParaRPr lang="en-US" sz="1200" dirty="0">
                        <a:latin typeface="Tahoma"/>
                        <a:ea typeface="Times New Roman"/>
                        <a:cs typeface="Times New Roman"/>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1. Treat hypoglycemia</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b="1" dirty="0">
                        <a:latin typeface="Arial"/>
                        <a:ea typeface="Times New Roman"/>
                        <a:cs typeface="Arial"/>
                      </a:endParaRPr>
                    </a:p>
                    <a:p>
                      <a:pPr marL="0" marR="0" algn="l">
                        <a:lnSpc>
                          <a:spcPts val="1140"/>
                        </a:lnSpc>
                        <a:spcBef>
                          <a:spcPts val="180"/>
                        </a:spcBef>
                        <a:spcAft>
                          <a:spcPts val="0"/>
                        </a:spcAft>
                        <a:tabLst>
                          <a:tab pos="90170" algn="l"/>
                        </a:tabLst>
                      </a:pPr>
                      <a:r>
                        <a:rPr lang="en-US" sz="1200" b="1" dirty="0">
                          <a:latin typeface="Arial"/>
                          <a:ea typeface="Times New Roman"/>
                          <a:cs typeface="Arial"/>
                        </a:rPr>
                        <a:t>-</a:t>
                      </a:r>
                      <a:r>
                        <a:rPr lang="en-US" sz="1200" b="1"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Repeated as necessary </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Repeated as necessary</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481099">
                <a:tc>
                  <a:txBody>
                    <a:bodyPr/>
                    <a:lstStyle/>
                    <a:p>
                      <a:pPr marL="342900" marR="0" lvl="0" indent="-342900" algn="l">
                        <a:lnSpc>
                          <a:spcPts val="1140"/>
                        </a:lnSpc>
                        <a:spcBef>
                          <a:spcPts val="180"/>
                        </a:spcBef>
                        <a:spcAft>
                          <a:spcPts val="0"/>
                        </a:spcAft>
                        <a:buFont typeface="+mj-lt"/>
                        <a:buAutoNum type="arabicPeriod"/>
                        <a:tabLst>
                          <a:tab pos="90170" algn="l"/>
                        </a:tabLst>
                      </a:pPr>
                      <a:endParaRPr lang="en-US" sz="1200" dirty="0">
                        <a:latin typeface="Arial"/>
                        <a:ea typeface="Times New Roman"/>
                        <a:cs typeface="Times New Roman"/>
                      </a:endParaRPr>
                    </a:p>
                    <a:p>
                      <a:pPr marL="342900" marR="0" lvl="0" indent="-342900" algn="l">
                        <a:lnSpc>
                          <a:spcPts val="1140"/>
                        </a:lnSpc>
                        <a:spcBef>
                          <a:spcPts val="180"/>
                        </a:spcBef>
                        <a:spcAft>
                          <a:spcPts val="0"/>
                        </a:spcAft>
                        <a:buFont typeface="+mj-lt"/>
                        <a:buNone/>
                        <a:tabLst>
                          <a:tab pos="90170" algn="l"/>
                        </a:tabLst>
                      </a:pPr>
                      <a:r>
                        <a:rPr lang="en-US" sz="1200" dirty="0">
                          <a:latin typeface="Arial"/>
                          <a:ea typeface="Times New Roman"/>
                          <a:cs typeface="Times New Roman"/>
                        </a:rPr>
                        <a:t>2. Shock</a:t>
                      </a:r>
                      <a:endParaRPr lang="en-US" sz="1200" dirty="0">
                        <a:latin typeface="Tahoma"/>
                        <a:ea typeface="Times New Roman"/>
                        <a:cs typeface="Times New Roman"/>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2. Treat hypothermia</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b="1" dirty="0">
                        <a:latin typeface="Arial"/>
                        <a:ea typeface="Times New Roman"/>
                        <a:cs typeface="Arial"/>
                      </a:endParaRPr>
                    </a:p>
                    <a:p>
                      <a:pPr marL="0" marR="0" algn="l">
                        <a:lnSpc>
                          <a:spcPts val="1140"/>
                        </a:lnSpc>
                        <a:spcBef>
                          <a:spcPts val="180"/>
                        </a:spcBef>
                        <a:spcAft>
                          <a:spcPts val="0"/>
                        </a:spcAft>
                        <a:tabLst>
                          <a:tab pos="90170" algn="l"/>
                        </a:tabLst>
                      </a:pPr>
                      <a:r>
                        <a:rPr lang="en-US" sz="1200" b="1" dirty="0">
                          <a:latin typeface="Arial"/>
                          <a:ea typeface="Times New Roman"/>
                          <a:cs typeface="Arial"/>
                        </a:rPr>
                        <a:t>-</a:t>
                      </a:r>
                      <a:r>
                        <a:rPr lang="en-US" sz="1200" b="1"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Repeated as necessary</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Repeated as necessary</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1202749">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3. Coma, convulsions</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3. Treat dehydration, including heart failure and restore electrolyte balance</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b="1" dirty="0">
                        <a:latin typeface="Arial"/>
                        <a:ea typeface="Times New Roman"/>
                        <a:cs typeface="Arial"/>
                      </a:endParaRPr>
                    </a:p>
                    <a:p>
                      <a:pPr marL="0" marR="0" algn="l">
                        <a:lnSpc>
                          <a:spcPts val="1140"/>
                        </a:lnSpc>
                        <a:spcBef>
                          <a:spcPts val="180"/>
                        </a:spcBef>
                        <a:spcAft>
                          <a:spcPts val="0"/>
                        </a:spcAft>
                        <a:tabLst>
                          <a:tab pos="90170" algn="l"/>
                        </a:tabLst>
                      </a:pPr>
                      <a:r>
                        <a:rPr lang="en-US" sz="1200" b="1" dirty="0">
                          <a:latin typeface="Arial"/>
                          <a:ea typeface="Times New Roman"/>
                          <a:cs typeface="Arial"/>
                        </a:rPr>
                        <a:t>-</a:t>
                      </a:r>
                      <a:r>
                        <a:rPr lang="en-US" sz="1200" b="1"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Repeated as necessary</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Repeated as necessary</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481099">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4. Dehydration</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4. Treat Septic Shock</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tc>
                  <a:txBody>
                    <a:bodyPr/>
                    <a:lstStyle/>
                    <a:p>
                      <a:pPr marL="0" marR="0" algn="l">
                        <a:lnSpc>
                          <a:spcPts val="1140"/>
                        </a:lnSpc>
                        <a:spcBef>
                          <a:spcPts val="180"/>
                        </a:spcBef>
                        <a:spcAft>
                          <a:spcPts val="0"/>
                        </a:spcAft>
                        <a:tabLst>
                          <a:tab pos="90170" algn="l"/>
                        </a:tabLst>
                      </a:pPr>
                      <a:endParaRPr lang="en-US" sz="1200" b="1" dirty="0">
                        <a:latin typeface="Arial"/>
                        <a:ea typeface="Times New Roman"/>
                        <a:cs typeface="Arial"/>
                      </a:endParaRPr>
                    </a:p>
                    <a:p>
                      <a:pPr marL="0" marR="0" algn="l">
                        <a:lnSpc>
                          <a:spcPts val="1140"/>
                        </a:lnSpc>
                        <a:spcBef>
                          <a:spcPts val="180"/>
                        </a:spcBef>
                        <a:spcAft>
                          <a:spcPts val="0"/>
                        </a:spcAft>
                        <a:tabLst>
                          <a:tab pos="90170" algn="l"/>
                        </a:tabLst>
                      </a:pPr>
                      <a:r>
                        <a:rPr lang="en-US" sz="1200" b="1" dirty="0">
                          <a:latin typeface="Arial"/>
                          <a:ea typeface="Times New Roman"/>
                          <a:cs typeface="Arial"/>
                        </a:rPr>
                        <a:t>-</a:t>
                      </a:r>
                      <a:r>
                        <a:rPr lang="en-US" sz="1200" b="1"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Repeated as necessary</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Repeated as necessary</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1"/>
                    </a:solidFill>
                  </a:tcPr>
                </a:tc>
                <a:extLst>
                  <a:ext uri="{0D108BD9-81ED-4DB2-BD59-A6C34878D82A}">
                    <a16:rowId xmlns:a16="http://schemas.microsoft.com/office/drawing/2014/main" val="10005"/>
                  </a:ext>
                </a:extLst>
              </a:tr>
            </a:tbl>
          </a:graphicData>
        </a:graphic>
      </p:graphicFrame>
      <p:sp>
        <p:nvSpPr>
          <p:cNvPr id="6" name="Title 5"/>
          <p:cNvSpPr>
            <a:spLocks noGrp="1"/>
          </p:cNvSpPr>
          <p:nvPr>
            <p:ph type="title"/>
          </p:nvPr>
        </p:nvSpPr>
        <p:spPr>
          <a:xfrm>
            <a:off x="457200" y="274638"/>
            <a:ext cx="8229600" cy="487362"/>
          </a:xfrm>
        </p:spPr>
        <p:txBody>
          <a:bodyPr>
            <a:normAutofit fontScale="90000"/>
          </a:bodyPr>
          <a:lstStyle/>
          <a:p>
            <a:r>
              <a:rPr lang="en-US" sz="2000" b="1" dirty="0"/>
              <a:t>Timeline of Activities for In-Patient Management of Severe Acute </a:t>
            </a:r>
            <a:r>
              <a:rPr lang="en-US" sz="1800" b="1" dirty="0"/>
              <a:t>Malnutrition</a:t>
            </a:r>
            <a:endParaRPr lang="en-US" sz="1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152400" y="838200"/>
            <a:ext cx="8077200" cy="5327650"/>
          </a:xfrm>
        </p:spPr>
        <p:txBody>
          <a:bodyPr/>
          <a:lstStyle/>
          <a:p>
            <a:pPr>
              <a:lnSpc>
                <a:spcPct val="80000"/>
              </a:lnSpc>
            </a:pPr>
            <a:r>
              <a:rPr lang="en-GB" sz="2100" dirty="0">
                <a:latin typeface="Century Schoolbook" pitchFamily="18" charset="0"/>
              </a:rPr>
              <a:t>At discharge discuss and advise the carer on appropriate feeding and caring practices </a:t>
            </a:r>
          </a:p>
          <a:p>
            <a:pPr>
              <a:lnSpc>
                <a:spcPct val="80000"/>
              </a:lnSpc>
              <a:buFont typeface="Wingdings" pitchFamily="2" charset="2"/>
              <a:buNone/>
            </a:pPr>
            <a:endParaRPr lang="en-GB" sz="2100" dirty="0">
              <a:latin typeface="Century Schoolbook" pitchFamily="18" charset="0"/>
            </a:endParaRPr>
          </a:p>
          <a:p>
            <a:pPr>
              <a:lnSpc>
                <a:spcPct val="80000"/>
              </a:lnSpc>
            </a:pPr>
            <a:r>
              <a:rPr lang="en-GB" sz="2100" dirty="0">
                <a:latin typeface="Century Schoolbook" pitchFamily="18" charset="0"/>
              </a:rPr>
              <a:t>Give structured play therapy</a:t>
            </a:r>
          </a:p>
          <a:p>
            <a:pPr>
              <a:lnSpc>
                <a:spcPct val="80000"/>
              </a:lnSpc>
              <a:buFont typeface="Wingdings" pitchFamily="2" charset="2"/>
              <a:buNone/>
            </a:pPr>
            <a:endParaRPr lang="en-GB" sz="2100" dirty="0">
              <a:latin typeface="Century Schoolbook" pitchFamily="18" charset="0"/>
            </a:endParaRPr>
          </a:p>
          <a:p>
            <a:pPr>
              <a:lnSpc>
                <a:spcPct val="80000"/>
              </a:lnSpc>
            </a:pPr>
            <a:r>
              <a:rPr lang="en-GB" sz="2100" dirty="0">
                <a:latin typeface="Century Schoolbook" pitchFamily="18" charset="0"/>
              </a:rPr>
              <a:t>Where facilities exist, refer to a supplementary feeding program (SFP)</a:t>
            </a:r>
          </a:p>
          <a:p>
            <a:pPr>
              <a:lnSpc>
                <a:spcPct val="80000"/>
              </a:lnSpc>
              <a:buFont typeface="Wingdings" pitchFamily="2" charset="2"/>
              <a:buNone/>
            </a:pPr>
            <a:endParaRPr lang="en-GB" sz="2100" dirty="0">
              <a:latin typeface="Century Schoolbook" pitchFamily="18" charset="0"/>
            </a:endParaRPr>
          </a:p>
          <a:p>
            <a:pPr>
              <a:lnSpc>
                <a:spcPct val="80000"/>
              </a:lnSpc>
            </a:pPr>
            <a:r>
              <a:rPr lang="en-GB" sz="2100" dirty="0">
                <a:latin typeface="Century Schoolbook" pitchFamily="18" charset="0"/>
              </a:rPr>
              <a:t>Ensure vitamin A is given every 6 months</a:t>
            </a:r>
          </a:p>
          <a:p>
            <a:pPr>
              <a:lnSpc>
                <a:spcPct val="80000"/>
              </a:lnSpc>
              <a:buFont typeface="Wingdings" pitchFamily="2" charset="2"/>
              <a:buNone/>
            </a:pPr>
            <a:endParaRPr lang="en-GB" sz="2100" dirty="0">
              <a:latin typeface="Century Schoolbook" pitchFamily="18" charset="0"/>
            </a:endParaRPr>
          </a:p>
          <a:p>
            <a:pPr>
              <a:lnSpc>
                <a:spcPct val="80000"/>
              </a:lnSpc>
            </a:pPr>
            <a:r>
              <a:rPr lang="en-GB" sz="2100" dirty="0">
                <a:latin typeface="Century Schoolbook" pitchFamily="18" charset="0"/>
              </a:rPr>
              <a:t>Ensure booster immunizations are given</a:t>
            </a:r>
          </a:p>
          <a:p>
            <a:pPr>
              <a:lnSpc>
                <a:spcPct val="80000"/>
              </a:lnSpc>
              <a:buFont typeface="Wingdings" pitchFamily="2" charset="2"/>
              <a:buNone/>
            </a:pPr>
            <a:r>
              <a:rPr lang="en-GB" sz="2100" dirty="0">
                <a:latin typeface="Century Schoolbook" pitchFamily="18" charset="0"/>
              </a:rPr>
              <a:t> </a:t>
            </a:r>
          </a:p>
          <a:p>
            <a:pPr>
              <a:lnSpc>
                <a:spcPct val="80000"/>
              </a:lnSpc>
            </a:pPr>
            <a:r>
              <a:rPr lang="en-GB" sz="2100" dirty="0">
                <a:latin typeface="Century Schoolbook" pitchFamily="18" charset="0"/>
              </a:rPr>
              <a:t>Advise to bring the beneficiary for regular follow-up checks</a:t>
            </a:r>
          </a:p>
          <a:p>
            <a:pPr>
              <a:lnSpc>
                <a:spcPct val="80000"/>
              </a:lnSpc>
              <a:buFont typeface="Wingdings" pitchFamily="2" charset="2"/>
              <a:buNone/>
            </a:pPr>
            <a:endParaRPr lang="en-GB" sz="2100" dirty="0">
              <a:latin typeface="Century Schoolbook" pitchFamily="18" charset="0"/>
            </a:endParaRPr>
          </a:p>
          <a:p>
            <a:pPr>
              <a:lnSpc>
                <a:spcPct val="80000"/>
              </a:lnSpc>
            </a:pPr>
            <a:r>
              <a:rPr lang="en-GB" sz="2100" dirty="0">
                <a:latin typeface="Century Schoolbook" pitchFamily="18" charset="0"/>
              </a:rPr>
              <a:t>If there is no SFP, refer the child back to the local clinic for continued nutrition counselling and follow up by community workers</a:t>
            </a:r>
            <a:endParaRPr lang="en-US" sz="2100" dirty="0">
              <a:latin typeface="Century Schoolbook" pitchFamily="18" charset="0"/>
            </a:endParaRPr>
          </a:p>
        </p:txBody>
      </p:sp>
      <p:sp>
        <p:nvSpPr>
          <p:cNvPr id="17411" name="Rectangle 3"/>
          <p:cNvSpPr>
            <a:spLocks noGrp="1" noChangeArrowheads="1"/>
          </p:cNvSpPr>
          <p:nvPr>
            <p:ph type="title"/>
          </p:nvPr>
        </p:nvSpPr>
        <p:spPr>
          <a:xfrm>
            <a:off x="228600" y="304800"/>
            <a:ext cx="8229600" cy="490538"/>
          </a:xfrm>
          <a:solidFill>
            <a:schemeClr val="bg1"/>
          </a:solidFill>
        </p:spPr>
        <p:txBody>
          <a:bodyPr>
            <a:noAutofit/>
          </a:bodyPr>
          <a:lstStyle/>
          <a:p>
            <a:pPr>
              <a:defRPr/>
            </a:pPr>
            <a:r>
              <a:rPr lang="en-US" sz="3000" b="1" cap="small" dirty="0">
                <a:solidFill>
                  <a:srgbClr val="575F6D"/>
                </a:solidFill>
                <a:latin typeface="Century Schoolbook"/>
              </a:rPr>
              <a:t>Advice caregiver to</a:t>
            </a:r>
            <a:endParaRPr lang="en-US" b="1" dirty="0"/>
          </a:p>
        </p:txBody>
      </p:sp>
      <p:sp>
        <p:nvSpPr>
          <p:cNvPr id="4" name="TextBox 3"/>
          <p:cNvSpPr txBox="1"/>
          <p:nvPr/>
        </p:nvSpPr>
        <p:spPr>
          <a:xfrm rot="16200000">
            <a:off x="5679132" y="2931466"/>
            <a:ext cx="5867401" cy="461665"/>
          </a:xfrm>
          <a:prstGeom prst="rect">
            <a:avLst/>
          </a:prstGeom>
          <a:solidFill>
            <a:schemeClr val="accent1">
              <a:lumMod val="40000"/>
              <a:lumOff val="60000"/>
            </a:schemeClr>
          </a:solidFill>
        </p:spPr>
        <p:txBody>
          <a:bodyPr>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Step 10: follow up after recovery </a:t>
            </a:r>
          </a:p>
        </p:txBody>
      </p:sp>
      <p:sp>
        <p:nvSpPr>
          <p:cNvPr id="5" name="TextBox 4"/>
          <p:cNvSpPr txBox="1"/>
          <p:nvPr/>
        </p:nvSpPr>
        <p:spPr>
          <a:xfrm>
            <a:off x="1" y="6396335"/>
            <a:ext cx="1752600" cy="461665"/>
          </a:xfrm>
          <a:prstGeom prst="rect">
            <a:avLst/>
          </a:prstGeom>
          <a:solidFill>
            <a:srgbClr val="79A7A5"/>
          </a:solidFill>
        </p:spPr>
        <p:txBody>
          <a:bodyPr>
            <a:spAutoFit/>
            <a:scene3d>
              <a:camera prst="orthographicFront">
                <a:rot lat="0" lon="0" rev="0"/>
              </a:camera>
              <a:lightRig rig="threePt" dir="t"/>
            </a:scene3d>
          </a:bodyPr>
          <a:lstStyle/>
          <a:p>
            <a:pPr algn="ctr">
              <a:defRPr/>
            </a:pPr>
            <a:r>
              <a:rPr lang="en-CA" sz="2400" b="1" dirty="0">
                <a:solidFill>
                  <a:schemeClr val="accent4">
                    <a:lumMod val="50000"/>
                  </a:schemeClr>
                </a:solidFill>
                <a:latin typeface="Century Schoolbook" pitchFamily="18" charset="0"/>
              </a:rPr>
              <a:t>PHASE 2</a:t>
            </a:r>
          </a:p>
        </p:txBody>
      </p:sp>
      <p:graphicFrame>
        <p:nvGraphicFramePr>
          <p:cNvPr id="5529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530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p:cNvSpPr>
          <p:nvPr>
            <p:ph type="title" idx="4294967295"/>
          </p:nvPr>
        </p:nvSpPr>
        <p:spPr bwMode="auto">
          <a:xfrm>
            <a:off x="609600" y="2514600"/>
            <a:ext cx="7467600" cy="1143000"/>
          </a:xfrm>
          <a:noFill/>
        </p:spPr>
        <p:txBody>
          <a:bodyPr wrap="square" lIns="91440" tIns="45720" rIns="91440" bIns="45720" numCol="1" anchorCtr="0" compatLnSpc="1">
            <a:prstTxWarp prst="textNoShape">
              <a:avLst/>
            </a:prstTxWarp>
          </a:bodyPr>
          <a:lstStyle/>
          <a:p>
            <a:pPr algn="ctr"/>
            <a:r>
              <a:rPr lang="en-US" b="1" cap="none"/>
              <a:t>QUESTIONS?</a:t>
            </a:r>
          </a:p>
        </p:txBody>
      </p:sp>
      <p:graphicFrame>
        <p:nvGraphicFramePr>
          <p:cNvPr id="563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632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3124200"/>
            <a:ext cx="6172200" cy="1447800"/>
          </a:xfrm>
        </p:spPr>
        <p:txBody>
          <a:bodyPr/>
          <a:lstStyle/>
          <a:p>
            <a:pPr>
              <a:defRPr/>
            </a:pPr>
            <a:r>
              <a:rPr lang="en-GB" dirty="0"/>
              <a:t>Requirements for setting up an in-patient care</a:t>
            </a:r>
          </a:p>
        </p:txBody>
      </p:sp>
      <p:sp>
        <p:nvSpPr>
          <p:cNvPr id="124931" name="Subtitle 4"/>
          <p:cNvSpPr>
            <a:spLocks noGrp="1"/>
          </p:cNvSpPr>
          <p:nvPr>
            <p:ph type="subTitle" idx="1"/>
          </p:nvPr>
        </p:nvSpPr>
        <p:spPr>
          <a:xfrm>
            <a:off x="2286000" y="4648200"/>
            <a:ext cx="6172200" cy="1727200"/>
          </a:xfrm>
        </p:spPr>
        <p:txBody>
          <a:bodyPr/>
          <a:lstStyle/>
          <a:p>
            <a:r>
              <a:rPr lang="en-GB" sz="2100"/>
              <a:t>Material and equipment</a:t>
            </a:r>
          </a:p>
          <a:p>
            <a:r>
              <a:rPr lang="en-GB" sz="2100"/>
              <a:t>Staff</a:t>
            </a:r>
          </a:p>
          <a:p>
            <a:r>
              <a:rPr lang="en-GB" sz="2100"/>
              <a:t>Documentation</a:t>
            </a:r>
          </a:p>
          <a:p>
            <a:r>
              <a:rPr lang="en-GB" sz="2100"/>
              <a:t>( see list of requirements for details)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noChangeArrowheads="1"/>
          </p:cNvPicPr>
          <p:nvPr>
            <p:ph sz="half" idx="1"/>
          </p:nvPr>
        </p:nvPicPr>
        <p:blipFill>
          <a:blip r:embed="rId4" cstate="print"/>
          <a:srcRect/>
          <a:stretch>
            <a:fillRect/>
          </a:stretch>
        </p:blipFill>
        <p:spPr>
          <a:xfrm>
            <a:off x="228600" y="2362200"/>
            <a:ext cx="4038600" cy="2706688"/>
          </a:xfrm>
          <a:noFill/>
        </p:spPr>
      </p:pic>
      <p:sp>
        <p:nvSpPr>
          <p:cNvPr id="8" name="Rectangle 3"/>
          <p:cNvSpPr>
            <a:spLocks noGrp="1" noChangeArrowheads="1"/>
          </p:cNvSpPr>
          <p:nvPr>
            <p:ph type="body" sz="half" idx="2"/>
          </p:nvPr>
        </p:nvSpPr>
        <p:spPr>
          <a:xfrm>
            <a:off x="4648200" y="1219200"/>
            <a:ext cx="4038600" cy="3810000"/>
          </a:xfrm>
        </p:spPr>
        <p:txBody>
          <a:bodyPr/>
          <a:lstStyle/>
          <a:p>
            <a:pPr marL="660400" indent="-660400" eaLnBrk="1" hangingPunct="1">
              <a:lnSpc>
                <a:spcPct val="90000"/>
              </a:lnSpc>
            </a:pPr>
            <a:r>
              <a:rPr lang="en-GB" sz="2100" dirty="0">
                <a:latin typeface="Century Schoolbook" pitchFamily="18" charset="0"/>
              </a:rPr>
              <a:t>Medicines and medical equipment</a:t>
            </a:r>
          </a:p>
          <a:p>
            <a:pPr marL="660400" indent="-660400" eaLnBrk="1" hangingPunct="1">
              <a:lnSpc>
                <a:spcPct val="90000"/>
              </a:lnSpc>
            </a:pPr>
            <a:endParaRPr lang="en-GB" sz="2100" dirty="0">
              <a:latin typeface="Century Schoolbook" pitchFamily="18" charset="0"/>
            </a:endParaRPr>
          </a:p>
          <a:p>
            <a:pPr marL="660400" indent="-660400" eaLnBrk="1" hangingPunct="1">
              <a:lnSpc>
                <a:spcPct val="90000"/>
              </a:lnSpc>
            </a:pPr>
            <a:r>
              <a:rPr lang="en-GB" sz="2100" dirty="0">
                <a:latin typeface="Century Schoolbook" pitchFamily="18" charset="0"/>
              </a:rPr>
              <a:t>Anthropometric equipment </a:t>
            </a:r>
          </a:p>
          <a:p>
            <a:pPr marL="660400" indent="-660400" eaLnBrk="1" hangingPunct="1">
              <a:lnSpc>
                <a:spcPct val="90000"/>
              </a:lnSpc>
            </a:pPr>
            <a:endParaRPr lang="en-GB" sz="2100" dirty="0">
              <a:latin typeface="Century Schoolbook" pitchFamily="18" charset="0"/>
            </a:endParaRPr>
          </a:p>
          <a:p>
            <a:pPr marL="660400" indent="-660400" eaLnBrk="1" hangingPunct="1">
              <a:lnSpc>
                <a:spcPct val="90000"/>
              </a:lnSpc>
            </a:pPr>
            <a:r>
              <a:rPr lang="en-GB" sz="2100" dirty="0">
                <a:latin typeface="Century Schoolbook" pitchFamily="18" charset="0"/>
              </a:rPr>
              <a:t>Laboratory and diagnostic services (important but not essential).</a:t>
            </a:r>
            <a:endParaRPr lang="en-US" sz="2100" dirty="0">
              <a:latin typeface="Century Schoolbook" pitchFamily="18" charset="0"/>
            </a:endParaRPr>
          </a:p>
          <a:p>
            <a:pPr marL="660400" indent="-660400" eaLnBrk="1" hangingPunct="1">
              <a:lnSpc>
                <a:spcPct val="90000"/>
              </a:lnSpc>
            </a:pPr>
            <a:endParaRPr lang="en-US" sz="2100" dirty="0"/>
          </a:p>
        </p:txBody>
      </p:sp>
      <p:sp>
        <p:nvSpPr>
          <p:cNvPr id="9" name="Content Placeholder 5"/>
          <p:cNvSpPr txBox="1">
            <a:spLocks/>
          </p:cNvSpPr>
          <p:nvPr/>
        </p:nvSpPr>
        <p:spPr bwMode="auto">
          <a:xfrm>
            <a:off x="228600" y="1143000"/>
            <a:ext cx="4038600" cy="990600"/>
          </a:xfrm>
          <a:prstGeom prst="rect">
            <a:avLst/>
          </a:prstGeom>
          <a:noFill/>
          <a:ln w="9525">
            <a:noFill/>
            <a:miter lim="800000"/>
            <a:headEnd/>
            <a:tailEnd/>
          </a:ln>
        </p:spPr>
        <p:txBody>
          <a:bodyPr/>
          <a:lstStyle/>
          <a:p>
            <a:pPr marL="273050" indent="-273050" eaLnBrk="0" hangingPunct="0">
              <a:spcBef>
                <a:spcPts val="600"/>
              </a:spcBef>
              <a:buClr>
                <a:schemeClr val="accent1"/>
              </a:buClr>
              <a:buSzPct val="70000"/>
              <a:buFont typeface="Courier New" pitchFamily="49" charset="0"/>
              <a:buChar char="o"/>
              <a:defRPr/>
            </a:pPr>
            <a:r>
              <a:rPr lang="en-GB" sz="2100" dirty="0">
                <a:latin typeface="Century Schoolbook" pitchFamily="18" charset="0"/>
              </a:rPr>
              <a:t>Therapeutic milks and ready</a:t>
            </a:r>
          </a:p>
          <a:p>
            <a:pPr marL="273050" indent="-273050" eaLnBrk="0" hangingPunct="0">
              <a:spcBef>
                <a:spcPts val="600"/>
              </a:spcBef>
              <a:buClr>
                <a:schemeClr val="accent1"/>
              </a:buClr>
              <a:buSzPct val="70000"/>
              <a:defRPr/>
            </a:pPr>
            <a:r>
              <a:rPr lang="en-GB" sz="2100" dirty="0">
                <a:latin typeface="Century Schoolbook" pitchFamily="18" charset="0"/>
              </a:rPr>
              <a:t>to use therapeutic foods (RUTF) </a:t>
            </a:r>
          </a:p>
        </p:txBody>
      </p:sp>
      <p:sp>
        <p:nvSpPr>
          <p:cNvPr id="10" name="Rectangle 9"/>
          <p:cNvSpPr/>
          <p:nvPr/>
        </p:nvSpPr>
        <p:spPr>
          <a:xfrm>
            <a:off x="228600" y="304800"/>
            <a:ext cx="8305800" cy="554038"/>
          </a:xfrm>
          <a:prstGeom prst="rect">
            <a:avLst/>
          </a:prstGeom>
        </p:spPr>
        <p:txBody>
          <a:bodyPr>
            <a:spAutoFit/>
          </a:bodyPr>
          <a:lstStyle/>
          <a:p>
            <a:pPr marL="660400" indent="-660400">
              <a:defRPr/>
            </a:pPr>
            <a:r>
              <a:rPr lang="en-GB" b="1" dirty="0"/>
              <a:t> </a:t>
            </a:r>
            <a:r>
              <a:rPr lang="en-GB" sz="3000" b="1" dirty="0">
                <a:solidFill>
                  <a:schemeClr val="accent6"/>
                </a:solidFill>
                <a:latin typeface="+mn-lt"/>
              </a:rPr>
              <a:t>Materials and Equipment</a:t>
            </a:r>
            <a:endParaRPr lang="en-US" sz="3000" dirty="0">
              <a:solidFill>
                <a:schemeClr val="accent6"/>
              </a:solidFill>
              <a:latin typeface="+mn-lt"/>
            </a:endParaRPr>
          </a:p>
        </p:txBody>
      </p:sp>
      <p:graphicFrame>
        <p:nvGraphicFramePr>
          <p:cNvPr id="5734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7349" name="Picture" r:id="rId5" imgW="975240" imgH="914400" progId="Word.Picture.8">
                  <p:embed/>
                </p:oleObj>
              </mc:Choice>
              <mc:Fallback>
                <p:oleObj name="Picture" r:id="rId5" imgW="975240" imgH="9144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Century Schoolbook" pitchFamily="18" charset="0"/>
              </a:rPr>
              <a:t>TREATMENT AREA</a:t>
            </a:r>
          </a:p>
        </p:txBody>
      </p:sp>
      <p:sp>
        <p:nvSpPr>
          <p:cNvPr id="4" name="Text Placeholder 3"/>
          <p:cNvSpPr>
            <a:spLocks noGrp="1"/>
          </p:cNvSpPr>
          <p:nvPr>
            <p:ph type="body" sz="half" idx="2"/>
          </p:nvPr>
        </p:nvSpPr>
        <p:spPr>
          <a:xfrm>
            <a:off x="457200" y="1600200"/>
            <a:ext cx="8229600" cy="4525963"/>
          </a:xfrm>
        </p:spPr>
        <p:txBody>
          <a:bodyPr/>
          <a:lstStyle/>
          <a:p>
            <a:r>
              <a:rPr lang="en-US" sz="2000" dirty="0" err="1">
                <a:latin typeface="Century Schoolbook" pitchFamily="18" charset="0"/>
              </a:rPr>
              <a:t>Paediatric</a:t>
            </a:r>
            <a:r>
              <a:rPr lang="en-US" sz="2000" dirty="0">
                <a:latin typeface="Century Schoolbook" pitchFamily="18" charset="0"/>
              </a:rPr>
              <a:t> ward/ Inpatient ward with 24 hour care</a:t>
            </a:r>
          </a:p>
          <a:p>
            <a:pPr>
              <a:buNone/>
            </a:pPr>
            <a:endParaRPr lang="en-US" sz="2000" dirty="0">
              <a:latin typeface="Century Schoolbook" pitchFamily="18" charset="0"/>
            </a:endParaRPr>
          </a:p>
          <a:p>
            <a:r>
              <a:rPr lang="en-US" sz="2000" dirty="0">
                <a:latin typeface="Century Schoolbook" pitchFamily="18" charset="0"/>
              </a:rPr>
              <a:t>Special area for secluding admitted malnourished children</a:t>
            </a:r>
          </a:p>
          <a:p>
            <a:pPr>
              <a:buNone/>
            </a:pPr>
            <a:endParaRPr lang="en-US" sz="2000" dirty="0">
              <a:latin typeface="Century Schoolbook" pitchFamily="18" charset="0"/>
            </a:endParaRPr>
          </a:p>
          <a:p>
            <a:r>
              <a:rPr lang="en-US" sz="2000" dirty="0">
                <a:latin typeface="Century Schoolbook" pitchFamily="18" charset="0"/>
              </a:rPr>
              <a:t>Room temperatures of 25-30 C</a:t>
            </a:r>
          </a:p>
          <a:p>
            <a:pPr>
              <a:buNone/>
            </a:pPr>
            <a:endParaRPr lang="en-US" sz="2000" dirty="0">
              <a:latin typeface="Century Schoolbook" pitchFamily="18" charset="0"/>
            </a:endParaRPr>
          </a:p>
          <a:p>
            <a:r>
              <a:rPr lang="en-US" sz="2000" dirty="0">
                <a:latin typeface="Century Schoolbook" pitchFamily="18" charset="0"/>
              </a:rPr>
              <a:t>Adult beds/ Mattresses on floor preferred to cots</a:t>
            </a:r>
          </a:p>
          <a:p>
            <a:endParaRPr lang="en-US" dirty="0"/>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a:t>
            </a:r>
          </a:p>
        </p:txBody>
      </p:sp>
      <p:sp>
        <p:nvSpPr>
          <p:cNvPr id="3" name="Content Placeholder 2"/>
          <p:cNvSpPr>
            <a:spLocks noGrp="1"/>
          </p:cNvSpPr>
          <p:nvPr>
            <p:ph sz="half" idx="1"/>
          </p:nvPr>
        </p:nvSpPr>
        <p:spPr>
          <a:xfrm>
            <a:off x="457200" y="1600200"/>
            <a:ext cx="8001000" cy="4525963"/>
          </a:xfrm>
        </p:spPr>
        <p:txBody>
          <a:bodyPr/>
          <a:lstStyle/>
          <a:p>
            <a:r>
              <a:rPr lang="en-US" sz="2000" dirty="0">
                <a:latin typeface="Century Schoolbook" pitchFamily="18" charset="0"/>
              </a:rPr>
              <a:t>Personnel fully trained in Management of Acute Malnutrition with medical complications</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AND EQUIPMENT</a:t>
            </a:r>
          </a:p>
        </p:txBody>
      </p:sp>
      <p:sp>
        <p:nvSpPr>
          <p:cNvPr id="3" name="Content Placeholder 2"/>
          <p:cNvSpPr>
            <a:spLocks noGrp="1"/>
          </p:cNvSpPr>
          <p:nvPr>
            <p:ph sz="half" idx="1"/>
          </p:nvPr>
        </p:nvSpPr>
        <p:spPr>
          <a:xfrm>
            <a:off x="457200" y="1600200"/>
            <a:ext cx="8382000" cy="4572000"/>
          </a:xfrm>
        </p:spPr>
        <p:txBody>
          <a:bodyPr>
            <a:normAutofit/>
          </a:bodyPr>
          <a:lstStyle/>
          <a:p>
            <a:pPr lvl="0"/>
            <a:r>
              <a:rPr lang="en-US" sz="2000" b="1" dirty="0">
                <a:latin typeface="Century Schoolbook" pitchFamily="18" charset="0"/>
              </a:rPr>
              <a:t>Records</a:t>
            </a:r>
          </a:p>
          <a:p>
            <a:pPr lvl="0"/>
            <a:r>
              <a:rPr lang="x-none" sz="2000">
                <a:latin typeface="Century Schoolbook" pitchFamily="18" charset="0"/>
              </a:rPr>
              <a:t>Register book – MoH 368– is a record of all patients admitted for in-patient care.  </a:t>
            </a:r>
            <a:endParaRPr lang="en-US" sz="2000" dirty="0">
              <a:latin typeface="Century Schoolbook" pitchFamily="18" charset="0"/>
            </a:endParaRPr>
          </a:p>
          <a:p>
            <a:pPr lvl="0"/>
            <a:r>
              <a:rPr lang="x-none" sz="2000">
                <a:latin typeface="Century Schoolbook" pitchFamily="18" charset="0"/>
              </a:rPr>
              <a:t>In-Patient, OTP &amp; SFP Facility Summary Sheet (MOH 713) -</a:t>
            </a:r>
            <a:endParaRPr lang="en-US" sz="2000" dirty="0">
              <a:latin typeface="Century Schoolbook" pitchFamily="18" charset="0"/>
            </a:endParaRPr>
          </a:p>
          <a:p>
            <a:pPr lvl="0"/>
            <a:r>
              <a:rPr lang="x-none" sz="2000" b="1">
                <a:latin typeface="Century Schoolbook" pitchFamily="18" charset="0"/>
              </a:rPr>
              <a:t>Multi-chart</a:t>
            </a:r>
            <a:r>
              <a:rPr lang="en-US" sz="2000" b="1" dirty="0">
                <a:latin typeface="Century Schoolbook" pitchFamily="18" charset="0"/>
              </a:rPr>
              <a:t>- </a:t>
            </a:r>
            <a:r>
              <a:rPr lang="x-none" sz="2000">
                <a:latin typeface="Century Schoolbook" pitchFamily="18" charset="0"/>
              </a:rPr>
              <a:t> is the primary tool suggested for recording all information while managing the child with SAM..</a:t>
            </a:r>
            <a:endParaRPr lang="en-US" sz="2000" dirty="0">
              <a:latin typeface="Century Schoolbook" pitchFamily="18" charset="0"/>
            </a:endParaRPr>
          </a:p>
          <a:p>
            <a:pPr lvl="0"/>
            <a:r>
              <a:rPr lang="x-none" sz="2000">
                <a:latin typeface="Century Schoolbook" pitchFamily="18" charset="0"/>
              </a:rPr>
              <a:t>24 hour intake and output chart (</a:t>
            </a:r>
            <a:endParaRPr lang="en-US" sz="2000" dirty="0">
              <a:latin typeface="Century Schoolbook" pitchFamily="18" charset="0"/>
            </a:endParaRPr>
          </a:p>
          <a:p>
            <a:r>
              <a:rPr lang="en-US" sz="2000" dirty="0">
                <a:latin typeface="Century Schoolbook" pitchFamily="18" charset="0"/>
              </a:rPr>
              <a:t>In-patient to Out-patient care </a:t>
            </a:r>
            <a:r>
              <a:rPr lang="en-US" sz="2000" b="1" dirty="0">
                <a:latin typeface="Century Schoolbook" pitchFamily="18" charset="0"/>
              </a:rPr>
              <a:t>Transfer Form</a:t>
            </a:r>
          </a:p>
          <a:p>
            <a:r>
              <a:rPr lang="en-US" sz="2000" b="1" dirty="0">
                <a:latin typeface="Century Schoolbook" pitchFamily="18" charset="0"/>
              </a:rPr>
              <a:t>Diet and Drugs and other materials</a:t>
            </a:r>
          </a:p>
          <a:p>
            <a:r>
              <a:rPr lang="en-US" sz="2000" b="1" dirty="0">
                <a:latin typeface="Century Schoolbook" pitchFamily="18" charset="0"/>
              </a:rPr>
              <a:t>Infection Control</a:t>
            </a:r>
            <a:endParaRPr lang="en-US" sz="2000" dirty="0">
              <a:latin typeface="Century Schoolbook"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lstStyle/>
          <a:p>
            <a:pPr eaLnBrk="1" fontAlgn="auto" hangingPunct="1">
              <a:spcAft>
                <a:spcPts val="0"/>
              </a:spcAft>
              <a:defRPr/>
            </a:pPr>
            <a:r>
              <a:rPr lang="en-US" sz="3200" b="1" dirty="0">
                <a:solidFill>
                  <a:schemeClr val="accent6">
                    <a:lumMod val="50000"/>
                  </a:schemeClr>
                </a:solidFill>
              </a:rPr>
              <a:t>TREATMENT OF MEDICAL COMPLICATIONS</a:t>
            </a:r>
          </a:p>
        </p:txBody>
      </p:sp>
      <p:pic>
        <p:nvPicPr>
          <p:cNvPr id="59397" name="Picture 6" descr="marasmus1"/>
          <p:cNvPicPr>
            <a:picLocks noGrp="1" noChangeAspect="1" noChangeArrowheads="1"/>
          </p:cNvPicPr>
          <p:nvPr>
            <p:ph sz="half" idx="1"/>
          </p:nvPr>
        </p:nvPicPr>
        <p:blipFill>
          <a:blip r:embed="rId3" cstate="print"/>
          <a:srcRect r="38409"/>
          <a:stretch>
            <a:fillRect/>
          </a:stretch>
        </p:blipFill>
        <p:spPr>
          <a:xfrm>
            <a:off x="809625" y="1830388"/>
            <a:ext cx="3333750" cy="3989387"/>
          </a:xfrm>
          <a:noFill/>
        </p:spPr>
      </p:pic>
      <p:sp>
        <p:nvSpPr>
          <p:cNvPr id="51205" name="Rectangle 5"/>
          <p:cNvSpPr>
            <a:spLocks noGrp="1" noChangeArrowheads="1"/>
          </p:cNvSpPr>
          <p:nvPr>
            <p:ph type="body" sz="half" idx="2"/>
          </p:nvPr>
        </p:nvSpPr>
        <p:spPr/>
        <p:txBody>
          <a:bodyPr>
            <a:normAutofit fontScale="92500" lnSpcReduction="20000"/>
          </a:bodyPr>
          <a:lstStyle/>
          <a:p>
            <a:pPr eaLnBrk="1" hangingPunct="1"/>
            <a:r>
              <a:rPr lang="en-US" b="1" dirty="0">
                <a:solidFill>
                  <a:schemeClr val="accent6">
                    <a:lumMod val="50000"/>
                  </a:schemeClr>
                </a:solidFill>
              </a:rPr>
              <a:t>Hypoglycaemia</a:t>
            </a:r>
          </a:p>
          <a:p>
            <a:pPr eaLnBrk="1" hangingPunct="1"/>
            <a:r>
              <a:rPr lang="en-US" b="1" dirty="0">
                <a:solidFill>
                  <a:schemeClr val="accent6">
                    <a:lumMod val="50000"/>
                  </a:schemeClr>
                </a:solidFill>
              </a:rPr>
              <a:t>Hypothermia</a:t>
            </a:r>
          </a:p>
          <a:p>
            <a:pPr eaLnBrk="1" hangingPunct="1"/>
            <a:r>
              <a:rPr lang="en-US" b="1" dirty="0">
                <a:solidFill>
                  <a:schemeClr val="accent6">
                    <a:lumMod val="50000"/>
                  </a:schemeClr>
                </a:solidFill>
              </a:rPr>
              <a:t>Dehydration</a:t>
            </a:r>
          </a:p>
          <a:p>
            <a:pPr eaLnBrk="1" hangingPunct="1"/>
            <a:r>
              <a:rPr lang="en-US" b="1" dirty="0">
                <a:solidFill>
                  <a:schemeClr val="accent6">
                    <a:lumMod val="50000"/>
                  </a:schemeClr>
                </a:solidFill>
              </a:rPr>
              <a:t>Septic (Toxic) shock</a:t>
            </a:r>
          </a:p>
          <a:p>
            <a:pPr eaLnBrk="1" hangingPunct="1"/>
            <a:r>
              <a:rPr lang="en-US" b="1" dirty="0">
                <a:solidFill>
                  <a:schemeClr val="accent6">
                    <a:lumMod val="50000"/>
                  </a:schemeClr>
                </a:solidFill>
              </a:rPr>
              <a:t>Absent Bowel Sounds, Gastric Dilatation, Abdominal Distension</a:t>
            </a:r>
          </a:p>
          <a:p>
            <a:pPr eaLnBrk="1" hangingPunct="1"/>
            <a:r>
              <a:rPr lang="en-US" b="1" dirty="0">
                <a:solidFill>
                  <a:schemeClr val="accent6">
                    <a:lumMod val="50000"/>
                  </a:schemeClr>
                </a:solidFill>
              </a:rPr>
              <a:t>Heart Failure</a:t>
            </a:r>
          </a:p>
          <a:p>
            <a:pPr eaLnBrk="1" hangingPunct="1"/>
            <a:r>
              <a:rPr lang="en-US" b="1" dirty="0">
                <a:solidFill>
                  <a:schemeClr val="accent6">
                    <a:lumMod val="50000"/>
                  </a:schemeClr>
                </a:solidFill>
              </a:rPr>
              <a:t>Severe Anemia </a:t>
            </a:r>
          </a:p>
          <a:p>
            <a:pPr eaLnBrk="1" hangingPunct="1">
              <a:buFont typeface="Wingdings" pitchFamily="2" charset="2"/>
              <a:buNone/>
            </a:pPr>
            <a:endParaRPr lang="en-US" dirty="0"/>
          </a:p>
        </p:txBody>
      </p:sp>
      <p:graphicFrame>
        <p:nvGraphicFramePr>
          <p:cNvPr id="5939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59397"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0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0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2895600"/>
            <a:ext cx="6172200" cy="2054225"/>
          </a:xfrm>
        </p:spPr>
        <p:txBody>
          <a:bodyPr/>
          <a:lstStyle/>
          <a:p>
            <a:pPr>
              <a:defRPr/>
            </a:pPr>
            <a:r>
              <a:rPr lang="en-GB" sz="3200" dirty="0"/>
              <a:t>Hypoglycaemia</a:t>
            </a:r>
            <a:endParaRPr lang="en-GB" dirty="0"/>
          </a:p>
        </p:txBody>
      </p:sp>
      <p:sp>
        <p:nvSpPr>
          <p:cNvPr id="125955" name="Text Placeholder 5"/>
          <p:cNvSpPr>
            <a:spLocks noGrp="1"/>
          </p:cNvSpPr>
          <p:nvPr>
            <p:ph type="body" idx="1"/>
          </p:nvPr>
        </p:nvSpPr>
        <p:spPr/>
        <p:txBody>
          <a:bodyPr/>
          <a:lstStyle/>
          <a:p>
            <a:r>
              <a:rPr lang="en-GB"/>
              <a:t>Describe condition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4294967295"/>
          </p:nvPr>
        </p:nvSpPr>
        <p:spPr>
          <a:xfrm>
            <a:off x="152400" y="1600200"/>
            <a:ext cx="8153400" cy="4525963"/>
          </a:xfrm>
        </p:spPr>
        <p:txBody>
          <a:bodyPr>
            <a:normAutofit/>
          </a:bodyPr>
          <a:lstStyle/>
          <a:p>
            <a:pPr eaLnBrk="1" hangingPunct="1">
              <a:lnSpc>
                <a:spcPct val="90000"/>
              </a:lnSpc>
            </a:pPr>
            <a:r>
              <a:rPr lang="en-GB" sz="2000" dirty="0">
                <a:latin typeface="Century Schoolbook" pitchFamily="18" charset="0"/>
              </a:rPr>
              <a:t>Low body temperature (36.5 C)</a:t>
            </a:r>
          </a:p>
          <a:p>
            <a:pPr eaLnBrk="1" hangingPunct="1">
              <a:lnSpc>
                <a:spcPct val="90000"/>
              </a:lnSpc>
              <a:buFont typeface="Wingdings" pitchFamily="2" charset="2"/>
              <a:buNone/>
            </a:pPr>
            <a:endParaRPr lang="en-GB" sz="2000" dirty="0">
              <a:latin typeface="Century Schoolbook" pitchFamily="18" charset="0"/>
            </a:endParaRPr>
          </a:p>
          <a:p>
            <a:pPr eaLnBrk="1" hangingPunct="1">
              <a:lnSpc>
                <a:spcPct val="90000"/>
              </a:lnSpc>
            </a:pPr>
            <a:r>
              <a:rPr lang="en-GB" sz="2000" dirty="0">
                <a:latin typeface="Century Schoolbook" pitchFamily="18" charset="0"/>
              </a:rPr>
              <a:t>Lethargy or limpness</a:t>
            </a:r>
          </a:p>
          <a:p>
            <a:pPr eaLnBrk="1" hangingPunct="1">
              <a:lnSpc>
                <a:spcPct val="90000"/>
              </a:lnSpc>
            </a:pPr>
            <a:endParaRPr lang="en-GB" sz="2000" dirty="0">
              <a:latin typeface="Century Schoolbook" pitchFamily="18" charset="0"/>
            </a:endParaRPr>
          </a:p>
          <a:p>
            <a:pPr eaLnBrk="1" hangingPunct="1">
              <a:lnSpc>
                <a:spcPct val="90000"/>
              </a:lnSpc>
            </a:pPr>
            <a:r>
              <a:rPr lang="en-GB" sz="2000" dirty="0">
                <a:latin typeface="Century Schoolbook" pitchFamily="18" charset="0"/>
              </a:rPr>
              <a:t>Possible loss of consciousness</a:t>
            </a:r>
          </a:p>
          <a:p>
            <a:pPr eaLnBrk="1" hangingPunct="1">
              <a:lnSpc>
                <a:spcPct val="90000"/>
              </a:lnSpc>
            </a:pPr>
            <a:endParaRPr lang="en-GB" sz="2000" dirty="0">
              <a:latin typeface="Century Schoolbook" pitchFamily="18" charset="0"/>
            </a:endParaRPr>
          </a:p>
          <a:p>
            <a:pPr eaLnBrk="1" hangingPunct="1">
              <a:lnSpc>
                <a:spcPct val="90000"/>
              </a:lnSpc>
            </a:pPr>
            <a:r>
              <a:rPr lang="en-GB" sz="2000" dirty="0">
                <a:latin typeface="Century Schoolbook" pitchFamily="18" charset="0"/>
              </a:rPr>
              <a:t>Drowsiness</a:t>
            </a:r>
          </a:p>
          <a:p>
            <a:pPr eaLnBrk="1" hangingPunct="1">
              <a:lnSpc>
                <a:spcPct val="90000"/>
              </a:lnSpc>
            </a:pPr>
            <a:endParaRPr lang="en-US" sz="2000" dirty="0">
              <a:latin typeface="Century Schoolbook" pitchFamily="18" charset="0"/>
            </a:endParaRPr>
          </a:p>
          <a:p>
            <a:pPr eaLnBrk="1" hangingPunct="1">
              <a:lnSpc>
                <a:spcPct val="90000"/>
              </a:lnSpc>
            </a:pPr>
            <a:r>
              <a:rPr lang="en-GB" sz="2000" dirty="0">
                <a:latin typeface="Century Schoolbook" pitchFamily="18" charset="0"/>
              </a:rPr>
              <a:t>Eyelid retraction. If a child is sleeping with his eyes slightly open, wake the child up and give sugar-water to drink.</a:t>
            </a:r>
            <a:r>
              <a:rPr lang="en-US" sz="2000" dirty="0">
                <a:latin typeface="Century Schoolbook" pitchFamily="18" charset="0"/>
              </a:rPr>
              <a:t> </a:t>
            </a:r>
          </a:p>
        </p:txBody>
      </p:sp>
      <p:graphicFrame>
        <p:nvGraphicFramePr>
          <p:cNvPr id="6041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6042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a:xfrm rot="16200000">
            <a:off x="6896100" y="2628900"/>
            <a:ext cx="35052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GB" sz="2400" b="1" cap="small" dirty="0">
                <a:solidFill>
                  <a:schemeClr val="tx2"/>
                </a:solidFill>
                <a:latin typeface="+mj-lt"/>
                <a:ea typeface="+mj-ea"/>
                <a:cs typeface="+mj-cs"/>
              </a:rPr>
              <a:t>Hypoglycaemia</a:t>
            </a:r>
            <a:endParaRPr lang="en-US" sz="2400" b="1" cap="small" dirty="0">
              <a:solidFill>
                <a:schemeClr val="tx2"/>
              </a:solidFill>
              <a:latin typeface="+mj-lt"/>
              <a:ea typeface="+mj-ea"/>
              <a:cs typeface="+mj-cs"/>
            </a:endParaRPr>
          </a:p>
        </p:txBody>
      </p:sp>
      <p:sp>
        <p:nvSpPr>
          <p:cNvPr id="6" name="Rectangle 5"/>
          <p:cNvSpPr/>
          <p:nvPr/>
        </p:nvSpPr>
        <p:spPr>
          <a:xfrm>
            <a:off x="228600" y="533400"/>
            <a:ext cx="6629400" cy="503238"/>
          </a:xfrm>
          <a:prstGeom prst="rect">
            <a:avLst/>
          </a:prstGeom>
        </p:spPr>
        <p:txBody>
          <a:bodyPr>
            <a:spAutoFit/>
          </a:bodyPr>
          <a:lstStyle/>
          <a:p>
            <a:pPr>
              <a:lnSpc>
                <a:spcPct val="90000"/>
              </a:lnSpc>
              <a:defRPr/>
            </a:pPr>
            <a:r>
              <a:rPr lang="en-GB" sz="3000" b="1" dirty="0">
                <a:solidFill>
                  <a:schemeClr val="accent6"/>
                </a:solidFill>
                <a:latin typeface="Century Schoolbook" pitchFamily="18" charset="0"/>
              </a:rPr>
              <a:t>CLINICAL SIGNS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838200"/>
          <a:ext cx="8381999" cy="5378284"/>
        </p:xfrm>
        <a:graphic>
          <a:graphicData uri="http://schemas.openxmlformats.org/drawingml/2006/table">
            <a:tbl>
              <a:tblPr/>
              <a:tblGrid>
                <a:gridCol w="2055270">
                  <a:extLst>
                    <a:ext uri="{9D8B030D-6E8A-4147-A177-3AD203B41FA5}">
                      <a16:colId xmlns:a16="http://schemas.microsoft.com/office/drawing/2014/main" val="20000"/>
                    </a:ext>
                  </a:extLst>
                </a:gridCol>
                <a:gridCol w="1513386">
                  <a:extLst>
                    <a:ext uri="{9D8B030D-6E8A-4147-A177-3AD203B41FA5}">
                      <a16:colId xmlns:a16="http://schemas.microsoft.com/office/drawing/2014/main" val="20001"/>
                    </a:ext>
                  </a:extLst>
                </a:gridCol>
                <a:gridCol w="1613679">
                  <a:extLst>
                    <a:ext uri="{9D8B030D-6E8A-4147-A177-3AD203B41FA5}">
                      <a16:colId xmlns:a16="http://schemas.microsoft.com/office/drawing/2014/main" val="20002"/>
                    </a:ext>
                  </a:extLst>
                </a:gridCol>
                <a:gridCol w="1543323">
                  <a:extLst>
                    <a:ext uri="{9D8B030D-6E8A-4147-A177-3AD203B41FA5}">
                      <a16:colId xmlns:a16="http://schemas.microsoft.com/office/drawing/2014/main" val="20003"/>
                    </a:ext>
                  </a:extLst>
                </a:gridCol>
                <a:gridCol w="1656341">
                  <a:extLst>
                    <a:ext uri="{9D8B030D-6E8A-4147-A177-3AD203B41FA5}">
                      <a16:colId xmlns:a16="http://schemas.microsoft.com/office/drawing/2014/main" val="20004"/>
                    </a:ext>
                  </a:extLst>
                </a:gridCol>
              </a:tblGrid>
              <a:tr h="1066800">
                <a:tc>
                  <a:txBody>
                    <a:bodyPr/>
                    <a:lstStyle/>
                    <a:p>
                      <a:pPr marL="0" marR="0" algn="just">
                        <a:lnSpc>
                          <a:spcPts val="1140"/>
                        </a:lnSpc>
                        <a:spcBef>
                          <a:spcPts val="180"/>
                        </a:spcBef>
                        <a:spcAft>
                          <a:spcPts val="0"/>
                        </a:spcAft>
                        <a:tabLst>
                          <a:tab pos="90170" algn="l"/>
                        </a:tabLst>
                      </a:pPr>
                      <a:endParaRPr lang="en-US" sz="1000" b="1" dirty="0">
                        <a:latin typeface="Arial"/>
                        <a:ea typeface="Times New Roman"/>
                        <a:cs typeface="Arial"/>
                      </a:endParaRPr>
                    </a:p>
                    <a:p>
                      <a:pPr marL="0" marR="0" algn="just">
                        <a:lnSpc>
                          <a:spcPts val="1140"/>
                        </a:lnSpc>
                        <a:spcBef>
                          <a:spcPts val="180"/>
                        </a:spcBef>
                        <a:spcAft>
                          <a:spcPts val="0"/>
                        </a:spcAft>
                        <a:tabLst>
                          <a:tab pos="90170" algn="l"/>
                        </a:tabLst>
                      </a:pPr>
                      <a:r>
                        <a:rPr lang="en-US" sz="1000" b="1" dirty="0">
                          <a:latin typeface="Arial"/>
                          <a:ea typeface="Times New Roman"/>
                          <a:cs typeface="Arial"/>
                        </a:rPr>
                        <a:t>Activities</a:t>
                      </a:r>
                      <a:endParaRPr lang="en-US" sz="1100" dirty="0">
                        <a:latin typeface="Tahoma"/>
                        <a:ea typeface="Times New Roman"/>
                        <a:cs typeface="Arial"/>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000" b="1" dirty="0">
                        <a:latin typeface="Arial"/>
                        <a:ea typeface="Times New Roman"/>
                        <a:cs typeface="Arial"/>
                      </a:endParaRPr>
                    </a:p>
                    <a:p>
                      <a:pPr marL="0" marR="0" algn="just">
                        <a:lnSpc>
                          <a:spcPts val="1140"/>
                        </a:lnSpc>
                        <a:spcBef>
                          <a:spcPts val="180"/>
                        </a:spcBef>
                        <a:spcAft>
                          <a:spcPts val="0"/>
                        </a:spcAft>
                        <a:tabLst>
                          <a:tab pos="90170" algn="l"/>
                        </a:tabLst>
                      </a:pPr>
                      <a:r>
                        <a:rPr lang="en-US" sz="1000" b="1" dirty="0">
                          <a:latin typeface="Arial"/>
                          <a:ea typeface="Times New Roman"/>
                          <a:cs typeface="Arial"/>
                        </a:rPr>
                        <a:t>Activities to be assessed and treated simultaneously during ETAT corresponding to the WHO specific protocols for SAM</a:t>
                      </a:r>
                      <a:endParaRPr lang="en-US" sz="1100" dirty="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000" b="1" dirty="0">
                        <a:latin typeface="Arial"/>
                        <a:ea typeface="Times New Roman"/>
                        <a:cs typeface="Arial"/>
                      </a:endParaRPr>
                    </a:p>
                    <a:p>
                      <a:pPr marL="0" marR="0" algn="just">
                        <a:lnSpc>
                          <a:spcPts val="1140"/>
                        </a:lnSpc>
                        <a:spcBef>
                          <a:spcPts val="180"/>
                        </a:spcBef>
                        <a:spcAft>
                          <a:spcPts val="0"/>
                        </a:spcAft>
                        <a:tabLst>
                          <a:tab pos="90170" algn="l"/>
                        </a:tabLst>
                      </a:pPr>
                      <a:r>
                        <a:rPr lang="en-US" sz="1000" b="1" dirty="0">
                          <a:latin typeface="Arial"/>
                          <a:ea typeface="Times New Roman"/>
                          <a:cs typeface="Arial"/>
                        </a:rPr>
                        <a:t>Stabilization</a:t>
                      </a:r>
                      <a:endParaRPr lang="en-US" sz="1100" dirty="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000" b="1" dirty="0">
                        <a:latin typeface="Arial"/>
                        <a:ea typeface="Times New Roman"/>
                        <a:cs typeface="Arial"/>
                      </a:endParaRPr>
                    </a:p>
                    <a:p>
                      <a:pPr marL="0" marR="0" algn="just">
                        <a:lnSpc>
                          <a:spcPts val="1140"/>
                        </a:lnSpc>
                        <a:spcBef>
                          <a:spcPts val="180"/>
                        </a:spcBef>
                        <a:spcAft>
                          <a:spcPts val="0"/>
                        </a:spcAft>
                        <a:tabLst>
                          <a:tab pos="90170" algn="l"/>
                        </a:tabLst>
                      </a:pPr>
                      <a:r>
                        <a:rPr lang="en-US" sz="1000" b="1" dirty="0">
                          <a:latin typeface="Arial"/>
                          <a:ea typeface="Times New Roman"/>
                          <a:cs typeface="Arial"/>
                        </a:rPr>
                        <a:t>Transition</a:t>
                      </a:r>
                      <a:endParaRPr lang="en-US" sz="1100" dirty="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000" b="1" dirty="0">
                        <a:latin typeface="Arial"/>
                        <a:ea typeface="Times New Roman"/>
                        <a:cs typeface="Arial"/>
                      </a:endParaRPr>
                    </a:p>
                    <a:p>
                      <a:pPr marL="0" marR="0" algn="just">
                        <a:lnSpc>
                          <a:spcPts val="1140"/>
                        </a:lnSpc>
                        <a:spcBef>
                          <a:spcPts val="180"/>
                        </a:spcBef>
                        <a:spcAft>
                          <a:spcPts val="0"/>
                        </a:spcAft>
                        <a:tabLst>
                          <a:tab pos="90170" algn="l"/>
                        </a:tabLst>
                      </a:pPr>
                      <a:r>
                        <a:rPr lang="en-US" sz="1000" b="1" dirty="0">
                          <a:latin typeface="Arial"/>
                          <a:ea typeface="Times New Roman"/>
                          <a:cs typeface="Arial"/>
                        </a:rPr>
                        <a:t>Rehabilitation</a:t>
                      </a:r>
                      <a:endParaRPr lang="en-US" sz="1100" dirty="0">
                        <a:latin typeface="Tahoma"/>
                        <a:ea typeface="Times New Roman"/>
                        <a:cs typeface="Arial"/>
                      </a:endParaRPr>
                    </a:p>
                    <a:p>
                      <a:pPr marL="0" marR="0" algn="just">
                        <a:lnSpc>
                          <a:spcPts val="1140"/>
                        </a:lnSpc>
                        <a:spcBef>
                          <a:spcPts val="180"/>
                        </a:spcBef>
                        <a:spcAft>
                          <a:spcPts val="0"/>
                        </a:spcAft>
                        <a:tabLst>
                          <a:tab pos="90170" algn="l"/>
                        </a:tabLst>
                      </a:pPr>
                      <a:r>
                        <a:rPr lang="en-US" sz="1000" b="1" dirty="0">
                          <a:latin typeface="Arial"/>
                          <a:ea typeface="Times New Roman"/>
                          <a:cs typeface="Arial"/>
                        </a:rPr>
                        <a:t>(Most children complete this phase in out-patient care with RUTF)</a:t>
                      </a:r>
                      <a:endParaRPr lang="en-US" sz="1100" dirty="0">
                        <a:latin typeface="Tahoma"/>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746042">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5. Severe anemia </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5. Start to feed the child</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b="1" dirty="0">
                        <a:latin typeface="Arial"/>
                        <a:ea typeface="Times New Roman"/>
                        <a:cs typeface="Arial"/>
                      </a:endParaRPr>
                    </a:p>
                    <a:p>
                      <a:pPr marL="0" marR="0" algn="l">
                        <a:lnSpc>
                          <a:spcPts val="1140"/>
                        </a:lnSpc>
                        <a:spcBef>
                          <a:spcPts val="180"/>
                        </a:spcBef>
                        <a:spcAft>
                          <a:spcPts val="0"/>
                        </a:spcAft>
                        <a:tabLst>
                          <a:tab pos="90170" algn="l"/>
                        </a:tabLst>
                      </a:pPr>
                      <a:r>
                        <a:rPr lang="en-US" sz="1200" b="1" dirty="0">
                          <a:latin typeface="Arial"/>
                          <a:ea typeface="Times New Roman"/>
                          <a:cs typeface="Arial"/>
                        </a:rPr>
                        <a:t>-</a:t>
                      </a:r>
                      <a:r>
                        <a:rPr lang="en-US" sz="1200" b="1"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Repeated as necessary</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Repeated as necessary</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746042">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6. Congestive heart failure</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6. Treat Infections</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b="1" dirty="0">
                        <a:latin typeface="Arial"/>
                        <a:ea typeface="Times New Roman"/>
                        <a:cs typeface="Arial"/>
                      </a:endParaRPr>
                    </a:p>
                    <a:p>
                      <a:pPr marL="0" marR="0" algn="l">
                        <a:lnSpc>
                          <a:spcPts val="1140"/>
                        </a:lnSpc>
                        <a:spcBef>
                          <a:spcPts val="180"/>
                        </a:spcBef>
                        <a:spcAft>
                          <a:spcPts val="0"/>
                        </a:spcAft>
                        <a:tabLst>
                          <a:tab pos="90170" algn="l"/>
                        </a:tabLst>
                      </a:pPr>
                      <a:r>
                        <a:rPr lang="en-US" sz="1200" b="1" dirty="0">
                          <a:latin typeface="Arial"/>
                          <a:ea typeface="Times New Roman"/>
                          <a:cs typeface="Arial"/>
                        </a:rPr>
                        <a:t>-</a:t>
                      </a:r>
                      <a:r>
                        <a:rPr lang="en-US" sz="1200" b="1"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Repeated as necessary</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Repeated as necessary</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327316">
                <a:tc>
                  <a:txBody>
                    <a:bodyPr/>
                    <a:lstStyle/>
                    <a:p>
                      <a:pPr marL="0" marR="0" algn="l">
                        <a:lnSpc>
                          <a:spcPts val="1140"/>
                        </a:lnSpc>
                        <a:spcBef>
                          <a:spcPts val="180"/>
                        </a:spcBef>
                        <a:spcAft>
                          <a:spcPts val="0"/>
                        </a:spcAft>
                        <a:tabLst>
                          <a:tab pos="90170" algn="l"/>
                        </a:tabLst>
                      </a:pPr>
                      <a:endParaRPr lang="en-US" sz="1200">
                        <a:latin typeface="Arial"/>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spcBef>
                          <a:spcPts val="0"/>
                        </a:spcBef>
                        <a:spcAft>
                          <a:spcPts val="0"/>
                        </a:spcAft>
                      </a:pPr>
                      <a:endParaRPr lang="en-US" sz="1200" dirty="0">
                        <a:latin typeface="Arial"/>
                        <a:ea typeface="Times New Roman"/>
                        <a:cs typeface="Arial"/>
                      </a:endParaRPr>
                    </a:p>
                    <a:p>
                      <a:pPr marL="0" marR="0" algn="l">
                        <a:spcBef>
                          <a:spcPts val="0"/>
                        </a:spcBef>
                        <a:spcAft>
                          <a:spcPts val="0"/>
                        </a:spcAft>
                      </a:pPr>
                      <a:r>
                        <a:rPr lang="en-US" sz="1200" dirty="0">
                          <a:latin typeface="Arial"/>
                          <a:ea typeface="Times New Roman"/>
                          <a:cs typeface="Arial"/>
                        </a:rPr>
                        <a:t>7. Treat vitamin A deficiency , and manage other mineral and vitamin deficiencies</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b="1" dirty="0">
                        <a:latin typeface="Arial"/>
                        <a:ea typeface="Times New Roman"/>
                        <a:cs typeface="Arial"/>
                      </a:endParaRPr>
                    </a:p>
                    <a:p>
                      <a:pPr marL="0" marR="0" algn="l">
                        <a:lnSpc>
                          <a:spcPts val="1140"/>
                        </a:lnSpc>
                        <a:spcBef>
                          <a:spcPts val="180"/>
                        </a:spcBef>
                        <a:spcAft>
                          <a:spcPts val="0"/>
                        </a:spcAft>
                        <a:tabLst>
                          <a:tab pos="90170" algn="l"/>
                        </a:tabLst>
                      </a:pPr>
                      <a:r>
                        <a:rPr lang="en-US" sz="1200" b="1" dirty="0">
                          <a:latin typeface="Arial"/>
                          <a:ea typeface="Times New Roman"/>
                          <a:cs typeface="Arial"/>
                        </a:rPr>
                        <a:t>-</a:t>
                      </a:r>
                      <a:r>
                        <a:rPr lang="en-US" sz="1200" b="1"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Repeated as necessary</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Repeated as necessary</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746042">
                <a:tc>
                  <a:txBody>
                    <a:bodyPr/>
                    <a:lstStyle/>
                    <a:p>
                      <a:pPr marL="0" marR="0" algn="l">
                        <a:lnSpc>
                          <a:spcPts val="1140"/>
                        </a:lnSpc>
                        <a:spcBef>
                          <a:spcPts val="180"/>
                        </a:spcBef>
                        <a:spcAft>
                          <a:spcPts val="0"/>
                        </a:spcAft>
                        <a:tabLst>
                          <a:tab pos="90170" algn="l"/>
                        </a:tabLst>
                      </a:pPr>
                      <a:endParaRPr lang="en-US" sz="1200">
                        <a:latin typeface="Arial"/>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a:latin typeface="Arial"/>
                          <a:ea typeface="Times New Roman"/>
                          <a:cs typeface="Arial"/>
                        </a:rPr>
                        <a:t>8. Treat severe anemia</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b="1" dirty="0">
                        <a:latin typeface="Arial"/>
                        <a:ea typeface="Times New Roman"/>
                        <a:cs typeface="Arial"/>
                      </a:endParaRPr>
                    </a:p>
                    <a:p>
                      <a:pPr marL="0" marR="0" algn="l">
                        <a:lnSpc>
                          <a:spcPts val="1140"/>
                        </a:lnSpc>
                        <a:spcBef>
                          <a:spcPts val="180"/>
                        </a:spcBef>
                        <a:spcAft>
                          <a:spcPts val="0"/>
                        </a:spcAft>
                        <a:tabLst>
                          <a:tab pos="90170" algn="l"/>
                        </a:tabLst>
                      </a:pPr>
                      <a:r>
                        <a:rPr lang="en-US" sz="1200" b="1" dirty="0">
                          <a:latin typeface="Arial"/>
                          <a:ea typeface="Times New Roman"/>
                          <a:cs typeface="Arial"/>
                        </a:rPr>
                        <a:t>-</a:t>
                      </a:r>
                      <a:r>
                        <a:rPr lang="en-US" sz="1200" b="1"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Repeated as necessary</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Repeated as necessary</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746042">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7. Blinding eye problems</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9. Treat </a:t>
                      </a:r>
                      <a:r>
                        <a:rPr lang="en-US" sz="1200" dirty="0" err="1">
                          <a:latin typeface="Arial"/>
                          <a:ea typeface="Times New Roman"/>
                          <a:cs typeface="Arial"/>
                        </a:rPr>
                        <a:t>Dermatosis</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tc>
                  <a:txBody>
                    <a:bodyPr/>
                    <a:lstStyle/>
                    <a:p>
                      <a:pPr marL="0" marR="0" algn="l">
                        <a:lnSpc>
                          <a:spcPts val="1140"/>
                        </a:lnSpc>
                        <a:spcBef>
                          <a:spcPts val="180"/>
                        </a:spcBef>
                        <a:spcAft>
                          <a:spcPts val="0"/>
                        </a:spcAft>
                        <a:tabLst>
                          <a:tab pos="90170" algn="l"/>
                        </a:tabLst>
                      </a:pPr>
                      <a:endParaRPr lang="en-US" sz="1200" b="1" dirty="0">
                        <a:latin typeface="Arial"/>
                        <a:ea typeface="Times New Roman"/>
                        <a:cs typeface="Arial"/>
                      </a:endParaRPr>
                    </a:p>
                    <a:p>
                      <a:pPr marL="0" marR="0" algn="l">
                        <a:lnSpc>
                          <a:spcPts val="1140"/>
                        </a:lnSpc>
                        <a:spcBef>
                          <a:spcPts val="180"/>
                        </a:spcBef>
                        <a:spcAft>
                          <a:spcPts val="0"/>
                        </a:spcAft>
                        <a:tabLst>
                          <a:tab pos="90170" algn="l"/>
                        </a:tabLst>
                      </a:pPr>
                      <a:r>
                        <a:rPr lang="en-US" sz="1200" b="1" dirty="0">
                          <a:latin typeface="Arial"/>
                          <a:ea typeface="Times New Roman"/>
                          <a:cs typeface="Arial"/>
                        </a:rPr>
                        <a:t>-------------------</a:t>
                      </a:r>
                      <a:r>
                        <a:rPr lang="en-US" sz="1200" b="1"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Repeated as necessary</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tc>
                  <a:txBody>
                    <a:bodyPr/>
                    <a:lstStyle/>
                    <a:p>
                      <a:pPr marL="0" marR="0" algn="l">
                        <a:lnSpc>
                          <a:spcPts val="1140"/>
                        </a:lnSpc>
                        <a:spcBef>
                          <a:spcPts val="180"/>
                        </a:spcBef>
                        <a:spcAft>
                          <a:spcPts val="0"/>
                        </a:spcAft>
                        <a:tabLst>
                          <a:tab pos="90170" algn="l"/>
                        </a:tabLst>
                      </a:pPr>
                      <a:endParaRPr lang="en-US" sz="1200" dirty="0">
                        <a:latin typeface="Arial"/>
                        <a:ea typeface="Times New Roman"/>
                        <a:cs typeface="Arial"/>
                      </a:endParaRPr>
                    </a:p>
                    <a:p>
                      <a:pPr marL="0" marR="0" algn="l">
                        <a:lnSpc>
                          <a:spcPts val="1140"/>
                        </a:lnSpc>
                        <a:spcBef>
                          <a:spcPts val="180"/>
                        </a:spcBef>
                        <a:spcAft>
                          <a:spcPts val="0"/>
                        </a:spcAft>
                        <a:tabLst>
                          <a:tab pos="90170" algn="l"/>
                        </a:tabLst>
                      </a:pPr>
                      <a:r>
                        <a:rPr lang="en-US" sz="1200" dirty="0">
                          <a:latin typeface="Arial"/>
                          <a:ea typeface="Times New Roman"/>
                          <a:cs typeface="Arial"/>
                        </a:rPr>
                        <a:t>Repeated as necessary</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rot="16200000">
            <a:off x="6819900" y="2552700"/>
            <a:ext cx="3657600" cy="533400"/>
          </a:xfrm>
          <a:solidFill>
            <a:schemeClr val="accent1">
              <a:lumMod val="40000"/>
              <a:lumOff val="60000"/>
            </a:schemeClr>
          </a:solidFill>
        </p:spPr>
        <p:txBody>
          <a:bodyPr/>
          <a:lstStyle/>
          <a:p>
            <a:pPr marL="762000" indent="-762000" eaLnBrk="1" fontAlgn="auto" hangingPunct="1">
              <a:spcAft>
                <a:spcPts val="0"/>
              </a:spcAft>
              <a:defRPr/>
            </a:pPr>
            <a:r>
              <a:rPr lang="en-GB" sz="2400" b="1" dirty="0"/>
              <a:t>Hypoglycaemia</a:t>
            </a:r>
            <a:endParaRPr lang="en-US" sz="2400" b="1" dirty="0"/>
          </a:p>
        </p:txBody>
      </p:sp>
      <p:sp>
        <p:nvSpPr>
          <p:cNvPr id="52228" name="Rectangle 3"/>
          <p:cNvSpPr>
            <a:spLocks noGrp="1" noChangeArrowheads="1"/>
          </p:cNvSpPr>
          <p:nvPr>
            <p:ph type="body" idx="4294967295"/>
          </p:nvPr>
        </p:nvSpPr>
        <p:spPr>
          <a:xfrm>
            <a:off x="0" y="1219200"/>
            <a:ext cx="8382000" cy="4906963"/>
          </a:xfrm>
        </p:spPr>
        <p:txBody>
          <a:bodyPr/>
          <a:lstStyle/>
          <a:p>
            <a:pPr marL="381000" indent="-381000" eaLnBrk="1" hangingPunct="1">
              <a:lnSpc>
                <a:spcPct val="80000"/>
              </a:lnSpc>
            </a:pPr>
            <a:r>
              <a:rPr lang="en-GB" sz="2100" dirty="0">
                <a:latin typeface="Century Schoolbook" pitchFamily="18" charset="0"/>
              </a:rPr>
              <a:t>All children who have travelled long distances to attend a health centre should be given sugar-water as soon as they arrive</a:t>
            </a:r>
          </a:p>
          <a:p>
            <a:pPr marL="381000" indent="-381000" eaLnBrk="1" hangingPunct="1">
              <a:lnSpc>
                <a:spcPct val="80000"/>
              </a:lnSpc>
            </a:pPr>
            <a:endParaRPr lang="en-GB" sz="2100" dirty="0">
              <a:latin typeface="Century Schoolbook" pitchFamily="18" charset="0"/>
            </a:endParaRPr>
          </a:p>
          <a:p>
            <a:pPr marL="381000" indent="-381000" eaLnBrk="1" hangingPunct="1">
              <a:lnSpc>
                <a:spcPct val="80000"/>
              </a:lnSpc>
            </a:pPr>
            <a:r>
              <a:rPr lang="en-GB" sz="2100" dirty="0">
                <a:latin typeface="Century Schoolbook" pitchFamily="18" charset="0"/>
              </a:rPr>
              <a:t>Children who have hypothermia or septic shock should be given 50-100ml of sugar water, whether or not they have low blood glucose. </a:t>
            </a:r>
          </a:p>
          <a:p>
            <a:pPr marL="381000" indent="-381000" eaLnBrk="1" hangingPunct="1">
              <a:lnSpc>
                <a:spcPct val="80000"/>
              </a:lnSpc>
              <a:buFontTx/>
              <a:buNone/>
            </a:pPr>
            <a:r>
              <a:rPr lang="en-GB" sz="2100" dirty="0">
                <a:latin typeface="Century Schoolbook" pitchFamily="18" charset="0"/>
              </a:rPr>
              <a:t> </a:t>
            </a:r>
          </a:p>
          <a:p>
            <a:pPr marL="381000" indent="-381000" eaLnBrk="1" hangingPunct="1">
              <a:lnSpc>
                <a:spcPct val="80000"/>
              </a:lnSpc>
            </a:pPr>
            <a:r>
              <a:rPr lang="en-GB" sz="2100" dirty="0">
                <a:latin typeface="Century Schoolbook" pitchFamily="18" charset="0"/>
              </a:rPr>
              <a:t>A child who has taken the prescribed quantity of F75 diet each day (with 5-6 feedings per day) will not develop hypoglycaemia overnight and does not need to be woken for night time feeding.</a:t>
            </a:r>
          </a:p>
          <a:p>
            <a:pPr marL="381000" indent="-381000" eaLnBrk="1" hangingPunct="1">
              <a:lnSpc>
                <a:spcPct val="80000"/>
              </a:lnSpc>
            </a:pPr>
            <a:endParaRPr lang="en-GB" sz="2100" dirty="0">
              <a:latin typeface="Century Schoolbook" pitchFamily="18" charset="0"/>
            </a:endParaRPr>
          </a:p>
          <a:p>
            <a:pPr marL="381000" indent="-381000" eaLnBrk="1" hangingPunct="1">
              <a:lnSpc>
                <a:spcPct val="80000"/>
              </a:lnSpc>
            </a:pPr>
            <a:r>
              <a:rPr lang="en-GB" sz="2100" dirty="0">
                <a:latin typeface="Century Schoolbook" pitchFamily="18" charset="0"/>
              </a:rPr>
              <a:t>If the diet is not completely taken during the day (due to vomiting or refusal of milk), encourage the caregiver to give at least one prescribed quantity of F75  diet during the night.</a:t>
            </a:r>
            <a:endParaRPr lang="en-US" sz="2100" dirty="0">
              <a:latin typeface="Century Schoolbook" pitchFamily="18" charset="0"/>
            </a:endParaRPr>
          </a:p>
        </p:txBody>
      </p:sp>
      <p:graphicFrame>
        <p:nvGraphicFramePr>
          <p:cNvPr id="6144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6144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228600" y="381000"/>
            <a:ext cx="7315200" cy="437043"/>
          </a:xfrm>
          <a:prstGeom prst="rect">
            <a:avLst/>
          </a:prstGeom>
        </p:spPr>
        <p:txBody>
          <a:bodyPr>
            <a:spAutoFit/>
          </a:bodyPr>
          <a:lstStyle/>
          <a:p>
            <a:pPr marL="381000" indent="-381000">
              <a:lnSpc>
                <a:spcPct val="80000"/>
              </a:lnSpc>
              <a:defRPr/>
            </a:pPr>
            <a:r>
              <a:rPr lang="en-GB" sz="2800" b="1" dirty="0">
                <a:solidFill>
                  <a:schemeClr val="accent6"/>
                </a:solidFill>
                <a:latin typeface="Century Schoolbook" pitchFamily="18" charset="0"/>
              </a:rPr>
              <a:t>TREATMENT/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4294967295"/>
          </p:nvPr>
        </p:nvSpPr>
        <p:spPr>
          <a:xfrm>
            <a:off x="0" y="1219200"/>
            <a:ext cx="8229600" cy="4906963"/>
          </a:xfrm>
        </p:spPr>
        <p:txBody>
          <a:bodyPr/>
          <a:lstStyle/>
          <a:p>
            <a:pPr eaLnBrk="1" hangingPunct="1">
              <a:lnSpc>
                <a:spcPct val="80000"/>
              </a:lnSpc>
            </a:pPr>
            <a:r>
              <a:rPr lang="en-GB" sz="2100" b="1" dirty="0">
                <a:latin typeface="Century Schoolbook" pitchFamily="18" charset="0"/>
              </a:rPr>
              <a:t>Patients who are conscious</a:t>
            </a:r>
            <a:r>
              <a:rPr lang="en-GB" sz="2100" dirty="0">
                <a:latin typeface="Century Schoolbook" pitchFamily="18" charset="0"/>
              </a:rPr>
              <a:t> and able to drink are given about 50 ml (approximately 5-10ml/kg) of sugar-water (10% glucose: 1 heaped spoon of ordinary sugar in 50mls of potable water). Or they can orally be given F75 diet or F100 if available. The actual amount given is not critical.</a:t>
            </a:r>
          </a:p>
          <a:p>
            <a:pPr eaLnBrk="1" hangingPunct="1">
              <a:lnSpc>
                <a:spcPct val="80000"/>
              </a:lnSpc>
            </a:pPr>
            <a:endParaRPr lang="en-GB" sz="2100" dirty="0">
              <a:latin typeface="Century Schoolbook" pitchFamily="18" charset="0"/>
            </a:endParaRPr>
          </a:p>
          <a:p>
            <a:pPr eaLnBrk="1" hangingPunct="1">
              <a:lnSpc>
                <a:spcPct val="80000"/>
              </a:lnSpc>
            </a:pPr>
            <a:r>
              <a:rPr lang="en-GB" sz="2100" b="1" dirty="0">
                <a:latin typeface="Century Schoolbook" pitchFamily="18" charset="0"/>
              </a:rPr>
              <a:t>Patients losing consciousness</a:t>
            </a:r>
            <a:r>
              <a:rPr lang="en-GB" sz="2100" dirty="0">
                <a:latin typeface="Century Schoolbook" pitchFamily="18" charset="0"/>
              </a:rPr>
              <a:t> are given 50 ml (or 5-10ml/kg) of sugar-water by NG tube immediately. When consciousness is regained, give milk feed frequently. </a:t>
            </a:r>
          </a:p>
          <a:p>
            <a:pPr eaLnBrk="1" hangingPunct="1">
              <a:lnSpc>
                <a:spcPct val="80000"/>
              </a:lnSpc>
            </a:pPr>
            <a:endParaRPr lang="en-GB" sz="2100" dirty="0">
              <a:latin typeface="Century Schoolbook" pitchFamily="18" charset="0"/>
            </a:endParaRPr>
          </a:p>
          <a:p>
            <a:pPr eaLnBrk="1" hangingPunct="1">
              <a:lnSpc>
                <a:spcPct val="80000"/>
              </a:lnSpc>
            </a:pPr>
            <a:r>
              <a:rPr lang="en-GB" sz="2100" b="1" dirty="0">
                <a:latin typeface="Century Schoolbook" pitchFamily="18" charset="0"/>
              </a:rPr>
              <a:t>Unconscious patients</a:t>
            </a:r>
            <a:r>
              <a:rPr lang="en-GB" sz="2100" dirty="0">
                <a:latin typeface="Century Schoolbook" pitchFamily="18" charset="0"/>
              </a:rPr>
              <a:t> are given sugar-water by NG tube. They should also be given glucose as a single intravenous injection (5ml/kg of a sterile 10% glucose solution). </a:t>
            </a:r>
          </a:p>
          <a:p>
            <a:pPr eaLnBrk="1" hangingPunct="1">
              <a:lnSpc>
                <a:spcPct val="80000"/>
              </a:lnSpc>
            </a:pPr>
            <a:endParaRPr lang="en-GB" sz="2100" dirty="0">
              <a:latin typeface="Century Schoolbook" pitchFamily="18" charset="0"/>
            </a:endParaRPr>
          </a:p>
          <a:p>
            <a:pPr eaLnBrk="1" hangingPunct="1">
              <a:lnSpc>
                <a:spcPct val="80000"/>
              </a:lnSpc>
            </a:pPr>
            <a:r>
              <a:rPr lang="en-GB" sz="2100" dirty="0">
                <a:latin typeface="Century Schoolbook" pitchFamily="18" charset="0"/>
              </a:rPr>
              <a:t>All severely malnourished patients with suspected hypoglycaemia should be treated with broad spectrum Antibiotics. </a:t>
            </a:r>
            <a:endParaRPr lang="en-US" sz="2100" dirty="0">
              <a:latin typeface="Century Schoolbook" pitchFamily="18" charset="0"/>
            </a:endParaRPr>
          </a:p>
          <a:p>
            <a:pPr eaLnBrk="1" hangingPunct="1">
              <a:lnSpc>
                <a:spcPct val="80000"/>
              </a:lnSpc>
            </a:pPr>
            <a:endParaRPr lang="en-US" sz="2100" dirty="0"/>
          </a:p>
        </p:txBody>
      </p:sp>
      <p:graphicFrame>
        <p:nvGraphicFramePr>
          <p:cNvPr id="6246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6246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a:xfrm rot="16200000">
            <a:off x="6591300" y="2324100"/>
            <a:ext cx="41148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GB" sz="2400" b="1" cap="small" dirty="0">
                <a:solidFill>
                  <a:schemeClr val="tx2"/>
                </a:solidFill>
                <a:latin typeface="+mj-lt"/>
                <a:ea typeface="+mj-ea"/>
                <a:cs typeface="+mj-cs"/>
              </a:rPr>
              <a:t>Hypoglycaemia</a:t>
            </a:r>
            <a:endParaRPr lang="en-US" sz="2400" b="1" cap="small" dirty="0">
              <a:solidFill>
                <a:schemeClr val="tx2"/>
              </a:solidFill>
              <a:latin typeface="+mj-lt"/>
              <a:ea typeface="+mj-ea"/>
              <a:cs typeface="+mj-cs"/>
            </a:endParaRPr>
          </a:p>
        </p:txBody>
      </p:sp>
      <p:sp>
        <p:nvSpPr>
          <p:cNvPr id="6" name="Rectangle 5"/>
          <p:cNvSpPr/>
          <p:nvPr/>
        </p:nvSpPr>
        <p:spPr>
          <a:xfrm>
            <a:off x="228600" y="381000"/>
            <a:ext cx="7315200" cy="482600"/>
          </a:xfrm>
          <a:prstGeom prst="rect">
            <a:avLst/>
          </a:prstGeom>
        </p:spPr>
        <p:txBody>
          <a:bodyPr>
            <a:spAutoFit/>
          </a:bodyPr>
          <a:lstStyle/>
          <a:p>
            <a:pPr marL="381000" indent="-381000">
              <a:lnSpc>
                <a:spcPct val="80000"/>
              </a:lnSpc>
              <a:defRPr/>
            </a:pPr>
            <a:r>
              <a:rPr lang="en-GB" sz="3200" b="1" dirty="0">
                <a:solidFill>
                  <a:schemeClr val="accent6"/>
                </a:solidFill>
                <a:latin typeface="Century Schoolbook" pitchFamily="18" charset="0"/>
              </a:rPr>
              <a:t>TREATMENT/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3251">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53251">
                                            <p:txEl>
                                              <p:pRg st="2" end="2"/>
                                            </p:txEl>
                                          </p:spTgt>
                                        </p:tgtEl>
                                      </p:cBhvr>
                                    </p:animEffect>
                                    <p:set>
                                      <p:cBhvr>
                                        <p:cTn id="19" dur="1" fill="hold">
                                          <p:stCondLst>
                                            <p:cond delay="499"/>
                                          </p:stCondLst>
                                        </p:cTn>
                                        <p:tgtEl>
                                          <p:spTgt spid="53251">
                                            <p:txEl>
                                              <p:pRg st="2" end="2"/>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nodeType="clickEffect">
                                  <p:stCondLst>
                                    <p:cond delay="0"/>
                                  </p:stCondLst>
                                  <p:childTnLst>
                                    <p:animEffect transition="out" filter="wipe(down)">
                                      <p:cBhvr>
                                        <p:cTn id="27" dur="500"/>
                                        <p:tgtEl>
                                          <p:spTgt spid="53251">
                                            <p:txEl>
                                              <p:pRg st="4" end="4"/>
                                            </p:txEl>
                                          </p:spTgt>
                                        </p:tgtEl>
                                      </p:cBhvr>
                                    </p:animEffect>
                                    <p:set>
                                      <p:cBhvr>
                                        <p:cTn id="28" dur="1" fill="hold">
                                          <p:stCondLst>
                                            <p:cond delay="499"/>
                                          </p:stCondLst>
                                        </p:cTn>
                                        <p:tgtEl>
                                          <p:spTgt spid="53251">
                                            <p:txEl>
                                              <p:pRg st="4" end="4"/>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4294967295"/>
          </p:nvPr>
        </p:nvSpPr>
        <p:spPr>
          <a:xfrm>
            <a:off x="304800" y="228600"/>
            <a:ext cx="8229600" cy="5745163"/>
          </a:xfrm>
        </p:spPr>
        <p:txBody>
          <a:bodyPr>
            <a:normAutofit/>
          </a:bodyPr>
          <a:lstStyle/>
          <a:p>
            <a:pPr eaLnBrk="1" hangingPunct="1">
              <a:lnSpc>
                <a:spcPct val="80000"/>
              </a:lnSpc>
              <a:buFontTx/>
              <a:buNone/>
              <a:defRPr/>
            </a:pPr>
            <a:r>
              <a:rPr lang="en-US" sz="2000" b="1" dirty="0">
                <a:solidFill>
                  <a:schemeClr val="accent6"/>
                </a:solidFill>
                <a:latin typeface="Century Schoolbook" pitchFamily="18" charset="0"/>
              </a:rPr>
              <a:t>Monitoring:</a:t>
            </a:r>
          </a:p>
          <a:p>
            <a:pPr eaLnBrk="1" hangingPunct="1">
              <a:lnSpc>
                <a:spcPct val="80000"/>
              </a:lnSpc>
              <a:buFontTx/>
              <a:buNone/>
              <a:defRPr/>
            </a:pPr>
            <a:endParaRPr lang="en-GB" sz="2000" dirty="0">
              <a:latin typeface="Century Schoolbook" pitchFamily="18" charset="0"/>
            </a:endParaRPr>
          </a:p>
          <a:p>
            <a:pPr eaLnBrk="1" hangingPunct="1">
              <a:lnSpc>
                <a:spcPct val="80000"/>
              </a:lnSpc>
              <a:defRPr/>
            </a:pPr>
            <a:r>
              <a:rPr lang="en-GB" sz="2000" dirty="0">
                <a:latin typeface="Century Schoolbook" pitchFamily="18" charset="0"/>
              </a:rPr>
              <a:t>The patient response to treatment should be dramatic and rapid. If  a very lethargic or unconscious patient does not respond, it indicates a different cause for the clinical condition </a:t>
            </a:r>
          </a:p>
          <a:p>
            <a:pPr eaLnBrk="1" hangingPunct="1">
              <a:lnSpc>
                <a:spcPct val="80000"/>
              </a:lnSpc>
              <a:defRPr/>
            </a:pPr>
            <a:endParaRPr lang="en-GB" sz="2000" dirty="0">
              <a:latin typeface="Century Schoolbook" pitchFamily="18" charset="0"/>
            </a:endParaRPr>
          </a:p>
          <a:p>
            <a:pPr eaLnBrk="1" hangingPunct="1">
              <a:lnSpc>
                <a:spcPct val="80000"/>
              </a:lnSpc>
              <a:defRPr/>
            </a:pPr>
            <a:r>
              <a:rPr lang="en-GB" sz="2000" dirty="0">
                <a:latin typeface="Century Schoolbook" pitchFamily="18" charset="0"/>
              </a:rPr>
              <a:t>If consciousness drops, or temperature falls, re-test the blood glucose level and give another dose of glucose 50ml by NG tube or IV. </a:t>
            </a:r>
          </a:p>
          <a:p>
            <a:pPr eaLnBrk="1" hangingPunct="1">
              <a:lnSpc>
                <a:spcPct val="80000"/>
              </a:lnSpc>
              <a:defRPr/>
            </a:pPr>
            <a:r>
              <a:rPr lang="en-GB" sz="2000" dirty="0">
                <a:latin typeface="Century Schoolbook" pitchFamily="18" charset="0"/>
              </a:rPr>
              <a:t>Close monitoring of feeds</a:t>
            </a:r>
          </a:p>
          <a:p>
            <a:pPr eaLnBrk="1" hangingPunct="1">
              <a:lnSpc>
                <a:spcPct val="80000"/>
              </a:lnSpc>
              <a:defRPr/>
            </a:pPr>
            <a:endParaRPr lang="en-GB" sz="2000" dirty="0">
              <a:latin typeface="Century Schoolbook" pitchFamily="18" charset="0"/>
            </a:endParaRPr>
          </a:p>
          <a:p>
            <a:pPr eaLnBrk="1" hangingPunct="1">
              <a:lnSpc>
                <a:spcPct val="80000"/>
              </a:lnSpc>
              <a:buFontTx/>
              <a:buNone/>
              <a:defRPr/>
            </a:pPr>
            <a:r>
              <a:rPr lang="en-GB" sz="2000" b="1" dirty="0">
                <a:solidFill>
                  <a:schemeClr val="accent6"/>
                </a:solidFill>
                <a:latin typeface="Century Schoolbook" pitchFamily="18" charset="0"/>
              </a:rPr>
              <a:t>Prevention:</a:t>
            </a:r>
            <a:endParaRPr lang="en-GB" sz="2000" dirty="0">
              <a:solidFill>
                <a:schemeClr val="accent6"/>
              </a:solidFill>
              <a:latin typeface="Century Schoolbook" pitchFamily="18" charset="0"/>
            </a:endParaRPr>
          </a:p>
          <a:p>
            <a:pPr eaLnBrk="1" hangingPunct="1">
              <a:lnSpc>
                <a:spcPct val="80000"/>
              </a:lnSpc>
              <a:defRPr/>
            </a:pPr>
            <a:r>
              <a:rPr lang="en-GB" sz="2000" dirty="0">
                <a:latin typeface="Century Schoolbook" pitchFamily="18" charset="0"/>
              </a:rPr>
              <a:t>Make sure that the severely malnourished patient receives sugar water on admission, </a:t>
            </a:r>
          </a:p>
          <a:p>
            <a:pPr eaLnBrk="1" hangingPunct="1">
              <a:lnSpc>
                <a:spcPct val="80000"/>
              </a:lnSpc>
              <a:defRPr/>
            </a:pPr>
            <a:r>
              <a:rPr lang="en-GB" sz="2000" dirty="0">
                <a:latin typeface="Century Schoolbook" pitchFamily="18" charset="0"/>
              </a:rPr>
              <a:t>Make sure that the patient receives sugar water if waiting in the casualty or emergency department for over one hour.</a:t>
            </a:r>
          </a:p>
          <a:p>
            <a:pPr eaLnBrk="1" hangingPunct="1">
              <a:lnSpc>
                <a:spcPct val="80000"/>
              </a:lnSpc>
              <a:defRPr/>
            </a:pPr>
            <a:endParaRPr lang="en-GB" sz="2000" dirty="0">
              <a:latin typeface="Century Schoolbook" pitchFamily="18" charset="0"/>
            </a:endParaRPr>
          </a:p>
          <a:p>
            <a:pPr eaLnBrk="1" hangingPunct="1">
              <a:lnSpc>
                <a:spcPct val="80000"/>
              </a:lnSpc>
              <a:defRPr/>
            </a:pPr>
            <a:r>
              <a:rPr lang="en-GB" sz="2000" dirty="0">
                <a:latin typeface="Century Schoolbook" pitchFamily="18" charset="0"/>
              </a:rPr>
              <a:t>For patients at risk of hypoglycaemia, give frequent, regular feeds every 3 hours.</a:t>
            </a:r>
            <a:endParaRPr lang="en-US" sz="2000" dirty="0">
              <a:latin typeface="Century Schoolbook" pitchFamily="18" charset="0"/>
            </a:endParaRPr>
          </a:p>
        </p:txBody>
      </p:sp>
      <p:graphicFrame>
        <p:nvGraphicFramePr>
          <p:cNvPr id="6349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6349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
          <p:cNvSpPr txBox="1">
            <a:spLocks noChangeArrowheads="1"/>
          </p:cNvSpPr>
          <p:nvPr/>
        </p:nvSpPr>
        <p:spPr>
          <a:xfrm rot="16200000">
            <a:off x="6629400" y="2362200"/>
            <a:ext cx="4038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GB" sz="2400" b="1" cap="small" dirty="0">
                <a:solidFill>
                  <a:schemeClr val="tx2"/>
                </a:solidFill>
                <a:latin typeface="+mj-lt"/>
                <a:ea typeface="+mj-ea"/>
                <a:cs typeface="+mj-cs"/>
              </a:rPr>
              <a:t>Hypoglycaemia</a:t>
            </a:r>
            <a:endParaRPr lang="en-US" sz="2400" b="1" cap="small" dirty="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54275">
                                            <p:txEl>
                                              <p:pRg st="2" end="2"/>
                                            </p:txEl>
                                          </p:spTgt>
                                        </p:tgtEl>
                                      </p:cBhvr>
                                    </p:animEffect>
                                    <p:set>
                                      <p:cBhvr>
                                        <p:cTn id="11" dur="1" fill="hold">
                                          <p:stCondLst>
                                            <p:cond delay="499"/>
                                          </p:stCondLst>
                                        </p:cTn>
                                        <p:tgtEl>
                                          <p:spTgt spid="54275">
                                            <p:txEl>
                                              <p:pRg st="2" end="2"/>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nodeType="clickEffect">
                                  <p:stCondLst>
                                    <p:cond delay="0"/>
                                  </p:stCondLst>
                                  <p:childTnLst>
                                    <p:animEffect transition="out" filter="wipe(down)">
                                      <p:cBhvr>
                                        <p:cTn id="23" dur="500"/>
                                        <p:tgtEl>
                                          <p:spTgt spid="54275">
                                            <p:txEl>
                                              <p:pRg st="4" end="4"/>
                                            </p:txEl>
                                          </p:spTgt>
                                        </p:tgtEl>
                                      </p:cBhvr>
                                    </p:animEffect>
                                    <p:set>
                                      <p:cBhvr>
                                        <p:cTn id="24" dur="1" fill="hold">
                                          <p:stCondLst>
                                            <p:cond delay="499"/>
                                          </p:stCondLst>
                                        </p:cTn>
                                        <p:tgtEl>
                                          <p:spTgt spid="54275">
                                            <p:txEl>
                                              <p:pRg st="4" end="4"/>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nodeType="clickEffect">
                                  <p:stCondLst>
                                    <p:cond delay="0"/>
                                  </p:stCondLst>
                                  <p:childTnLst>
                                    <p:animEffect transition="out" filter="wipe(down)">
                                      <p:cBhvr>
                                        <p:cTn id="28" dur="500"/>
                                        <p:tgtEl>
                                          <p:spTgt spid="54275">
                                            <p:txEl>
                                              <p:pRg st="5" end="5"/>
                                            </p:txEl>
                                          </p:spTgt>
                                        </p:tgtEl>
                                      </p:cBhvr>
                                    </p:animEffect>
                                    <p:set>
                                      <p:cBhvr>
                                        <p:cTn id="29" dur="1" fill="hold">
                                          <p:stCondLst>
                                            <p:cond delay="499"/>
                                          </p:stCondLst>
                                        </p:cTn>
                                        <p:tgtEl>
                                          <p:spTgt spid="54275">
                                            <p:txEl>
                                              <p:pRg st="5" end="5"/>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4275">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4275">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4275">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42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4225"/>
          </a:xfrm>
        </p:spPr>
        <p:txBody>
          <a:bodyPr/>
          <a:lstStyle/>
          <a:p>
            <a:pPr>
              <a:defRPr/>
            </a:pPr>
            <a:r>
              <a:rPr lang="en-GB" dirty="0"/>
              <a:t>Hypothermia</a:t>
            </a:r>
          </a:p>
        </p:txBody>
      </p:sp>
      <p:sp>
        <p:nvSpPr>
          <p:cNvPr id="126979" name="Text Placeholder 2"/>
          <p:cNvSpPr>
            <a:spLocks noGrp="1"/>
          </p:cNvSpPr>
          <p:nvPr>
            <p:ph type="body" idx="1"/>
          </p:nvPr>
        </p:nvSpPr>
        <p:spPr/>
        <p:txBody>
          <a:bodyPr/>
          <a:lstStyle/>
          <a:p>
            <a:r>
              <a:rPr lang="en-GB"/>
              <a:t>Describe condition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4294967295"/>
          </p:nvPr>
        </p:nvSpPr>
        <p:spPr>
          <a:xfrm>
            <a:off x="228600" y="457200"/>
            <a:ext cx="8153400" cy="6096000"/>
          </a:xfrm>
        </p:spPr>
        <p:txBody>
          <a:bodyPr>
            <a:normAutofit lnSpcReduction="10000"/>
          </a:bodyPr>
          <a:lstStyle/>
          <a:p>
            <a:pPr marL="381000" indent="-381000" eaLnBrk="1" hangingPunct="1">
              <a:lnSpc>
                <a:spcPct val="80000"/>
              </a:lnSpc>
              <a:buFontTx/>
              <a:buNone/>
              <a:defRPr/>
            </a:pPr>
            <a:r>
              <a:rPr lang="en-GB" sz="3000" b="1" dirty="0">
                <a:solidFill>
                  <a:schemeClr val="accent6"/>
                </a:solidFill>
                <a:latin typeface="Century Schoolbook" pitchFamily="18" charset="0"/>
              </a:rPr>
              <a:t>Clinical signs:</a:t>
            </a:r>
            <a:endParaRPr lang="en-GB" sz="3000" dirty="0">
              <a:solidFill>
                <a:schemeClr val="accent6"/>
              </a:solidFill>
              <a:latin typeface="Century Schoolbook" pitchFamily="18" charset="0"/>
            </a:endParaRPr>
          </a:p>
          <a:p>
            <a:pPr marL="381000" indent="-381000" eaLnBrk="1" hangingPunct="1">
              <a:lnSpc>
                <a:spcPct val="80000"/>
              </a:lnSpc>
              <a:defRPr/>
            </a:pPr>
            <a:r>
              <a:rPr lang="en-GB" sz="2100" dirty="0">
                <a:latin typeface="Century Schoolbook" pitchFamily="18" charset="0"/>
              </a:rPr>
              <a:t>A rectal temperature below 35.5</a:t>
            </a:r>
            <a:r>
              <a:rPr lang="en-GB" sz="2100" baseline="30000" dirty="0">
                <a:latin typeface="Century Schoolbook" pitchFamily="18" charset="0"/>
              </a:rPr>
              <a:t>o</a:t>
            </a:r>
            <a:r>
              <a:rPr lang="en-GB" sz="2100" dirty="0">
                <a:latin typeface="Century Schoolbook" pitchFamily="18" charset="0"/>
              </a:rPr>
              <a:t>C, or an underarm temperature below 35</a:t>
            </a:r>
            <a:r>
              <a:rPr lang="en-GB" sz="2100" baseline="30000" dirty="0">
                <a:latin typeface="Century Schoolbook" pitchFamily="18" charset="0"/>
              </a:rPr>
              <a:t>o</a:t>
            </a:r>
            <a:r>
              <a:rPr lang="en-GB" sz="2100" dirty="0">
                <a:latin typeface="Century Schoolbook" pitchFamily="18" charset="0"/>
              </a:rPr>
              <a:t>C. </a:t>
            </a:r>
          </a:p>
          <a:p>
            <a:pPr marL="381000" indent="-381000" eaLnBrk="1" hangingPunct="1">
              <a:lnSpc>
                <a:spcPct val="80000"/>
              </a:lnSpc>
              <a:defRPr/>
            </a:pPr>
            <a:endParaRPr lang="en-GB" sz="2100" b="1" dirty="0">
              <a:latin typeface="Century Schoolbook" pitchFamily="18" charset="0"/>
            </a:endParaRPr>
          </a:p>
          <a:p>
            <a:pPr marL="381000" indent="-381000" eaLnBrk="1" hangingPunct="1">
              <a:lnSpc>
                <a:spcPct val="80000"/>
              </a:lnSpc>
              <a:buFontTx/>
              <a:buNone/>
              <a:defRPr/>
            </a:pPr>
            <a:r>
              <a:rPr lang="en-GB" sz="3000" b="1" dirty="0">
                <a:solidFill>
                  <a:schemeClr val="accent6"/>
                </a:solidFill>
                <a:latin typeface="Century Schoolbook" pitchFamily="18" charset="0"/>
              </a:rPr>
              <a:t>Treatment:</a:t>
            </a:r>
            <a:endParaRPr lang="en-US" sz="3000" dirty="0">
              <a:solidFill>
                <a:schemeClr val="accent6"/>
              </a:solidFill>
              <a:latin typeface="Century Schoolbook" pitchFamily="18" charset="0"/>
            </a:endParaRPr>
          </a:p>
          <a:p>
            <a:pPr marL="381000" indent="-381000" eaLnBrk="1" hangingPunct="1">
              <a:lnSpc>
                <a:spcPct val="80000"/>
              </a:lnSpc>
              <a:defRPr/>
            </a:pPr>
            <a:r>
              <a:rPr lang="en-GB" sz="2100" dirty="0">
                <a:latin typeface="Century Schoolbook" pitchFamily="18" charset="0"/>
              </a:rPr>
              <a:t>Do not bathe severely malnourished patients on admission, but, later when the patient is stabilized, under warm conditions </a:t>
            </a:r>
          </a:p>
          <a:p>
            <a:pPr marL="381000" indent="-381000" eaLnBrk="1" hangingPunct="1">
              <a:lnSpc>
                <a:spcPct val="80000"/>
              </a:lnSpc>
              <a:defRPr/>
            </a:pPr>
            <a:endParaRPr lang="en-GB" sz="2100" dirty="0">
              <a:latin typeface="Century Schoolbook" pitchFamily="18" charset="0"/>
            </a:endParaRPr>
          </a:p>
          <a:p>
            <a:pPr marL="381000" indent="-381000" eaLnBrk="1" hangingPunct="1">
              <a:lnSpc>
                <a:spcPct val="80000"/>
              </a:lnSpc>
              <a:defRPr/>
            </a:pPr>
            <a:r>
              <a:rPr lang="en-GB" sz="2100" dirty="0">
                <a:latin typeface="Century Schoolbook" pitchFamily="18" charset="0"/>
              </a:rPr>
              <a:t>Use the “kangaroo technique” for children with a caretaker. </a:t>
            </a:r>
          </a:p>
          <a:p>
            <a:pPr marL="381000" indent="-381000" eaLnBrk="1" hangingPunct="1">
              <a:lnSpc>
                <a:spcPct val="80000"/>
              </a:lnSpc>
              <a:defRPr/>
            </a:pPr>
            <a:endParaRPr lang="en-GB" sz="2100" dirty="0">
              <a:latin typeface="Century Schoolbook" pitchFamily="18" charset="0"/>
            </a:endParaRPr>
          </a:p>
          <a:p>
            <a:pPr marL="381000" indent="-381000" eaLnBrk="1" hangingPunct="1">
              <a:lnSpc>
                <a:spcPct val="80000"/>
              </a:lnSpc>
              <a:defRPr/>
            </a:pPr>
            <a:r>
              <a:rPr lang="en-GB" sz="2100" dirty="0">
                <a:latin typeface="Century Schoolbook" pitchFamily="18" charset="0"/>
              </a:rPr>
              <a:t>Put a hat on the child and wrap mother and child together.</a:t>
            </a:r>
          </a:p>
          <a:p>
            <a:pPr marL="381000" indent="-381000" eaLnBrk="1" hangingPunct="1">
              <a:lnSpc>
                <a:spcPct val="80000"/>
              </a:lnSpc>
              <a:defRPr/>
            </a:pPr>
            <a:endParaRPr lang="en-GB" sz="2100" dirty="0">
              <a:latin typeface="Century Schoolbook" pitchFamily="18" charset="0"/>
            </a:endParaRPr>
          </a:p>
          <a:p>
            <a:pPr marL="381000" indent="-381000" eaLnBrk="1" hangingPunct="1">
              <a:lnSpc>
                <a:spcPct val="80000"/>
              </a:lnSpc>
              <a:defRPr/>
            </a:pPr>
            <a:r>
              <a:rPr lang="en-GB" sz="2100" dirty="0">
                <a:latin typeface="Century Schoolbook" pitchFamily="18" charset="0"/>
              </a:rPr>
              <a:t>Offer hot drinks for the mother to drink to keep her skin warmer</a:t>
            </a:r>
          </a:p>
          <a:p>
            <a:pPr marL="381000" indent="-381000" eaLnBrk="1" hangingPunct="1">
              <a:lnSpc>
                <a:spcPct val="80000"/>
              </a:lnSpc>
              <a:buFont typeface="Wingdings" pitchFamily="2" charset="2"/>
              <a:buNone/>
              <a:defRPr/>
            </a:pPr>
            <a:r>
              <a:rPr lang="en-GB" sz="3000" b="1" dirty="0">
                <a:solidFill>
                  <a:schemeClr val="accent6"/>
                </a:solidFill>
                <a:latin typeface="Century Schoolbook" pitchFamily="18" charset="0"/>
              </a:rPr>
              <a:t>Prevention</a:t>
            </a:r>
            <a:r>
              <a:rPr lang="en-GB" sz="3000" dirty="0">
                <a:solidFill>
                  <a:schemeClr val="accent6"/>
                </a:solidFill>
                <a:latin typeface="Century Schoolbook" pitchFamily="18" charset="0"/>
              </a:rPr>
              <a:t>:</a:t>
            </a:r>
          </a:p>
          <a:p>
            <a:pPr marL="381000" indent="-381000" eaLnBrk="1" hangingPunct="1">
              <a:lnSpc>
                <a:spcPct val="80000"/>
              </a:lnSpc>
              <a:defRPr/>
            </a:pPr>
            <a:r>
              <a:rPr lang="en-GB" sz="2100" dirty="0">
                <a:latin typeface="Century Schoolbook" pitchFamily="18" charset="0"/>
              </a:rPr>
              <a:t>Do not bathe severely malnourished patients on admission, but, later when the patient is stabilized and under warm conditions</a:t>
            </a:r>
          </a:p>
          <a:p>
            <a:pPr marL="381000" indent="-381000" eaLnBrk="1" hangingPunct="1">
              <a:lnSpc>
                <a:spcPct val="80000"/>
              </a:lnSpc>
              <a:buFont typeface="Wingdings" pitchFamily="2" charset="2"/>
              <a:buNone/>
              <a:defRPr/>
            </a:pPr>
            <a:endParaRPr lang="en-US" sz="2100" dirty="0">
              <a:latin typeface="Century Schoolbook" pitchFamily="18" charset="0"/>
            </a:endParaRPr>
          </a:p>
        </p:txBody>
      </p:sp>
      <p:graphicFrame>
        <p:nvGraphicFramePr>
          <p:cNvPr id="6451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6451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GB" sz="2400" b="1" cap="small" dirty="0">
                <a:solidFill>
                  <a:schemeClr val="tx2"/>
                </a:solidFill>
                <a:latin typeface="+mj-lt"/>
                <a:ea typeface="+mj-ea"/>
                <a:cs typeface="+mj-cs"/>
              </a:rPr>
              <a:t>Hypothermia</a:t>
            </a:r>
            <a:endParaRPr lang="en-US" sz="2400" b="1" cap="small" dirty="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29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29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299">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29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idx="4294967295"/>
          </p:nvPr>
        </p:nvSpPr>
        <p:spPr>
          <a:xfrm>
            <a:off x="0" y="304800"/>
            <a:ext cx="8229600" cy="868363"/>
          </a:xfrm>
        </p:spPr>
        <p:txBody>
          <a:bodyPr wrap="square" lIns="91440" tIns="45720" rIns="91440" bIns="91440" numCol="1" anchorCtr="0" compatLnSpc="1">
            <a:prstTxWarp prst="textNoShape">
              <a:avLst/>
            </a:prstTxWarp>
          </a:bodyPr>
          <a:lstStyle/>
          <a:p>
            <a:pPr eaLnBrk="1" hangingPunct="1">
              <a:defRPr/>
            </a:pPr>
            <a:r>
              <a:rPr lang="en-US" b="1" cap="none" dirty="0">
                <a:solidFill>
                  <a:schemeClr val="accent6"/>
                </a:solidFill>
              </a:rPr>
              <a:t>KANGAROO CARE</a:t>
            </a:r>
          </a:p>
        </p:txBody>
      </p:sp>
      <p:sp>
        <p:nvSpPr>
          <p:cNvPr id="56324" name="Rectangle 8"/>
          <p:cNvSpPr>
            <a:spLocks noGrp="1" noChangeArrowheads="1"/>
          </p:cNvSpPr>
          <p:nvPr>
            <p:ph sz="quarter" idx="4294967295"/>
          </p:nvPr>
        </p:nvSpPr>
        <p:spPr>
          <a:xfrm>
            <a:off x="0" y="1371600"/>
            <a:ext cx="5181600" cy="4648200"/>
          </a:xfrm>
        </p:spPr>
        <p:txBody>
          <a:bodyPr/>
          <a:lstStyle/>
          <a:p>
            <a:pPr eaLnBrk="1" hangingPunct="1"/>
            <a:r>
              <a:rPr lang="en-US" sz="2100"/>
              <a:t>Kangaroo care means keeping an </a:t>
            </a:r>
          </a:p>
          <a:p>
            <a:pPr eaLnBrk="1" hangingPunct="1">
              <a:buFont typeface="Wingdings" pitchFamily="2" charset="2"/>
              <a:buNone/>
            </a:pPr>
            <a:r>
              <a:rPr lang="en-US" sz="2100"/>
              <a:t>	infant in continuous skin to skin contact with the mother or adult caregiver.  </a:t>
            </a:r>
          </a:p>
          <a:p>
            <a:pPr eaLnBrk="1" hangingPunct="1">
              <a:buFont typeface="Wingdings" pitchFamily="2" charset="2"/>
              <a:buNone/>
            </a:pPr>
            <a:endParaRPr lang="en-US" sz="2100"/>
          </a:p>
          <a:p>
            <a:pPr eaLnBrk="1" hangingPunct="1"/>
            <a:r>
              <a:rPr lang="en-US" sz="2100"/>
              <a:t>The infant is  held close against the mothers bare chest by wrapping a culturally appropriate cloth</a:t>
            </a:r>
          </a:p>
          <a:p>
            <a:pPr eaLnBrk="1" hangingPunct="1">
              <a:buFont typeface="Wingdings" pitchFamily="2" charset="2"/>
              <a:buNone/>
            </a:pPr>
            <a:endParaRPr lang="en-US" sz="2100"/>
          </a:p>
          <a:p>
            <a:pPr eaLnBrk="1" hangingPunct="1"/>
            <a:r>
              <a:rPr lang="en-US" sz="2100"/>
              <a:t>The mother removes inner clothing and only wears usual outer clothing to keep warm</a:t>
            </a:r>
          </a:p>
          <a:p>
            <a:pPr eaLnBrk="1" hangingPunct="1"/>
            <a:endParaRPr lang="en-US" sz="2100"/>
          </a:p>
          <a:p>
            <a:pPr eaLnBrk="1" hangingPunct="1"/>
            <a:endParaRPr lang="en-US" sz="2100"/>
          </a:p>
        </p:txBody>
      </p:sp>
      <p:pic>
        <p:nvPicPr>
          <p:cNvPr id="56325" name="Image 258" descr="MAC:Users:queso:Clients:ENN:infant feeding m2:m2 core collected feb 05:Pictures:2-29  A.tif"/>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5105400" y="1524000"/>
            <a:ext cx="3429000" cy="3956538"/>
          </a:xfrm>
          <a:prstGeom prst="rect">
            <a:avLst/>
          </a:prstGeom>
          <a:solidFill>
            <a:schemeClr val="bg2"/>
          </a:solidFill>
          <a:ln w="9525">
            <a:noFill/>
            <a:miter lim="800000"/>
            <a:headEnd/>
            <a:tailEnd/>
          </a:ln>
        </p:spPr>
      </p:pic>
      <p:graphicFrame>
        <p:nvGraphicFramePr>
          <p:cNvPr id="6553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65541"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GB" sz="2400" b="1" cap="small" dirty="0">
                <a:solidFill>
                  <a:schemeClr val="tx2"/>
                </a:solidFill>
                <a:latin typeface="+mj-lt"/>
                <a:ea typeface="+mj-ea"/>
                <a:cs typeface="+mj-cs"/>
              </a:rPr>
              <a:t>Hypothermia</a:t>
            </a:r>
            <a:endParaRPr lang="en-US" sz="2400" b="1" cap="small" dirty="0">
              <a:solidFill>
                <a:schemeClr val="tx2"/>
              </a:solidFill>
              <a:latin typeface="+mj-lt"/>
              <a:ea typeface="+mj-ea"/>
              <a:cs typeface="+mj-cs"/>
            </a:endParaRPr>
          </a:p>
        </p:txBody>
      </p:sp>
      <p:cxnSp>
        <p:nvCxnSpPr>
          <p:cNvPr id="8" name="Straight Arrow Connector 7"/>
          <p:cNvCxnSpPr/>
          <p:nvPr/>
        </p:nvCxnSpPr>
        <p:spPr>
          <a:xfrm flipV="1">
            <a:off x="4572000" y="3352800"/>
            <a:ext cx="2590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57600" y="3962400"/>
            <a:ext cx="3124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32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3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idx="4294967295"/>
          </p:nvPr>
        </p:nvSpPr>
        <p:spPr>
          <a:xfrm>
            <a:off x="0" y="304800"/>
            <a:ext cx="8229600" cy="868363"/>
          </a:xfrm>
        </p:spPr>
        <p:txBody>
          <a:bodyPr wrap="square" lIns="91440" tIns="45720" rIns="91440" bIns="91440" numCol="1" anchorCtr="0" compatLnSpc="1">
            <a:prstTxWarp prst="textNoShape">
              <a:avLst/>
            </a:prstTxWarp>
          </a:bodyPr>
          <a:lstStyle/>
          <a:p>
            <a:pPr eaLnBrk="1" hangingPunct="1">
              <a:defRPr/>
            </a:pPr>
            <a:r>
              <a:rPr lang="en-US" b="1" cap="none" dirty="0">
                <a:solidFill>
                  <a:schemeClr val="accent6"/>
                </a:solidFill>
              </a:rPr>
              <a:t>KANGAROO CARE</a:t>
            </a:r>
          </a:p>
        </p:txBody>
      </p:sp>
      <p:sp>
        <p:nvSpPr>
          <p:cNvPr id="56324" name="Rectangle 8"/>
          <p:cNvSpPr>
            <a:spLocks noGrp="1" noChangeArrowheads="1"/>
          </p:cNvSpPr>
          <p:nvPr>
            <p:ph sz="quarter" idx="4294967295"/>
          </p:nvPr>
        </p:nvSpPr>
        <p:spPr>
          <a:xfrm>
            <a:off x="0" y="1371600"/>
            <a:ext cx="5181600" cy="4648200"/>
          </a:xfrm>
        </p:spPr>
        <p:txBody>
          <a:bodyPr/>
          <a:lstStyle/>
          <a:p>
            <a:pPr eaLnBrk="1" hangingPunct="1"/>
            <a:r>
              <a:rPr lang="en-US" sz="2100"/>
              <a:t>The infant’s hands should be left free so he or she can move them in or out of the warmth.</a:t>
            </a:r>
          </a:p>
          <a:p>
            <a:pPr eaLnBrk="1" hangingPunct="1"/>
            <a:endParaRPr lang="en-US" sz="2100"/>
          </a:p>
          <a:p>
            <a:pPr eaLnBrk="1" hangingPunct="1">
              <a:buFont typeface="Wingdings" pitchFamily="2" charset="2"/>
              <a:buNone/>
            </a:pPr>
            <a:endParaRPr lang="en-US" sz="2100"/>
          </a:p>
          <a:p>
            <a:pPr eaLnBrk="1" hangingPunct="1"/>
            <a:endParaRPr lang="en-US" sz="2100"/>
          </a:p>
          <a:p>
            <a:pPr eaLnBrk="1" hangingPunct="1"/>
            <a:r>
              <a:rPr lang="en-US" sz="2100"/>
              <a:t>Cover the infant´s head with a cap or the mother’s shawl, to reduce heat loss when very cold, .</a:t>
            </a:r>
          </a:p>
          <a:p>
            <a:pPr eaLnBrk="1" hangingPunct="1"/>
            <a:endParaRPr lang="en-US" sz="2100"/>
          </a:p>
        </p:txBody>
      </p:sp>
      <p:pic>
        <p:nvPicPr>
          <p:cNvPr id="56325" name="Image 258" descr="MAC:Users:queso:Clients:ENN:infant feeding m2:m2 core collected feb 05:Pictures:2-29  A.tif"/>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5029200" y="1524000"/>
            <a:ext cx="3429000" cy="3956538"/>
          </a:xfrm>
          <a:prstGeom prst="rect">
            <a:avLst/>
          </a:prstGeom>
          <a:solidFill>
            <a:schemeClr val="bg2"/>
          </a:solidFill>
          <a:ln w="9525">
            <a:noFill/>
            <a:miter lim="800000"/>
            <a:headEnd/>
            <a:tailEnd/>
          </a:ln>
        </p:spPr>
      </p:pic>
      <p:graphicFrame>
        <p:nvGraphicFramePr>
          <p:cNvPr id="6656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66565" name="Picture" r:id="rId5" imgW="975240" imgH="914400" progId="Word.Picture.8">
                  <p:embed/>
                </p:oleObj>
              </mc:Choice>
              <mc:Fallback>
                <p:oleObj name="Picture" r:id="rId5" imgW="975240" imgH="914400" progId="Word.Pictur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GB" sz="2400" b="1" cap="small" dirty="0">
                <a:solidFill>
                  <a:schemeClr val="tx2"/>
                </a:solidFill>
                <a:latin typeface="+mj-lt"/>
                <a:ea typeface="+mj-ea"/>
                <a:cs typeface="+mj-cs"/>
              </a:rPr>
              <a:t>Hypothermia</a:t>
            </a:r>
            <a:endParaRPr lang="en-US" sz="2400" b="1" cap="small" dirty="0">
              <a:solidFill>
                <a:schemeClr val="tx2"/>
              </a:solidFill>
              <a:latin typeface="+mj-lt"/>
              <a:ea typeface="+mj-ea"/>
              <a:cs typeface="+mj-cs"/>
            </a:endParaRPr>
          </a:p>
        </p:txBody>
      </p:sp>
      <p:cxnSp>
        <p:nvCxnSpPr>
          <p:cNvPr id="8" name="Straight Arrow Connector 7"/>
          <p:cNvCxnSpPr/>
          <p:nvPr/>
        </p:nvCxnSpPr>
        <p:spPr>
          <a:xfrm>
            <a:off x="2438400" y="2133600"/>
            <a:ext cx="42672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343400" y="3429000"/>
            <a:ext cx="1600200" cy="914400"/>
          </a:xfrm>
          <a:prstGeom prst="straightConnector1">
            <a:avLst/>
          </a:prstGeom>
          <a:ln cmpd="sng">
            <a:tailEnd type="arrow" w="sm" len="sm"/>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32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4294967295"/>
          </p:nvPr>
        </p:nvSpPr>
        <p:spPr>
          <a:xfrm>
            <a:off x="152400" y="838200"/>
            <a:ext cx="8229600" cy="5287963"/>
          </a:xfrm>
        </p:spPr>
        <p:txBody>
          <a:bodyPr>
            <a:normAutofit lnSpcReduction="10000"/>
          </a:bodyPr>
          <a:lstStyle/>
          <a:p>
            <a:pPr marL="533400" indent="-533400" eaLnBrk="1" hangingPunct="1">
              <a:lnSpc>
                <a:spcPct val="80000"/>
              </a:lnSpc>
              <a:buFontTx/>
              <a:buNone/>
              <a:defRPr/>
            </a:pPr>
            <a:r>
              <a:rPr lang="fr-FR" sz="3000" b="1" dirty="0">
                <a:solidFill>
                  <a:schemeClr val="accent6"/>
                </a:solidFill>
                <a:latin typeface="Century Schoolbook" pitchFamily="18" charset="0"/>
              </a:rPr>
              <a:t>Monitoring:</a:t>
            </a:r>
          </a:p>
          <a:p>
            <a:pPr marL="533400" indent="-533400" eaLnBrk="1" hangingPunct="1">
              <a:lnSpc>
                <a:spcPct val="80000"/>
              </a:lnSpc>
              <a:buFontTx/>
              <a:buNone/>
              <a:defRPr/>
            </a:pPr>
            <a:endParaRPr lang="en-US" sz="2100" dirty="0">
              <a:latin typeface="Century Schoolbook" pitchFamily="18" charset="0"/>
            </a:endParaRPr>
          </a:p>
          <a:p>
            <a:pPr marL="533400" indent="-533400" eaLnBrk="1" hangingPunct="1">
              <a:lnSpc>
                <a:spcPct val="80000"/>
              </a:lnSpc>
              <a:defRPr/>
            </a:pPr>
            <a:r>
              <a:rPr lang="en-GB" sz="2100" dirty="0">
                <a:latin typeface="Century Schoolbook" pitchFamily="18" charset="0"/>
              </a:rPr>
              <a:t>Monitor a patient's body temperature during re-warming.</a:t>
            </a:r>
          </a:p>
          <a:p>
            <a:pPr marL="533400" indent="-533400" eaLnBrk="1" hangingPunct="1">
              <a:lnSpc>
                <a:spcPct val="80000"/>
              </a:lnSpc>
              <a:defRPr/>
            </a:pPr>
            <a:endParaRPr lang="en-GB" sz="2100" dirty="0">
              <a:latin typeface="Century Schoolbook" pitchFamily="18" charset="0"/>
            </a:endParaRPr>
          </a:p>
          <a:p>
            <a:pPr marL="533400" indent="-533400" eaLnBrk="1" hangingPunct="1">
              <a:lnSpc>
                <a:spcPct val="80000"/>
              </a:lnSpc>
              <a:defRPr/>
            </a:pPr>
            <a:r>
              <a:rPr lang="en-GB" sz="2100" dirty="0">
                <a:latin typeface="Century Schoolbook" pitchFamily="18" charset="0"/>
              </a:rPr>
              <a:t>The room should be kept warm, especially at night (between 28oC and 32oC). </a:t>
            </a:r>
          </a:p>
          <a:p>
            <a:pPr marL="533400" indent="-533400" eaLnBrk="1" hangingPunct="1">
              <a:lnSpc>
                <a:spcPct val="80000"/>
              </a:lnSpc>
              <a:defRPr/>
            </a:pPr>
            <a:endParaRPr lang="en-GB" sz="2100" dirty="0">
              <a:latin typeface="Century Schoolbook" pitchFamily="18" charset="0"/>
            </a:endParaRPr>
          </a:p>
          <a:p>
            <a:pPr marL="533400" indent="-533400" eaLnBrk="1" hangingPunct="1">
              <a:lnSpc>
                <a:spcPct val="80000"/>
              </a:lnSpc>
              <a:defRPr/>
            </a:pPr>
            <a:r>
              <a:rPr lang="en-GB" sz="2100" dirty="0">
                <a:latin typeface="Century Schoolbook" pitchFamily="18" charset="0"/>
              </a:rPr>
              <a:t>Treat for hypoglycaemia and give second-line (broad spectrum) antibiotic treatment.</a:t>
            </a:r>
          </a:p>
          <a:p>
            <a:pPr marL="533400" indent="-533400" eaLnBrk="1" hangingPunct="1">
              <a:lnSpc>
                <a:spcPct val="80000"/>
              </a:lnSpc>
              <a:defRPr/>
            </a:pPr>
            <a:endParaRPr lang="en-GB" sz="2100" dirty="0">
              <a:latin typeface="Century Schoolbook" pitchFamily="18" charset="0"/>
            </a:endParaRPr>
          </a:p>
          <a:p>
            <a:pPr marL="533400" indent="-533400" eaLnBrk="1" hangingPunct="1">
              <a:lnSpc>
                <a:spcPct val="80000"/>
              </a:lnSpc>
              <a:buFontTx/>
              <a:buNone/>
              <a:defRPr/>
            </a:pPr>
            <a:endParaRPr lang="en-GB" sz="2100" b="1" dirty="0">
              <a:latin typeface="Century Schoolbook" pitchFamily="18" charset="0"/>
            </a:endParaRPr>
          </a:p>
          <a:p>
            <a:pPr marL="533400" indent="-533400" eaLnBrk="1" hangingPunct="1">
              <a:lnSpc>
                <a:spcPct val="80000"/>
              </a:lnSpc>
              <a:buFontTx/>
              <a:buNone/>
              <a:defRPr/>
            </a:pPr>
            <a:r>
              <a:rPr lang="en-GB" sz="2100" b="1" dirty="0">
                <a:latin typeface="Century Schoolbook" pitchFamily="18" charset="0"/>
              </a:rPr>
              <a:t>NOTE</a:t>
            </a:r>
            <a:endParaRPr lang="en-GB" sz="2100" dirty="0">
              <a:latin typeface="Century Schoolbook" pitchFamily="18" charset="0"/>
            </a:endParaRPr>
          </a:p>
          <a:p>
            <a:pPr marL="533400" indent="-533400" eaLnBrk="1" hangingPunct="1">
              <a:lnSpc>
                <a:spcPct val="80000"/>
              </a:lnSpc>
              <a:defRPr/>
            </a:pPr>
            <a:r>
              <a:rPr lang="en-GB" sz="2100" dirty="0">
                <a:latin typeface="Century Schoolbook" pitchFamily="18" charset="0"/>
              </a:rPr>
              <a:t>The thermo-neutral temperature range for malnourished patients is 28oC to 32oC. </a:t>
            </a:r>
          </a:p>
          <a:p>
            <a:pPr marL="533400" indent="-533400" eaLnBrk="1" hangingPunct="1">
              <a:lnSpc>
                <a:spcPct val="80000"/>
              </a:lnSpc>
              <a:defRPr/>
            </a:pPr>
            <a:endParaRPr lang="en-GB" sz="2100" dirty="0">
              <a:latin typeface="Century Schoolbook" pitchFamily="18" charset="0"/>
            </a:endParaRPr>
          </a:p>
          <a:p>
            <a:pPr marL="533400" indent="-533400" eaLnBrk="1" hangingPunct="1">
              <a:lnSpc>
                <a:spcPct val="80000"/>
              </a:lnSpc>
              <a:defRPr/>
            </a:pPr>
            <a:r>
              <a:rPr lang="en-GB" sz="2100" dirty="0">
                <a:latin typeface="Century Schoolbook" pitchFamily="18" charset="0"/>
              </a:rPr>
              <a:t>Children should sleep with their mothers or caregivers and not in the traditional hospital child-cots/cages.</a:t>
            </a:r>
            <a:endParaRPr lang="en-US" sz="2100" dirty="0">
              <a:latin typeface="Century Schoolbook" pitchFamily="18" charset="0"/>
            </a:endParaRPr>
          </a:p>
          <a:p>
            <a:pPr marL="533400" indent="-533400" eaLnBrk="1" hangingPunct="1">
              <a:lnSpc>
                <a:spcPct val="80000"/>
              </a:lnSpc>
              <a:buFontTx/>
              <a:buNone/>
              <a:defRPr/>
            </a:pPr>
            <a:endParaRPr lang="en-US" sz="2100" dirty="0">
              <a:latin typeface="Century Schoolbook" pitchFamily="18" charset="0"/>
            </a:endParaRPr>
          </a:p>
          <a:p>
            <a:pPr marL="533400" indent="-533400" eaLnBrk="1" hangingPunct="1">
              <a:lnSpc>
                <a:spcPct val="80000"/>
              </a:lnSpc>
              <a:defRPr/>
            </a:pPr>
            <a:endParaRPr lang="en-US" sz="2100" dirty="0">
              <a:latin typeface="Century Schoolbook" pitchFamily="18" charset="0"/>
            </a:endParaRPr>
          </a:p>
        </p:txBody>
      </p:sp>
      <p:graphicFrame>
        <p:nvGraphicFramePr>
          <p:cNvPr id="6758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6758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GB" sz="2400" b="1" cap="small" dirty="0">
                <a:solidFill>
                  <a:schemeClr val="tx2"/>
                </a:solidFill>
                <a:latin typeface="+mj-lt"/>
                <a:ea typeface="+mj-ea"/>
                <a:cs typeface="+mj-cs"/>
              </a:rPr>
              <a:t>Hypothermia</a:t>
            </a:r>
            <a:endParaRPr lang="en-US" sz="2400" b="1" cap="small" dirty="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47">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34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200" dirty="0"/>
              <a:t>Dehydration  and </a:t>
            </a:r>
            <a:r>
              <a:rPr lang="en-GB" sz="3200" dirty="0" err="1"/>
              <a:t>SEPTic</a:t>
            </a:r>
            <a:r>
              <a:rPr lang="en-GB" sz="3200" dirty="0"/>
              <a:t> shock</a:t>
            </a:r>
            <a:endParaRPr lang="en-GB" dirty="0"/>
          </a:p>
        </p:txBody>
      </p:sp>
      <p:sp>
        <p:nvSpPr>
          <p:cNvPr id="128003" name="Text Placeholder 2"/>
          <p:cNvSpPr>
            <a:spLocks noGrp="1"/>
          </p:cNvSpPr>
          <p:nvPr>
            <p:ph type="body" idx="1"/>
          </p:nvPr>
        </p:nvSpPr>
        <p:spPr/>
        <p:txBody>
          <a:bodyPr/>
          <a:lstStyle/>
          <a:p>
            <a:r>
              <a:rPr lang="en-GB" dirty="0"/>
              <a:t>Describe condition q</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idx="4294967295"/>
          </p:nvPr>
        </p:nvSpPr>
        <p:spPr bwMode="auto">
          <a:xfrm>
            <a:off x="152400" y="0"/>
            <a:ext cx="8001000" cy="914400"/>
          </a:xfrm>
          <a:noFill/>
        </p:spPr>
        <p:txBody>
          <a:bodyPr wrap="square" lIns="91440" tIns="45720" rIns="91440" bIns="45720" numCol="1" anchorCtr="0" compatLnSpc="1">
            <a:prstTxWarp prst="textNoShape">
              <a:avLst/>
            </a:prstTxWarp>
          </a:bodyPr>
          <a:lstStyle/>
          <a:p>
            <a:pPr marL="762000" indent="-762000" eaLnBrk="1" hangingPunct="1"/>
            <a:r>
              <a:rPr lang="en-US" b="1" cap="none">
                <a:solidFill>
                  <a:srgbClr val="777C84"/>
                </a:solidFill>
              </a:rPr>
              <a:t>SIGNS</a:t>
            </a:r>
          </a:p>
        </p:txBody>
      </p:sp>
      <p:sp>
        <p:nvSpPr>
          <p:cNvPr id="59396" name="Rectangle 3"/>
          <p:cNvSpPr>
            <a:spLocks noGrp="1" noChangeArrowheads="1"/>
          </p:cNvSpPr>
          <p:nvPr>
            <p:ph type="body" idx="4294967295"/>
          </p:nvPr>
        </p:nvSpPr>
        <p:spPr>
          <a:xfrm>
            <a:off x="228600" y="1066800"/>
            <a:ext cx="8001000" cy="5059363"/>
          </a:xfrm>
        </p:spPr>
        <p:txBody>
          <a:bodyPr/>
          <a:lstStyle/>
          <a:p>
            <a:pPr marL="609600" indent="-609600"/>
            <a:r>
              <a:rPr lang="en-GB" sz="2800" b="1" dirty="0"/>
              <a:t> </a:t>
            </a:r>
            <a:r>
              <a:rPr lang="en-GB" sz="2800" dirty="0"/>
              <a:t>History of  acute watery diarrhoea</a:t>
            </a:r>
            <a:endParaRPr lang="en-GB" sz="2100" dirty="0"/>
          </a:p>
          <a:p>
            <a:pPr marL="609600" indent="-609600" algn="just"/>
            <a:r>
              <a:rPr lang="en-GB" sz="2800" dirty="0"/>
              <a:t> Thirst</a:t>
            </a:r>
          </a:p>
          <a:p>
            <a:pPr marL="609600" indent="-609600" algn="just"/>
            <a:r>
              <a:rPr lang="en-GB" sz="2800" dirty="0"/>
              <a:t>Hypothermia</a:t>
            </a:r>
          </a:p>
          <a:p>
            <a:pPr marL="609600" indent="-609600" algn="just"/>
            <a:r>
              <a:rPr lang="en-GB" sz="2800" dirty="0"/>
              <a:t>Sunken Eyes</a:t>
            </a:r>
          </a:p>
          <a:p>
            <a:pPr marL="609600" indent="-609600" algn="just"/>
            <a:r>
              <a:rPr lang="en-GB" sz="2800" dirty="0"/>
              <a:t>Weak or absent radial pulse</a:t>
            </a:r>
          </a:p>
          <a:p>
            <a:pPr marL="609600" indent="-609600" algn="just"/>
            <a:r>
              <a:rPr lang="en-GB" sz="2800" dirty="0"/>
              <a:t>Cold hands and feet</a:t>
            </a:r>
          </a:p>
          <a:p>
            <a:pPr marL="609600" indent="-609600" algn="just"/>
            <a:r>
              <a:rPr lang="en-GB" sz="2800" dirty="0"/>
              <a:t>Diminished urine flow</a:t>
            </a:r>
          </a:p>
        </p:txBody>
      </p:sp>
      <p:graphicFrame>
        <p:nvGraphicFramePr>
          <p:cNvPr id="6861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6861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a:solidFill>
                  <a:schemeClr val="tx2"/>
                </a:solidFill>
                <a:latin typeface="+mj-lt"/>
                <a:ea typeface="+mj-ea"/>
                <a:cs typeface="+mj-cs"/>
              </a:rPr>
              <a:t>dehydration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3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380999"/>
          <a:ext cx="8229599" cy="4914977"/>
        </p:xfrm>
        <a:graphic>
          <a:graphicData uri="http://schemas.openxmlformats.org/drawingml/2006/table">
            <a:tbl>
              <a:tblPr/>
              <a:tblGrid>
                <a:gridCol w="2040143">
                  <a:extLst>
                    <a:ext uri="{9D8B030D-6E8A-4147-A177-3AD203B41FA5}">
                      <a16:colId xmlns:a16="http://schemas.microsoft.com/office/drawing/2014/main" val="20000"/>
                    </a:ext>
                  </a:extLst>
                </a:gridCol>
                <a:gridCol w="1502247">
                  <a:extLst>
                    <a:ext uri="{9D8B030D-6E8A-4147-A177-3AD203B41FA5}">
                      <a16:colId xmlns:a16="http://schemas.microsoft.com/office/drawing/2014/main" val="20001"/>
                    </a:ext>
                  </a:extLst>
                </a:gridCol>
                <a:gridCol w="1601802">
                  <a:extLst>
                    <a:ext uri="{9D8B030D-6E8A-4147-A177-3AD203B41FA5}">
                      <a16:colId xmlns:a16="http://schemas.microsoft.com/office/drawing/2014/main" val="20002"/>
                    </a:ext>
                  </a:extLst>
                </a:gridCol>
                <a:gridCol w="1531965">
                  <a:extLst>
                    <a:ext uri="{9D8B030D-6E8A-4147-A177-3AD203B41FA5}">
                      <a16:colId xmlns:a16="http://schemas.microsoft.com/office/drawing/2014/main" val="20003"/>
                    </a:ext>
                  </a:extLst>
                </a:gridCol>
                <a:gridCol w="113604">
                  <a:extLst>
                    <a:ext uri="{9D8B030D-6E8A-4147-A177-3AD203B41FA5}">
                      <a16:colId xmlns:a16="http://schemas.microsoft.com/office/drawing/2014/main" val="20004"/>
                    </a:ext>
                  </a:extLst>
                </a:gridCol>
                <a:gridCol w="1439838">
                  <a:extLst>
                    <a:ext uri="{9D8B030D-6E8A-4147-A177-3AD203B41FA5}">
                      <a16:colId xmlns:a16="http://schemas.microsoft.com/office/drawing/2014/main" val="20005"/>
                    </a:ext>
                  </a:extLst>
                </a:gridCol>
              </a:tblGrid>
              <a:tr h="353598">
                <a:tc>
                  <a:txBody>
                    <a:bodyPr/>
                    <a:lstStyle/>
                    <a:p>
                      <a:pPr marL="0" marR="0" algn="just">
                        <a:lnSpc>
                          <a:spcPts val="1140"/>
                        </a:lnSpc>
                        <a:spcBef>
                          <a:spcPts val="180"/>
                        </a:spcBef>
                        <a:spcAft>
                          <a:spcPts val="0"/>
                        </a:spcAft>
                        <a:tabLst>
                          <a:tab pos="90170" algn="l"/>
                        </a:tabLst>
                      </a:pPr>
                      <a:endParaRPr lang="en-US" sz="1200" b="1" dirty="0">
                        <a:latin typeface="Arial"/>
                        <a:ea typeface="Times New Roman"/>
                        <a:cs typeface="Arial"/>
                      </a:endParaRPr>
                    </a:p>
                    <a:p>
                      <a:pPr marL="0" marR="0" algn="just">
                        <a:lnSpc>
                          <a:spcPts val="1140"/>
                        </a:lnSpc>
                        <a:spcBef>
                          <a:spcPts val="180"/>
                        </a:spcBef>
                        <a:spcAft>
                          <a:spcPts val="0"/>
                        </a:spcAft>
                        <a:tabLst>
                          <a:tab pos="90170" algn="l"/>
                        </a:tabLst>
                      </a:pPr>
                      <a:r>
                        <a:rPr lang="en-US" sz="1200" b="1" dirty="0">
                          <a:latin typeface="Arial"/>
                          <a:ea typeface="Times New Roman"/>
                          <a:cs typeface="Arial"/>
                        </a:rPr>
                        <a:t>FULL ASSESSMENT</a:t>
                      </a:r>
                      <a:endParaRPr lang="en-US" sz="1200" dirty="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lnSpc>
                          <a:spcPts val="1140"/>
                        </a:lnSpc>
                        <a:spcBef>
                          <a:spcPts val="180"/>
                        </a:spcBef>
                        <a:spcAft>
                          <a:spcPts val="0"/>
                        </a:spcAft>
                        <a:tabLst>
                          <a:tab pos="90170" algn="l"/>
                        </a:tabLst>
                      </a:pPr>
                      <a:endParaRPr lang="en-US" sz="1200" dirty="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53598">
                <a:tc gridSpan="2">
                  <a:txBody>
                    <a:bodyPr/>
                    <a:lstStyle/>
                    <a:p>
                      <a:pPr marL="0" marR="0" algn="just">
                        <a:lnSpc>
                          <a:spcPts val="1140"/>
                        </a:lnSpc>
                        <a:spcBef>
                          <a:spcPts val="180"/>
                        </a:spcBef>
                        <a:spcAft>
                          <a:spcPts val="0"/>
                        </a:spcAft>
                        <a:tabLst>
                          <a:tab pos="90170" algn="l"/>
                        </a:tabLst>
                      </a:pPr>
                      <a:endParaRPr lang="en-US" sz="1200" dirty="0">
                        <a:latin typeface="Arial"/>
                        <a:ea typeface="Times New Roman"/>
                        <a:cs typeface="Arial"/>
                      </a:endParaRPr>
                    </a:p>
                    <a:p>
                      <a:pPr marL="0" marR="0" algn="just">
                        <a:lnSpc>
                          <a:spcPts val="1140"/>
                        </a:lnSpc>
                        <a:spcBef>
                          <a:spcPts val="180"/>
                        </a:spcBef>
                        <a:spcAft>
                          <a:spcPts val="0"/>
                        </a:spcAft>
                        <a:tabLst>
                          <a:tab pos="90170" algn="l"/>
                        </a:tabLst>
                      </a:pPr>
                      <a:r>
                        <a:rPr lang="en-US" sz="1200" dirty="0">
                          <a:latin typeface="Arial"/>
                          <a:ea typeface="Times New Roman"/>
                          <a:cs typeface="Arial"/>
                        </a:rPr>
                        <a:t>History and examination</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200" b="1" dirty="0">
                        <a:latin typeface="Arial"/>
                        <a:ea typeface="Times New Roman"/>
                        <a:cs typeface="Arial"/>
                      </a:endParaRPr>
                    </a:p>
                    <a:p>
                      <a:pPr marL="0" marR="0" algn="just">
                        <a:lnSpc>
                          <a:spcPts val="1140"/>
                        </a:lnSpc>
                        <a:spcBef>
                          <a:spcPts val="180"/>
                        </a:spcBef>
                        <a:spcAft>
                          <a:spcPts val="0"/>
                        </a:spcAft>
                        <a:tabLst>
                          <a:tab pos="90170" algn="l"/>
                        </a:tabLst>
                      </a:pPr>
                      <a:r>
                        <a:rPr lang="en-US" sz="1200" b="1" dirty="0">
                          <a:latin typeface="Arial"/>
                          <a:ea typeface="Times New Roman"/>
                          <a:cs typeface="Arial"/>
                        </a:rPr>
                        <a:t>-----</a:t>
                      </a:r>
                      <a:r>
                        <a:rPr lang="en-US" sz="1200" b="1"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3">
                  <a:txBody>
                    <a:bodyPr/>
                    <a:lstStyle/>
                    <a:p>
                      <a:pPr marL="0" marR="0" algn="just">
                        <a:lnSpc>
                          <a:spcPts val="1140"/>
                        </a:lnSpc>
                        <a:spcBef>
                          <a:spcPts val="180"/>
                        </a:spcBef>
                        <a:spcAft>
                          <a:spcPts val="0"/>
                        </a:spcAft>
                        <a:tabLst>
                          <a:tab pos="90170" algn="l"/>
                        </a:tabLst>
                      </a:pPr>
                      <a:endParaRPr lang="en-US" sz="1200" dirty="0">
                        <a:latin typeface="Arial"/>
                        <a:ea typeface="Times New Roman"/>
                        <a:cs typeface="Arial"/>
                      </a:endParaRPr>
                    </a:p>
                    <a:p>
                      <a:pPr marL="0" marR="0" algn="just">
                        <a:lnSpc>
                          <a:spcPts val="1140"/>
                        </a:lnSpc>
                        <a:spcBef>
                          <a:spcPts val="180"/>
                        </a:spcBef>
                        <a:spcAft>
                          <a:spcPts val="0"/>
                        </a:spcAft>
                        <a:tabLst>
                          <a:tab pos="90170" algn="l"/>
                        </a:tabLst>
                      </a:pPr>
                      <a:r>
                        <a:rPr lang="en-US" sz="1200" dirty="0">
                          <a:latin typeface="Arial"/>
                          <a:ea typeface="Times New Roman"/>
                          <a:cs typeface="Arial"/>
                        </a:rPr>
                        <a:t>Repeated as necessary</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53598">
                <a:tc gridSpan="2">
                  <a:txBody>
                    <a:bodyPr/>
                    <a:lstStyle/>
                    <a:p>
                      <a:pPr marL="0" marR="0" algn="just">
                        <a:lnSpc>
                          <a:spcPts val="1140"/>
                        </a:lnSpc>
                        <a:spcBef>
                          <a:spcPts val="180"/>
                        </a:spcBef>
                        <a:spcAft>
                          <a:spcPts val="0"/>
                        </a:spcAft>
                        <a:tabLst>
                          <a:tab pos="90170" algn="l"/>
                        </a:tabLst>
                      </a:pPr>
                      <a:endParaRPr lang="en-US" sz="1200" dirty="0">
                        <a:latin typeface="Arial"/>
                        <a:ea typeface="Times New Roman"/>
                        <a:cs typeface="Arial"/>
                      </a:endParaRPr>
                    </a:p>
                    <a:p>
                      <a:pPr marL="0" marR="0" algn="just">
                        <a:lnSpc>
                          <a:spcPts val="1140"/>
                        </a:lnSpc>
                        <a:spcBef>
                          <a:spcPts val="180"/>
                        </a:spcBef>
                        <a:spcAft>
                          <a:spcPts val="0"/>
                        </a:spcAft>
                        <a:tabLst>
                          <a:tab pos="90170" algn="l"/>
                        </a:tabLst>
                      </a:pPr>
                      <a:r>
                        <a:rPr lang="en-US" sz="1200" dirty="0">
                          <a:latin typeface="Arial"/>
                          <a:ea typeface="Times New Roman"/>
                          <a:cs typeface="Arial"/>
                        </a:rPr>
                        <a:t>Laboratory and other investigations</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200" b="1" dirty="0">
                        <a:latin typeface="Arial"/>
                        <a:ea typeface="Times New Roman"/>
                        <a:cs typeface="Arial"/>
                      </a:endParaRPr>
                    </a:p>
                    <a:p>
                      <a:pPr marL="0" marR="0" algn="just">
                        <a:lnSpc>
                          <a:spcPts val="1140"/>
                        </a:lnSpc>
                        <a:spcBef>
                          <a:spcPts val="180"/>
                        </a:spcBef>
                        <a:spcAft>
                          <a:spcPts val="0"/>
                        </a:spcAft>
                        <a:tabLst>
                          <a:tab pos="90170" algn="l"/>
                        </a:tabLst>
                      </a:pPr>
                      <a:r>
                        <a:rPr lang="en-US" sz="1200" b="1" dirty="0">
                          <a:latin typeface="Arial"/>
                          <a:ea typeface="Times New Roman"/>
                          <a:cs typeface="Arial"/>
                        </a:rPr>
                        <a:t>-----</a:t>
                      </a:r>
                      <a:r>
                        <a:rPr lang="en-US" sz="1200" b="1"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3">
                  <a:txBody>
                    <a:bodyPr/>
                    <a:lstStyle/>
                    <a:p>
                      <a:pPr marL="0" marR="0" algn="just">
                        <a:lnSpc>
                          <a:spcPts val="1140"/>
                        </a:lnSpc>
                        <a:spcBef>
                          <a:spcPts val="180"/>
                        </a:spcBef>
                        <a:spcAft>
                          <a:spcPts val="0"/>
                        </a:spcAft>
                        <a:tabLst>
                          <a:tab pos="90170" algn="l"/>
                        </a:tabLst>
                      </a:pPr>
                      <a:endParaRPr lang="en-US" sz="1200" dirty="0">
                        <a:latin typeface="Arial"/>
                        <a:ea typeface="Times New Roman"/>
                        <a:cs typeface="Arial"/>
                      </a:endParaRPr>
                    </a:p>
                    <a:p>
                      <a:pPr marL="0" marR="0" algn="just">
                        <a:lnSpc>
                          <a:spcPts val="1140"/>
                        </a:lnSpc>
                        <a:spcBef>
                          <a:spcPts val="180"/>
                        </a:spcBef>
                        <a:spcAft>
                          <a:spcPts val="0"/>
                        </a:spcAft>
                        <a:tabLst>
                          <a:tab pos="90170" algn="l"/>
                        </a:tabLst>
                      </a:pPr>
                      <a:r>
                        <a:rPr lang="en-US" sz="1200" dirty="0">
                          <a:latin typeface="Arial"/>
                          <a:ea typeface="Times New Roman"/>
                          <a:cs typeface="Arial"/>
                        </a:rPr>
                        <a:t>Repeated as necessary</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53598">
                <a:tc gridSpan="2">
                  <a:txBody>
                    <a:bodyPr/>
                    <a:lstStyle/>
                    <a:p>
                      <a:pPr marL="0" marR="0" algn="just">
                        <a:lnSpc>
                          <a:spcPts val="1140"/>
                        </a:lnSpc>
                        <a:spcBef>
                          <a:spcPts val="180"/>
                        </a:spcBef>
                        <a:spcAft>
                          <a:spcPts val="0"/>
                        </a:spcAft>
                        <a:tabLst>
                          <a:tab pos="90170" algn="l"/>
                        </a:tabLst>
                      </a:pPr>
                      <a:endParaRPr lang="en-US" sz="1200" dirty="0">
                        <a:latin typeface="Arial"/>
                        <a:ea typeface="Times New Roman"/>
                        <a:cs typeface="Arial"/>
                      </a:endParaRPr>
                    </a:p>
                    <a:p>
                      <a:pPr marL="0" marR="0" algn="just">
                        <a:lnSpc>
                          <a:spcPts val="1140"/>
                        </a:lnSpc>
                        <a:spcBef>
                          <a:spcPts val="180"/>
                        </a:spcBef>
                        <a:spcAft>
                          <a:spcPts val="0"/>
                        </a:spcAft>
                        <a:tabLst>
                          <a:tab pos="90170" algn="l"/>
                        </a:tabLst>
                      </a:pPr>
                      <a:r>
                        <a:rPr lang="en-US" sz="1200" dirty="0">
                          <a:latin typeface="Arial"/>
                          <a:ea typeface="Times New Roman"/>
                          <a:cs typeface="Arial"/>
                        </a:rPr>
                        <a:t>Differential diagnoses</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200" b="1" dirty="0">
                        <a:latin typeface="Arial"/>
                        <a:ea typeface="Times New Roman"/>
                        <a:cs typeface="Arial"/>
                      </a:endParaRPr>
                    </a:p>
                    <a:p>
                      <a:pPr marL="0" marR="0" algn="just">
                        <a:lnSpc>
                          <a:spcPts val="1140"/>
                        </a:lnSpc>
                        <a:spcBef>
                          <a:spcPts val="180"/>
                        </a:spcBef>
                        <a:spcAft>
                          <a:spcPts val="0"/>
                        </a:spcAft>
                        <a:tabLst>
                          <a:tab pos="90170" algn="l"/>
                        </a:tabLst>
                      </a:pPr>
                      <a:r>
                        <a:rPr lang="en-US" sz="1200" b="1" dirty="0">
                          <a:latin typeface="Arial"/>
                          <a:ea typeface="Times New Roman"/>
                          <a:cs typeface="Arial"/>
                        </a:rPr>
                        <a:t>-----</a:t>
                      </a:r>
                      <a:r>
                        <a:rPr lang="en-US" sz="1200" b="1"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3">
                  <a:txBody>
                    <a:bodyPr/>
                    <a:lstStyle/>
                    <a:p>
                      <a:pPr marL="0" marR="0" algn="just">
                        <a:lnSpc>
                          <a:spcPts val="1140"/>
                        </a:lnSpc>
                        <a:spcBef>
                          <a:spcPts val="180"/>
                        </a:spcBef>
                        <a:spcAft>
                          <a:spcPts val="0"/>
                        </a:spcAft>
                        <a:tabLst>
                          <a:tab pos="90170" algn="l"/>
                        </a:tabLst>
                      </a:pPr>
                      <a:endParaRPr lang="en-US" sz="1200" dirty="0">
                        <a:latin typeface="Arial"/>
                        <a:ea typeface="Times New Roman"/>
                        <a:cs typeface="Arial"/>
                      </a:endParaRPr>
                    </a:p>
                    <a:p>
                      <a:pPr marL="0" marR="0" algn="just">
                        <a:lnSpc>
                          <a:spcPts val="1140"/>
                        </a:lnSpc>
                        <a:spcBef>
                          <a:spcPts val="180"/>
                        </a:spcBef>
                        <a:spcAft>
                          <a:spcPts val="0"/>
                        </a:spcAft>
                        <a:tabLst>
                          <a:tab pos="90170" algn="l"/>
                        </a:tabLst>
                      </a:pPr>
                      <a:r>
                        <a:rPr lang="en-US" sz="1200" dirty="0">
                          <a:latin typeface="Arial"/>
                          <a:ea typeface="Times New Roman"/>
                          <a:cs typeface="Arial"/>
                        </a:rPr>
                        <a:t>Repeated as necessary</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53598">
                <a:tc>
                  <a:txBody>
                    <a:bodyPr/>
                    <a:lstStyle/>
                    <a:p>
                      <a:pPr marL="0" marR="0" algn="just">
                        <a:lnSpc>
                          <a:spcPts val="1140"/>
                        </a:lnSpc>
                        <a:spcBef>
                          <a:spcPts val="180"/>
                        </a:spcBef>
                        <a:spcAft>
                          <a:spcPts val="0"/>
                        </a:spcAft>
                        <a:tabLst>
                          <a:tab pos="90170" algn="l"/>
                        </a:tabLst>
                      </a:pPr>
                      <a:endParaRPr lang="en-US" sz="1200" b="1" dirty="0">
                        <a:latin typeface="Arial"/>
                        <a:ea typeface="Times New Roman"/>
                        <a:cs typeface="Arial"/>
                      </a:endParaRPr>
                    </a:p>
                    <a:p>
                      <a:pPr marL="0" marR="0" algn="just">
                        <a:lnSpc>
                          <a:spcPts val="1140"/>
                        </a:lnSpc>
                        <a:spcBef>
                          <a:spcPts val="180"/>
                        </a:spcBef>
                        <a:spcAft>
                          <a:spcPts val="0"/>
                        </a:spcAft>
                        <a:tabLst>
                          <a:tab pos="90170" algn="l"/>
                        </a:tabLst>
                      </a:pPr>
                      <a:r>
                        <a:rPr lang="en-US" sz="1200" b="1" dirty="0">
                          <a:latin typeface="Arial"/>
                          <a:ea typeface="Times New Roman"/>
                          <a:cs typeface="Arial"/>
                        </a:rPr>
                        <a:t>INPATIENT TREATMENT </a:t>
                      </a:r>
                      <a:endParaRPr lang="en-US" sz="1200" dirty="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200" dirty="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383022">
                <a:tc>
                  <a:txBody>
                    <a:bodyPr/>
                    <a:lstStyle/>
                    <a:p>
                      <a:pPr marL="0" marR="0" algn="just">
                        <a:lnSpc>
                          <a:spcPts val="1140"/>
                        </a:lnSpc>
                        <a:spcBef>
                          <a:spcPts val="180"/>
                        </a:spcBef>
                        <a:spcAft>
                          <a:spcPts val="0"/>
                        </a:spcAft>
                        <a:tabLst>
                          <a:tab pos="90170" algn="l"/>
                        </a:tabLst>
                      </a:pPr>
                      <a:endParaRPr lang="en-US" sz="1200" b="1" dirty="0">
                        <a:latin typeface="Arial"/>
                        <a:ea typeface="Times New Roman"/>
                        <a:cs typeface="Arial"/>
                      </a:endParaRPr>
                    </a:p>
                    <a:p>
                      <a:pPr marL="0" marR="0" algn="just">
                        <a:lnSpc>
                          <a:spcPts val="1140"/>
                        </a:lnSpc>
                        <a:spcBef>
                          <a:spcPts val="180"/>
                        </a:spcBef>
                        <a:spcAft>
                          <a:spcPts val="0"/>
                        </a:spcAft>
                        <a:tabLst>
                          <a:tab pos="90170" algn="l"/>
                        </a:tabLst>
                      </a:pPr>
                      <a:r>
                        <a:rPr lang="en-US" sz="1200" b="1" dirty="0">
                          <a:latin typeface="Arial"/>
                          <a:ea typeface="Times New Roman"/>
                          <a:cs typeface="Arial"/>
                        </a:rPr>
                        <a:t>Continued treatment </a:t>
                      </a:r>
                      <a:endParaRPr lang="en-US" sz="1200" dirty="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5"/>
                  </a:ext>
                </a:extLst>
              </a:tr>
              <a:tr h="353598">
                <a:tc gridSpan="2">
                  <a:txBody>
                    <a:bodyPr/>
                    <a:lstStyle/>
                    <a:p>
                      <a:pPr marL="0" marR="0" algn="just">
                        <a:lnSpc>
                          <a:spcPts val="1140"/>
                        </a:lnSpc>
                        <a:spcBef>
                          <a:spcPts val="180"/>
                        </a:spcBef>
                        <a:spcAft>
                          <a:spcPts val="0"/>
                        </a:spcAft>
                        <a:tabLst>
                          <a:tab pos="90170" algn="l"/>
                        </a:tabLst>
                      </a:pPr>
                      <a:endParaRPr lang="en-US" sz="1200" dirty="0">
                        <a:latin typeface="Arial"/>
                        <a:ea typeface="Times New Roman"/>
                        <a:cs typeface="Arial"/>
                      </a:endParaRPr>
                    </a:p>
                    <a:p>
                      <a:pPr marL="0" marR="0" algn="just">
                        <a:lnSpc>
                          <a:spcPts val="1140"/>
                        </a:lnSpc>
                        <a:spcBef>
                          <a:spcPts val="180"/>
                        </a:spcBef>
                        <a:spcAft>
                          <a:spcPts val="0"/>
                        </a:spcAft>
                        <a:tabLst>
                          <a:tab pos="90170" algn="l"/>
                        </a:tabLst>
                      </a:pPr>
                      <a:r>
                        <a:rPr lang="en-US" sz="1200" dirty="0">
                          <a:latin typeface="Arial"/>
                          <a:ea typeface="Times New Roman"/>
                          <a:cs typeface="Arial"/>
                        </a:rPr>
                        <a:t>Prevention of hypoglycaemia</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r>
                        <a:rPr lang="en-US" sz="1200" b="1">
                          <a:latin typeface="Arial"/>
                          <a:ea typeface="Times New Roman"/>
                          <a:cs typeface="Arial"/>
                        </a:rPr>
                        <a:t>-------------------</a:t>
                      </a:r>
                      <a:r>
                        <a:rPr lang="en-US" sz="1200" b="1">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lnSpc>
                          <a:spcPts val="1140"/>
                        </a:lnSpc>
                        <a:spcBef>
                          <a:spcPts val="180"/>
                        </a:spcBef>
                        <a:spcAft>
                          <a:spcPts val="0"/>
                        </a:spcAft>
                        <a:tabLst>
                          <a:tab pos="90170" algn="l"/>
                        </a:tabLst>
                      </a:pPr>
                      <a:r>
                        <a:rPr lang="en-US" sz="1200" b="1">
                          <a:latin typeface="Arial"/>
                          <a:ea typeface="Times New Roman"/>
                          <a:cs typeface="Arial"/>
                        </a:rPr>
                        <a:t>-----------------</a:t>
                      </a:r>
                      <a:r>
                        <a:rPr lang="en-US" sz="1200" b="1">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r>
                        <a:rPr lang="en-US" sz="1200" b="1" dirty="0">
                          <a:latin typeface="Arial"/>
                          <a:ea typeface="Times New Roman"/>
                          <a:cs typeface="Arial"/>
                        </a:rPr>
                        <a:t>-------------------</a:t>
                      </a:r>
                      <a:r>
                        <a:rPr lang="en-US" sz="1200" b="1"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6"/>
                  </a:ext>
                </a:extLst>
              </a:tr>
              <a:tr h="353598">
                <a:tc gridSpan="2">
                  <a:txBody>
                    <a:bodyPr/>
                    <a:lstStyle/>
                    <a:p>
                      <a:pPr marL="0" marR="0" algn="just">
                        <a:lnSpc>
                          <a:spcPts val="1140"/>
                        </a:lnSpc>
                        <a:spcBef>
                          <a:spcPts val="180"/>
                        </a:spcBef>
                        <a:spcAft>
                          <a:spcPts val="0"/>
                        </a:spcAft>
                        <a:tabLst>
                          <a:tab pos="90170" algn="l"/>
                        </a:tabLst>
                      </a:pPr>
                      <a:endParaRPr lang="en-US" sz="1200" dirty="0">
                        <a:latin typeface="Arial"/>
                        <a:ea typeface="Times New Roman"/>
                        <a:cs typeface="Arial"/>
                      </a:endParaRPr>
                    </a:p>
                    <a:p>
                      <a:pPr marL="0" marR="0" algn="just">
                        <a:lnSpc>
                          <a:spcPts val="1140"/>
                        </a:lnSpc>
                        <a:spcBef>
                          <a:spcPts val="180"/>
                        </a:spcBef>
                        <a:spcAft>
                          <a:spcPts val="0"/>
                        </a:spcAft>
                        <a:tabLst>
                          <a:tab pos="90170" algn="l"/>
                        </a:tabLst>
                      </a:pPr>
                      <a:r>
                        <a:rPr lang="en-US" sz="1200" dirty="0">
                          <a:latin typeface="Arial"/>
                          <a:ea typeface="Times New Roman"/>
                          <a:cs typeface="Arial"/>
                        </a:rPr>
                        <a:t>Prevention of hypothermia </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spcBef>
                          <a:spcPts val="0"/>
                        </a:spcBef>
                        <a:spcAft>
                          <a:spcPts val="0"/>
                        </a:spcAft>
                      </a:pPr>
                      <a:r>
                        <a:rPr lang="en-US" sz="1200" b="1">
                          <a:latin typeface="Arial"/>
                          <a:ea typeface="Times New Roman"/>
                          <a:cs typeface="Arial"/>
                        </a:rPr>
                        <a:t>-------------------</a:t>
                      </a:r>
                      <a:r>
                        <a:rPr lang="en-US" sz="1200" b="1">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spcBef>
                          <a:spcPts val="0"/>
                        </a:spcBef>
                        <a:spcAft>
                          <a:spcPts val="0"/>
                        </a:spcAft>
                      </a:pPr>
                      <a:r>
                        <a:rPr lang="en-US" sz="1200" b="1">
                          <a:latin typeface="Arial"/>
                          <a:ea typeface="Times New Roman"/>
                          <a:cs typeface="Arial"/>
                        </a:rPr>
                        <a:t>-----------------</a:t>
                      </a:r>
                      <a:r>
                        <a:rPr lang="en-US" sz="1200" b="1">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spcBef>
                          <a:spcPts val="0"/>
                        </a:spcBef>
                        <a:spcAft>
                          <a:spcPts val="0"/>
                        </a:spcAft>
                      </a:pPr>
                      <a:r>
                        <a:rPr lang="en-US" sz="1200" b="1" dirty="0">
                          <a:latin typeface="Arial"/>
                          <a:ea typeface="Times New Roman"/>
                          <a:cs typeface="Arial"/>
                        </a:rPr>
                        <a:t>-------------------</a:t>
                      </a:r>
                      <a:r>
                        <a:rPr lang="en-US" sz="1200" b="1"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7"/>
                  </a:ext>
                </a:extLst>
              </a:tr>
              <a:tr h="494593">
                <a:tc gridSpan="2">
                  <a:txBody>
                    <a:bodyPr/>
                    <a:lstStyle/>
                    <a:p>
                      <a:pPr marL="0" marR="0" algn="just">
                        <a:spcBef>
                          <a:spcPts val="0"/>
                        </a:spcBef>
                        <a:spcAft>
                          <a:spcPts val="0"/>
                        </a:spcAft>
                      </a:pPr>
                      <a:r>
                        <a:rPr lang="en-US" sz="1200" dirty="0">
                          <a:latin typeface="Arial"/>
                          <a:ea typeface="Times New Roman"/>
                          <a:cs typeface="Arial"/>
                        </a:rPr>
                        <a:t>Management of infections and other medical conditions </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spcBef>
                          <a:spcPts val="0"/>
                        </a:spcBef>
                        <a:spcAft>
                          <a:spcPts val="0"/>
                        </a:spcAft>
                      </a:pPr>
                      <a:r>
                        <a:rPr lang="en-US" sz="1200" b="1">
                          <a:latin typeface="Arial"/>
                          <a:ea typeface="Times New Roman"/>
                          <a:cs typeface="Arial"/>
                        </a:rPr>
                        <a:t>-------------------</a:t>
                      </a:r>
                      <a:r>
                        <a:rPr lang="en-US" sz="1200" b="1">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spcBef>
                          <a:spcPts val="0"/>
                        </a:spcBef>
                        <a:spcAft>
                          <a:spcPts val="0"/>
                        </a:spcAft>
                      </a:pPr>
                      <a:r>
                        <a:rPr lang="en-US" sz="1200" b="1">
                          <a:latin typeface="Arial"/>
                          <a:ea typeface="Times New Roman"/>
                          <a:cs typeface="Arial"/>
                        </a:rPr>
                        <a:t>-----------------</a:t>
                      </a:r>
                      <a:r>
                        <a:rPr lang="en-US" sz="1200" b="1">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spcBef>
                          <a:spcPts val="0"/>
                        </a:spcBef>
                        <a:spcAft>
                          <a:spcPts val="0"/>
                        </a:spcAft>
                      </a:pPr>
                      <a:r>
                        <a:rPr lang="en-US" sz="1200" b="1" dirty="0">
                          <a:latin typeface="Arial"/>
                          <a:ea typeface="Times New Roman"/>
                          <a:cs typeface="Arial"/>
                        </a:rPr>
                        <a:t>-------------------</a:t>
                      </a:r>
                      <a:r>
                        <a:rPr lang="en-US" sz="1200" b="1"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8"/>
                  </a:ext>
                </a:extLst>
              </a:tr>
              <a:tr h="457200">
                <a:tc gridSpan="2">
                  <a:txBody>
                    <a:bodyPr/>
                    <a:lstStyle/>
                    <a:p>
                      <a:pPr marL="0" marR="0" algn="just">
                        <a:spcBef>
                          <a:spcPts val="0"/>
                        </a:spcBef>
                        <a:spcAft>
                          <a:spcPts val="0"/>
                        </a:spcAft>
                      </a:pPr>
                      <a:r>
                        <a:rPr lang="en-US" sz="1200">
                          <a:latin typeface="Arial"/>
                          <a:ea typeface="Times New Roman"/>
                          <a:cs typeface="Arial"/>
                        </a:rPr>
                        <a:t>Management of fluids and electrolyte balance </a:t>
                      </a:r>
                      <a:endParaRPr lang="en-US" sz="120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spcBef>
                          <a:spcPts val="0"/>
                        </a:spcBef>
                        <a:spcAft>
                          <a:spcPts val="0"/>
                        </a:spcAft>
                      </a:pPr>
                      <a:r>
                        <a:rPr lang="en-US" sz="1200" b="1">
                          <a:latin typeface="Arial"/>
                          <a:ea typeface="Times New Roman"/>
                          <a:cs typeface="Arial"/>
                        </a:rPr>
                        <a:t>-------------------</a:t>
                      </a:r>
                      <a:r>
                        <a:rPr lang="en-US" sz="1200" b="1">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spcBef>
                          <a:spcPts val="0"/>
                        </a:spcBef>
                        <a:spcAft>
                          <a:spcPts val="0"/>
                        </a:spcAft>
                      </a:pPr>
                      <a:r>
                        <a:rPr lang="en-US" sz="1200" b="1">
                          <a:latin typeface="Arial"/>
                          <a:ea typeface="Times New Roman"/>
                          <a:cs typeface="Arial"/>
                        </a:rPr>
                        <a:t>-----------------</a:t>
                      </a:r>
                      <a:r>
                        <a:rPr lang="en-US" sz="1200" b="1">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spcBef>
                          <a:spcPts val="0"/>
                        </a:spcBef>
                        <a:spcAft>
                          <a:spcPts val="0"/>
                        </a:spcAft>
                      </a:pPr>
                      <a:r>
                        <a:rPr lang="en-US" sz="1200" b="1" dirty="0">
                          <a:latin typeface="Arial"/>
                          <a:ea typeface="Times New Roman"/>
                          <a:cs typeface="Arial"/>
                        </a:rPr>
                        <a:t>-------------------</a:t>
                      </a:r>
                      <a:r>
                        <a:rPr lang="en-US" sz="1200" b="1" dirty="0">
                          <a:latin typeface="Arial"/>
                          <a:ea typeface="Times New Roman"/>
                          <a:cs typeface="Arial"/>
                          <a:sym typeface="Wingdings"/>
                        </a:rPr>
                        <a:t></a:t>
                      </a: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9"/>
                  </a:ext>
                </a:extLst>
              </a:tr>
              <a:tr h="383022">
                <a:tc>
                  <a:txBody>
                    <a:bodyPr/>
                    <a:lstStyle/>
                    <a:p>
                      <a:pPr marL="0" marR="0" algn="just">
                        <a:lnSpc>
                          <a:spcPts val="1140"/>
                        </a:lnSpc>
                        <a:spcBef>
                          <a:spcPts val="180"/>
                        </a:spcBef>
                        <a:spcAft>
                          <a:spcPts val="0"/>
                        </a:spcAft>
                        <a:tabLst>
                          <a:tab pos="90170" algn="l"/>
                        </a:tabLst>
                      </a:pPr>
                      <a:endParaRPr lang="en-US" sz="1200" b="1" dirty="0">
                        <a:latin typeface="Arial"/>
                        <a:ea typeface="Times New Roman"/>
                        <a:cs typeface="Arial"/>
                      </a:endParaRPr>
                    </a:p>
                    <a:p>
                      <a:pPr marL="0" marR="0" algn="just">
                        <a:lnSpc>
                          <a:spcPts val="1140"/>
                        </a:lnSpc>
                        <a:spcBef>
                          <a:spcPts val="180"/>
                        </a:spcBef>
                        <a:spcAft>
                          <a:spcPts val="0"/>
                        </a:spcAft>
                        <a:tabLst>
                          <a:tab pos="90170" algn="l"/>
                        </a:tabLst>
                      </a:pPr>
                      <a:r>
                        <a:rPr lang="en-US" sz="1200" b="1" dirty="0">
                          <a:latin typeface="Arial"/>
                          <a:ea typeface="Times New Roman"/>
                          <a:cs typeface="Arial"/>
                        </a:rPr>
                        <a:t>Feeding </a:t>
                      </a:r>
                      <a:endParaRPr lang="en-US" sz="1200" dirty="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200" dirty="0">
                        <a:latin typeface="Tahoma"/>
                        <a:ea typeface="Times New Roman"/>
                        <a:cs typeface="Arial"/>
                      </a:endParaRPr>
                    </a:p>
                  </a:txBody>
                  <a:tcPr marL="58788" marR="5878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10"/>
                  </a:ext>
                </a:extLst>
              </a:tr>
              <a:tr h="360977">
                <a:tc gridSpan="2">
                  <a:txBody>
                    <a:bodyPr/>
                    <a:lstStyle/>
                    <a:p>
                      <a:pPr marL="0" marR="0" algn="just">
                        <a:lnSpc>
                          <a:spcPts val="1140"/>
                        </a:lnSpc>
                        <a:spcBef>
                          <a:spcPts val="180"/>
                        </a:spcBef>
                        <a:spcAft>
                          <a:spcPts val="0"/>
                        </a:spcAft>
                        <a:tabLst>
                          <a:tab pos="90170" algn="l"/>
                        </a:tabLst>
                      </a:pPr>
                      <a:endParaRPr lang="en-US" sz="1200" dirty="0">
                        <a:latin typeface="Arial"/>
                        <a:ea typeface="Times New Roman"/>
                        <a:cs typeface="Arial"/>
                      </a:endParaRPr>
                    </a:p>
                    <a:p>
                      <a:pPr marL="0" marR="0" algn="just">
                        <a:lnSpc>
                          <a:spcPts val="1140"/>
                        </a:lnSpc>
                        <a:spcBef>
                          <a:spcPts val="180"/>
                        </a:spcBef>
                        <a:spcAft>
                          <a:spcPts val="0"/>
                        </a:spcAft>
                        <a:tabLst>
                          <a:tab pos="90170" algn="l"/>
                        </a:tabLst>
                      </a:pPr>
                      <a:r>
                        <a:rPr lang="en-US" sz="1200" dirty="0">
                          <a:latin typeface="Arial"/>
                          <a:ea typeface="Times New Roman"/>
                          <a:cs typeface="Arial"/>
                        </a:rPr>
                        <a:t>Initial re-feeding for stabilization</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r>
                        <a:rPr lang="en-US" sz="1200" b="1">
                          <a:latin typeface="Arial"/>
                          <a:ea typeface="Times New Roman"/>
                          <a:cs typeface="Arial"/>
                        </a:rPr>
                        <a:t>-------------------</a:t>
                      </a:r>
                      <a:r>
                        <a:rPr lang="en-US" sz="1200" b="1">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11"/>
                  </a:ext>
                </a:extLst>
              </a:tr>
              <a:tr h="360977">
                <a:tc gridSpan="2">
                  <a:txBody>
                    <a:bodyPr/>
                    <a:lstStyle/>
                    <a:p>
                      <a:pPr marL="0" marR="0" algn="just">
                        <a:lnSpc>
                          <a:spcPts val="1140"/>
                        </a:lnSpc>
                        <a:spcBef>
                          <a:spcPts val="180"/>
                        </a:spcBef>
                        <a:spcAft>
                          <a:spcPts val="0"/>
                        </a:spcAft>
                        <a:tabLst>
                          <a:tab pos="90170" algn="l"/>
                        </a:tabLst>
                      </a:pPr>
                      <a:endParaRPr lang="en-US" sz="1200" dirty="0">
                        <a:latin typeface="Arial"/>
                        <a:ea typeface="Times New Roman"/>
                        <a:cs typeface="Arial"/>
                      </a:endParaRPr>
                    </a:p>
                    <a:p>
                      <a:pPr marL="0" marR="0" algn="just">
                        <a:lnSpc>
                          <a:spcPts val="1140"/>
                        </a:lnSpc>
                        <a:spcBef>
                          <a:spcPts val="180"/>
                        </a:spcBef>
                        <a:spcAft>
                          <a:spcPts val="0"/>
                        </a:spcAft>
                        <a:tabLst>
                          <a:tab pos="90170" algn="l"/>
                        </a:tabLst>
                      </a:pPr>
                      <a:r>
                        <a:rPr lang="en-US" sz="1200" dirty="0">
                          <a:latin typeface="Arial"/>
                          <a:ea typeface="Times New Roman"/>
                          <a:cs typeface="Arial"/>
                        </a:rPr>
                        <a:t>Feeding in transition</a:t>
                      </a:r>
                      <a:endParaRPr lang="en-US" sz="1200" dirty="0">
                        <a:latin typeface="Tahoma"/>
                        <a:ea typeface="Times New Roman"/>
                        <a:cs typeface="Arial"/>
                      </a:endParaRPr>
                    </a:p>
                  </a:txBody>
                  <a:tcPr marL="58788" marR="5878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gridSpan="2">
                  <a:txBody>
                    <a:bodyPr/>
                    <a:lstStyle/>
                    <a:p>
                      <a:pPr marL="0" marR="0" algn="just">
                        <a:lnSpc>
                          <a:spcPts val="1140"/>
                        </a:lnSpc>
                        <a:spcBef>
                          <a:spcPts val="180"/>
                        </a:spcBef>
                        <a:spcAft>
                          <a:spcPts val="0"/>
                        </a:spcAft>
                        <a:tabLst>
                          <a:tab pos="90170" algn="l"/>
                        </a:tabLst>
                      </a:pPr>
                      <a:r>
                        <a:rPr lang="en-US" sz="1200" b="1">
                          <a:latin typeface="Arial"/>
                          <a:ea typeface="Times New Roman"/>
                          <a:cs typeface="Arial"/>
                        </a:rPr>
                        <a:t>----------------------</a:t>
                      </a:r>
                      <a:r>
                        <a:rPr lang="en-US" sz="1200" b="1">
                          <a:latin typeface="Arial"/>
                          <a:ea typeface="Times New Roman"/>
                          <a:cs typeface="Arial"/>
                          <a:sym typeface="Wingdings"/>
                        </a:rPr>
                        <a:t></a:t>
                      </a:r>
                      <a:endParaRPr lang="en-US" sz="120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US"/>
                    </a:p>
                  </a:txBody>
                  <a:tcPr/>
                </a:tc>
                <a:tc>
                  <a:txBody>
                    <a:bodyPr/>
                    <a:lstStyle/>
                    <a:p>
                      <a:pPr marL="0" marR="0" algn="just">
                        <a:lnSpc>
                          <a:spcPts val="1140"/>
                        </a:lnSpc>
                        <a:spcBef>
                          <a:spcPts val="180"/>
                        </a:spcBef>
                        <a:spcAft>
                          <a:spcPts val="0"/>
                        </a:spcAft>
                        <a:tabLst>
                          <a:tab pos="90170" algn="l"/>
                        </a:tabLst>
                      </a:pPr>
                      <a:endParaRPr lang="en-US" sz="1200" dirty="0">
                        <a:latin typeface="Tahoma"/>
                        <a:ea typeface="Times New Roman"/>
                        <a:cs typeface="Arial"/>
                      </a:endParaRPr>
                    </a:p>
                  </a:txBody>
                  <a:tcPr marL="58788" marR="5878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idx="4294967295"/>
          </p:nvPr>
        </p:nvSpPr>
        <p:spPr bwMode="auto">
          <a:xfrm>
            <a:off x="152400" y="0"/>
            <a:ext cx="8001000" cy="914400"/>
          </a:xfrm>
          <a:noFill/>
        </p:spPr>
        <p:txBody>
          <a:bodyPr wrap="square" lIns="91440" tIns="45720" rIns="91440" bIns="45720" numCol="1" anchorCtr="0" compatLnSpc="1">
            <a:prstTxWarp prst="textNoShape">
              <a:avLst/>
            </a:prstTxWarp>
            <a:normAutofit/>
          </a:bodyPr>
          <a:lstStyle/>
          <a:p>
            <a:pPr marL="762000" indent="-762000" eaLnBrk="1" hangingPunct="1"/>
            <a:r>
              <a:rPr lang="en-US" sz="2800" b="1" cap="none" dirty="0">
                <a:solidFill>
                  <a:srgbClr val="777C84"/>
                </a:solidFill>
              </a:rPr>
              <a:t>UNRELIABLE SINGS OF DEHYDRATION</a:t>
            </a:r>
          </a:p>
        </p:txBody>
      </p:sp>
      <p:sp>
        <p:nvSpPr>
          <p:cNvPr id="59396" name="Rectangle 3"/>
          <p:cNvSpPr>
            <a:spLocks noGrp="1" noChangeArrowheads="1"/>
          </p:cNvSpPr>
          <p:nvPr>
            <p:ph type="body" idx="4294967295"/>
          </p:nvPr>
        </p:nvSpPr>
        <p:spPr>
          <a:xfrm>
            <a:off x="228600" y="1066800"/>
            <a:ext cx="8001000" cy="5059363"/>
          </a:xfrm>
        </p:spPr>
        <p:txBody>
          <a:bodyPr/>
          <a:lstStyle/>
          <a:p>
            <a:pPr marL="609600" indent="-609600"/>
            <a:r>
              <a:rPr lang="en-GB" sz="2800" b="1" dirty="0"/>
              <a:t> </a:t>
            </a:r>
            <a:r>
              <a:rPr lang="en-GB" sz="2000" b="1" dirty="0">
                <a:latin typeface="Century Schoolbook" pitchFamily="18" charset="0"/>
              </a:rPr>
              <a:t>Mental State</a:t>
            </a:r>
          </a:p>
          <a:p>
            <a:pPr marL="609600" indent="-609600">
              <a:buNone/>
            </a:pPr>
            <a:endParaRPr lang="en-GB" sz="2000" b="1" dirty="0">
              <a:latin typeface="Century Schoolbook" pitchFamily="18" charset="0"/>
            </a:endParaRPr>
          </a:p>
          <a:p>
            <a:pPr marL="609600" indent="-609600"/>
            <a:r>
              <a:rPr lang="en-GB" sz="2000" b="1" dirty="0">
                <a:latin typeface="Century Schoolbook" pitchFamily="18" charset="0"/>
              </a:rPr>
              <a:t>Mouth , tongue and tears</a:t>
            </a:r>
          </a:p>
          <a:p>
            <a:pPr marL="609600" indent="-609600">
              <a:buNone/>
            </a:pPr>
            <a:endParaRPr lang="en-GB" sz="2000" b="1" dirty="0">
              <a:latin typeface="Century Schoolbook" pitchFamily="18" charset="0"/>
            </a:endParaRPr>
          </a:p>
          <a:p>
            <a:pPr marL="609600" indent="-609600"/>
            <a:r>
              <a:rPr lang="en-GB" sz="2000" b="1" dirty="0">
                <a:latin typeface="Century Schoolbook" pitchFamily="18" charset="0"/>
              </a:rPr>
              <a:t>Skin elasticity: </a:t>
            </a:r>
            <a:r>
              <a:rPr lang="en-GB" sz="2000" dirty="0">
                <a:latin typeface="Century Schoolbook" pitchFamily="18" charset="0"/>
              </a:rPr>
              <a:t>The skin flattens very slowly when pinched, or may not flatten at all</a:t>
            </a:r>
          </a:p>
          <a:p>
            <a:pPr marL="609600" indent="-609600"/>
            <a:endParaRPr lang="en-GB" sz="2000" dirty="0">
              <a:latin typeface="Century Schoolbook" pitchFamily="18" charset="0"/>
            </a:endParaRPr>
          </a:p>
        </p:txBody>
      </p:sp>
      <p:graphicFrame>
        <p:nvGraphicFramePr>
          <p:cNvPr id="6861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7203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a:solidFill>
                  <a:schemeClr val="tx2"/>
                </a:solidFill>
                <a:latin typeface="+mj-lt"/>
                <a:ea typeface="+mj-ea"/>
                <a:cs typeface="+mj-cs"/>
              </a:rPr>
              <a:t>dehydration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3"/>
          <p:cNvSpPr>
            <a:spLocks noGrp="1" noChangeArrowheads="1"/>
          </p:cNvSpPr>
          <p:nvPr>
            <p:ph type="body" idx="4294967295"/>
          </p:nvPr>
        </p:nvSpPr>
        <p:spPr>
          <a:xfrm>
            <a:off x="0" y="1219200"/>
            <a:ext cx="8229600" cy="4906963"/>
          </a:xfrm>
        </p:spPr>
        <p:txBody>
          <a:bodyPr>
            <a:normAutofit/>
          </a:bodyPr>
          <a:lstStyle/>
          <a:p>
            <a:pPr eaLnBrk="1" hangingPunct="1">
              <a:lnSpc>
                <a:spcPct val="90000"/>
              </a:lnSpc>
              <a:buFont typeface="Wingdings" pitchFamily="2" charset="2"/>
              <a:buNone/>
            </a:pPr>
            <a:endParaRPr lang="en-GB" sz="2100" dirty="0"/>
          </a:p>
          <a:p>
            <a:pPr lvl="1" eaLnBrk="1" hangingPunct="1">
              <a:lnSpc>
                <a:spcPct val="90000"/>
              </a:lnSpc>
            </a:pPr>
            <a:r>
              <a:rPr lang="en-GB" sz="2200" i="1" dirty="0">
                <a:latin typeface="Century Schoolbook" pitchFamily="18" charset="0"/>
              </a:rPr>
              <a:t>Do NOT </a:t>
            </a:r>
            <a:r>
              <a:rPr lang="en-GB" sz="2200" dirty="0">
                <a:latin typeface="Century Schoolbook" pitchFamily="18" charset="0"/>
              </a:rPr>
              <a:t>use the skin pinch test to diagnose dehydration in malnourished children.</a:t>
            </a:r>
            <a:r>
              <a:rPr lang="en-GB" sz="2200" i="1" dirty="0">
                <a:latin typeface="Century Schoolbook" pitchFamily="18" charset="0"/>
              </a:rPr>
              <a:t> </a:t>
            </a:r>
          </a:p>
          <a:p>
            <a:pPr lvl="1" eaLnBrk="1" hangingPunct="1">
              <a:lnSpc>
                <a:spcPct val="90000"/>
              </a:lnSpc>
            </a:pPr>
            <a:endParaRPr lang="en-GB" sz="2200" i="1" dirty="0">
              <a:latin typeface="Century Schoolbook" pitchFamily="18" charset="0"/>
            </a:endParaRPr>
          </a:p>
          <a:p>
            <a:pPr lvl="1" eaLnBrk="1" hangingPunct="1">
              <a:lnSpc>
                <a:spcPct val="90000"/>
              </a:lnSpc>
            </a:pPr>
            <a:r>
              <a:rPr lang="en-GB" sz="2200" i="1" dirty="0">
                <a:latin typeface="Century Schoolbook" pitchFamily="18" charset="0"/>
              </a:rPr>
              <a:t>Do NOT </a:t>
            </a:r>
            <a:r>
              <a:rPr lang="en-GB" sz="2200" dirty="0">
                <a:latin typeface="Century Schoolbook" pitchFamily="18" charset="0"/>
              </a:rPr>
              <a:t>assume that </a:t>
            </a:r>
            <a:r>
              <a:rPr lang="en-GB" sz="2200" dirty="0" err="1">
                <a:latin typeface="Century Schoolbook" pitchFamily="18" charset="0"/>
              </a:rPr>
              <a:t>marasmic</a:t>
            </a:r>
            <a:r>
              <a:rPr lang="en-GB" sz="2200" dirty="0">
                <a:latin typeface="Century Schoolbook" pitchFamily="18" charset="0"/>
              </a:rPr>
              <a:t> patients who have sunken eyes are dehydrated</a:t>
            </a:r>
            <a:r>
              <a:rPr lang="en-GB" sz="2200" i="1" dirty="0">
                <a:latin typeface="Century Schoolbook" pitchFamily="18" charset="0"/>
              </a:rPr>
              <a:t>. </a:t>
            </a:r>
            <a:r>
              <a:rPr lang="en-GB" sz="2200" dirty="0" err="1">
                <a:latin typeface="Century Schoolbook" pitchFamily="18" charset="0"/>
              </a:rPr>
              <a:t>Marasmic</a:t>
            </a:r>
            <a:r>
              <a:rPr lang="en-GB" sz="2200" dirty="0">
                <a:latin typeface="Century Schoolbook" pitchFamily="18" charset="0"/>
              </a:rPr>
              <a:t> eyes are normally sunken regardless of dehydration.</a:t>
            </a:r>
          </a:p>
          <a:p>
            <a:pPr lvl="1" eaLnBrk="1" hangingPunct="1">
              <a:lnSpc>
                <a:spcPct val="90000"/>
              </a:lnSpc>
            </a:pPr>
            <a:endParaRPr lang="en-GB" sz="2200" dirty="0">
              <a:latin typeface="Century Schoolbook" pitchFamily="18" charset="0"/>
            </a:endParaRPr>
          </a:p>
          <a:p>
            <a:pPr lvl="1" eaLnBrk="1" hangingPunct="1">
              <a:lnSpc>
                <a:spcPct val="90000"/>
              </a:lnSpc>
            </a:pPr>
            <a:r>
              <a:rPr lang="en-GB" sz="2200" dirty="0">
                <a:latin typeface="Century Schoolbook" pitchFamily="18" charset="0"/>
              </a:rPr>
              <a:t>Do </a:t>
            </a:r>
            <a:r>
              <a:rPr lang="en-GB" sz="2200" i="1" dirty="0">
                <a:latin typeface="Century Schoolbook" pitchFamily="18" charset="0"/>
              </a:rPr>
              <a:t>NOT</a:t>
            </a:r>
            <a:r>
              <a:rPr lang="en-GB" sz="2200" dirty="0">
                <a:latin typeface="Century Schoolbook" pitchFamily="18" charset="0"/>
              </a:rPr>
              <a:t> make a definitive diagnosis of dehydration. If the child seems to be dehydrated, make a </a:t>
            </a:r>
            <a:r>
              <a:rPr lang="en-GB" sz="2200" i="1" dirty="0">
                <a:latin typeface="Century Schoolbook" pitchFamily="18" charset="0"/>
              </a:rPr>
              <a:t>provisional</a:t>
            </a:r>
            <a:r>
              <a:rPr lang="en-GB" sz="2200" dirty="0">
                <a:latin typeface="Century Schoolbook" pitchFamily="18" charset="0"/>
              </a:rPr>
              <a:t> diagnosis and observe the response to treatment before confirming the diagnosis. </a:t>
            </a:r>
            <a:endParaRPr lang="en-US" sz="2200" dirty="0">
              <a:latin typeface="Century Schoolbook" pitchFamily="18" charset="0"/>
            </a:endParaRPr>
          </a:p>
          <a:p>
            <a:pPr eaLnBrk="1" hangingPunct="1">
              <a:lnSpc>
                <a:spcPct val="90000"/>
              </a:lnSpc>
              <a:buFontTx/>
              <a:buNone/>
            </a:pPr>
            <a:endParaRPr lang="en-US" sz="2200" dirty="0">
              <a:latin typeface="Century Schoolbook" pitchFamily="18" charset="0"/>
            </a:endParaRPr>
          </a:p>
        </p:txBody>
      </p:sp>
      <p:graphicFrame>
        <p:nvGraphicFramePr>
          <p:cNvPr id="6963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6963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a:solidFill>
                  <a:schemeClr val="tx2"/>
                </a:solidFill>
                <a:latin typeface="+mj-lt"/>
                <a:ea typeface="+mj-ea"/>
                <a:cs typeface="+mj-cs"/>
              </a:rPr>
              <a:t>dehydration</a:t>
            </a:r>
          </a:p>
        </p:txBody>
      </p:sp>
      <p:sp>
        <p:nvSpPr>
          <p:cNvPr id="69637" name="Rectangle 5"/>
          <p:cNvSpPr>
            <a:spLocks noChangeArrowheads="1"/>
          </p:cNvSpPr>
          <p:nvPr/>
        </p:nvSpPr>
        <p:spPr bwMode="auto">
          <a:xfrm>
            <a:off x="228600" y="457200"/>
            <a:ext cx="8458200" cy="914400"/>
          </a:xfrm>
          <a:prstGeom prst="rect">
            <a:avLst/>
          </a:prstGeom>
          <a:noFill/>
          <a:ln w="9525">
            <a:noFill/>
            <a:miter lim="800000"/>
            <a:headEnd/>
            <a:tailEnd/>
          </a:ln>
        </p:spPr>
        <p:txBody>
          <a:bodyPr>
            <a:spAutoFit/>
          </a:bodyPr>
          <a:lstStyle/>
          <a:p>
            <a:pPr>
              <a:lnSpc>
                <a:spcPct val="90000"/>
              </a:lnSpc>
            </a:pPr>
            <a:r>
              <a:rPr lang="en-GB" sz="3000" b="1" dirty="0">
                <a:solidFill>
                  <a:srgbClr val="777C84"/>
                </a:solidFill>
                <a:latin typeface="Century Schoolbook" pitchFamily="18" charset="0"/>
              </a:rPr>
              <a:t>Diagnosis of Dehydration with the </a:t>
            </a:r>
            <a:r>
              <a:rPr lang="en-GB" sz="3000" b="1" dirty="0" err="1">
                <a:solidFill>
                  <a:srgbClr val="777C84"/>
                </a:solidFill>
                <a:latin typeface="Century Schoolbook" pitchFamily="18" charset="0"/>
              </a:rPr>
              <a:t>Marasmic</a:t>
            </a:r>
            <a:r>
              <a:rPr lang="en-GB" sz="3000" b="1" dirty="0">
                <a:solidFill>
                  <a:srgbClr val="777C84"/>
                </a:solidFill>
                <a:latin typeface="Century Schoolbook" pitchFamily="18" charset="0"/>
              </a:rPr>
              <a:t> Patient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4294967295"/>
          </p:nvPr>
        </p:nvSpPr>
        <p:spPr>
          <a:xfrm>
            <a:off x="0" y="1371600"/>
            <a:ext cx="8229600" cy="4754563"/>
          </a:xfrm>
        </p:spPr>
        <p:txBody>
          <a:bodyPr>
            <a:normAutofit lnSpcReduction="10000"/>
          </a:bodyPr>
          <a:lstStyle/>
          <a:p>
            <a:pPr eaLnBrk="1" hangingPunct="1">
              <a:lnSpc>
                <a:spcPct val="80000"/>
              </a:lnSpc>
            </a:pPr>
            <a:r>
              <a:rPr lang="en-GB" sz="2200" dirty="0">
                <a:latin typeface="Century Schoolbook" pitchFamily="18" charset="0"/>
              </a:rPr>
              <a:t>The diagnosis is determined by the patient's history rather than by examination. There needs to be:</a:t>
            </a:r>
          </a:p>
          <a:p>
            <a:pPr eaLnBrk="1" hangingPunct="1">
              <a:lnSpc>
                <a:spcPct val="80000"/>
              </a:lnSpc>
            </a:pPr>
            <a:endParaRPr lang="en-US" sz="2200" dirty="0">
              <a:latin typeface="Century Schoolbook" pitchFamily="18" charset="0"/>
            </a:endParaRPr>
          </a:p>
          <a:p>
            <a:pPr lvl="1" eaLnBrk="1" hangingPunct="1">
              <a:lnSpc>
                <a:spcPct val="80000"/>
              </a:lnSpc>
            </a:pPr>
            <a:r>
              <a:rPr lang="en-GB" sz="2200" dirty="0">
                <a:latin typeface="Century Schoolbook" pitchFamily="18" charset="0"/>
              </a:rPr>
              <a:t>A definite history of significant and recent fluid loss. Usually this is a watery diarrhoea (not just soft or mucus), frequent, and </a:t>
            </a:r>
            <a:r>
              <a:rPr lang="en-GB" sz="2200" i="1" dirty="0">
                <a:latin typeface="Century Schoolbook" pitchFamily="18" charset="0"/>
              </a:rPr>
              <a:t>with a sudden onset</a:t>
            </a:r>
            <a:r>
              <a:rPr lang="en-GB" sz="2200" dirty="0">
                <a:latin typeface="Century Schoolbook" pitchFamily="18" charset="0"/>
              </a:rPr>
              <a:t> within the past few hours or days.  </a:t>
            </a:r>
          </a:p>
          <a:p>
            <a:pPr lvl="1" eaLnBrk="1" hangingPunct="1">
              <a:lnSpc>
                <a:spcPct val="80000"/>
              </a:lnSpc>
            </a:pPr>
            <a:endParaRPr lang="en-GB" sz="2200" dirty="0">
              <a:latin typeface="Century Schoolbook" pitchFamily="18" charset="0"/>
            </a:endParaRPr>
          </a:p>
          <a:p>
            <a:pPr lvl="1" eaLnBrk="1" hangingPunct="1">
              <a:lnSpc>
                <a:spcPct val="80000"/>
              </a:lnSpc>
            </a:pPr>
            <a:r>
              <a:rPr lang="en-GB" sz="2200" dirty="0">
                <a:latin typeface="Century Schoolbook" pitchFamily="18" charset="0"/>
              </a:rPr>
              <a:t>There should also be a history noted of a recent change in the child’s appearance. </a:t>
            </a:r>
          </a:p>
          <a:p>
            <a:pPr lvl="1" eaLnBrk="1" hangingPunct="1">
              <a:lnSpc>
                <a:spcPct val="80000"/>
              </a:lnSpc>
            </a:pPr>
            <a:endParaRPr lang="en-GB" sz="2200" dirty="0">
              <a:latin typeface="Century Schoolbook" pitchFamily="18" charset="0"/>
            </a:endParaRPr>
          </a:p>
          <a:p>
            <a:pPr lvl="1" eaLnBrk="1" hangingPunct="1">
              <a:lnSpc>
                <a:spcPct val="80000"/>
              </a:lnSpc>
            </a:pPr>
            <a:r>
              <a:rPr lang="en-GB" sz="2200" dirty="0">
                <a:latin typeface="Century Schoolbook" pitchFamily="18" charset="0"/>
              </a:rPr>
              <a:t>If the eyes are sunken, the caretaker must be able to report that the eyes have become sunken since the diarrhoea started.</a:t>
            </a:r>
          </a:p>
          <a:p>
            <a:pPr lvl="1" eaLnBrk="1" hangingPunct="1">
              <a:lnSpc>
                <a:spcPct val="80000"/>
              </a:lnSpc>
            </a:pPr>
            <a:endParaRPr lang="en-GB" sz="2200" dirty="0">
              <a:latin typeface="Century Schoolbook" pitchFamily="18" charset="0"/>
            </a:endParaRPr>
          </a:p>
          <a:p>
            <a:pPr lvl="1" eaLnBrk="1" hangingPunct="1">
              <a:lnSpc>
                <a:spcPct val="80000"/>
              </a:lnSpc>
            </a:pPr>
            <a:r>
              <a:rPr lang="en-GB" sz="2200" dirty="0">
                <a:latin typeface="Century Schoolbook" pitchFamily="18" charset="0"/>
              </a:rPr>
              <a:t>The child has dry mouth, dry tongue with thick saliva and experiencing extreme thirst. </a:t>
            </a:r>
          </a:p>
          <a:p>
            <a:pPr eaLnBrk="1" hangingPunct="1">
              <a:lnSpc>
                <a:spcPct val="80000"/>
              </a:lnSpc>
            </a:pPr>
            <a:endParaRPr lang="en-US" sz="2100" dirty="0"/>
          </a:p>
        </p:txBody>
      </p:sp>
      <p:graphicFrame>
        <p:nvGraphicFramePr>
          <p:cNvPr id="7065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066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a:solidFill>
                  <a:schemeClr val="tx2"/>
                </a:solidFill>
                <a:latin typeface="+mj-lt"/>
                <a:ea typeface="+mj-ea"/>
                <a:cs typeface="+mj-cs"/>
              </a:rPr>
              <a:t>dehydration</a:t>
            </a:r>
          </a:p>
        </p:txBody>
      </p:sp>
      <p:sp>
        <p:nvSpPr>
          <p:cNvPr id="70661" name="Rectangle 5"/>
          <p:cNvSpPr>
            <a:spLocks noChangeArrowheads="1"/>
          </p:cNvSpPr>
          <p:nvPr/>
        </p:nvSpPr>
        <p:spPr bwMode="auto">
          <a:xfrm>
            <a:off x="228600" y="0"/>
            <a:ext cx="8534400" cy="1016000"/>
          </a:xfrm>
          <a:prstGeom prst="rect">
            <a:avLst/>
          </a:prstGeom>
          <a:noFill/>
          <a:ln w="9525">
            <a:noFill/>
            <a:miter lim="800000"/>
            <a:headEnd/>
            <a:tailEnd/>
          </a:ln>
        </p:spPr>
        <p:txBody>
          <a:bodyPr>
            <a:spAutoFit/>
          </a:bodyPr>
          <a:lstStyle/>
          <a:p>
            <a:r>
              <a:rPr lang="en-GB" sz="3000" b="1">
                <a:solidFill>
                  <a:srgbClr val="777C84"/>
                </a:solidFill>
                <a:latin typeface="Century Schoolbook" pitchFamily="18" charset="0"/>
              </a:rPr>
              <a:t>Diagnosis of Dehydration with the Marasmic Patient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Line 2"/>
          <p:cNvSpPr>
            <a:spLocks noChangeShapeType="1"/>
          </p:cNvSpPr>
          <p:nvPr/>
        </p:nvSpPr>
        <p:spPr bwMode="auto">
          <a:xfrm flipH="1">
            <a:off x="2514600" y="3276600"/>
            <a:ext cx="2133600" cy="0"/>
          </a:xfrm>
          <a:prstGeom prst="line">
            <a:avLst/>
          </a:prstGeom>
          <a:noFill/>
          <a:ln w="28575">
            <a:solidFill>
              <a:schemeClr val="tx1"/>
            </a:solidFill>
            <a:round/>
            <a:headEnd/>
            <a:tailEnd type="triangle" w="med" len="med"/>
          </a:ln>
        </p:spPr>
        <p:txBody>
          <a:bodyPr wrap="none" anchor="ctr"/>
          <a:lstStyle/>
          <a:p>
            <a:endParaRPr lang="en-US"/>
          </a:p>
        </p:txBody>
      </p:sp>
      <p:sp>
        <p:nvSpPr>
          <p:cNvPr id="129027" name="Text Box 3"/>
          <p:cNvSpPr txBox="1">
            <a:spLocks noChangeArrowheads="1"/>
          </p:cNvSpPr>
          <p:nvPr/>
        </p:nvSpPr>
        <p:spPr bwMode="auto">
          <a:xfrm>
            <a:off x="1066800" y="3048000"/>
            <a:ext cx="1524000" cy="396875"/>
          </a:xfrm>
          <a:prstGeom prst="rect">
            <a:avLst/>
          </a:prstGeom>
          <a:noFill/>
          <a:ln w="9525">
            <a:noFill/>
            <a:miter lim="800000"/>
            <a:headEnd/>
            <a:tailEnd/>
          </a:ln>
        </p:spPr>
        <p:txBody>
          <a:bodyPr>
            <a:spAutoFit/>
          </a:bodyPr>
          <a:lstStyle/>
          <a:p>
            <a:pPr algn="ctr">
              <a:spcBef>
                <a:spcPct val="50000"/>
              </a:spcBef>
            </a:pPr>
            <a:r>
              <a:rPr lang="en-GB" sz="2000"/>
              <a:t>Conscious</a:t>
            </a:r>
            <a:endParaRPr lang="en-GB" sz="2400">
              <a:latin typeface="Times New Roman" pitchFamily="18" charset="0"/>
            </a:endParaRPr>
          </a:p>
        </p:txBody>
      </p:sp>
      <p:sp>
        <p:nvSpPr>
          <p:cNvPr id="129028" name="Line 4"/>
          <p:cNvSpPr>
            <a:spLocks noChangeShapeType="1"/>
          </p:cNvSpPr>
          <p:nvPr/>
        </p:nvSpPr>
        <p:spPr bwMode="auto">
          <a:xfrm flipV="1">
            <a:off x="4495800" y="3276600"/>
            <a:ext cx="1752600" cy="0"/>
          </a:xfrm>
          <a:prstGeom prst="line">
            <a:avLst/>
          </a:prstGeom>
          <a:noFill/>
          <a:ln w="28575">
            <a:solidFill>
              <a:schemeClr val="tx1"/>
            </a:solidFill>
            <a:round/>
            <a:headEnd/>
            <a:tailEnd type="triangle" w="med" len="med"/>
          </a:ln>
        </p:spPr>
        <p:txBody>
          <a:bodyPr wrap="none" anchor="ctr"/>
          <a:lstStyle/>
          <a:p>
            <a:endParaRPr lang="en-US"/>
          </a:p>
        </p:txBody>
      </p:sp>
      <p:sp>
        <p:nvSpPr>
          <p:cNvPr id="129029" name="Text Box 5"/>
          <p:cNvSpPr txBox="1">
            <a:spLocks noChangeArrowheads="1"/>
          </p:cNvSpPr>
          <p:nvPr/>
        </p:nvSpPr>
        <p:spPr bwMode="auto">
          <a:xfrm>
            <a:off x="6096000" y="3048000"/>
            <a:ext cx="1828800" cy="396875"/>
          </a:xfrm>
          <a:prstGeom prst="rect">
            <a:avLst/>
          </a:prstGeom>
          <a:noFill/>
          <a:ln w="9525">
            <a:noFill/>
            <a:miter lim="800000"/>
            <a:headEnd/>
            <a:tailEnd/>
          </a:ln>
        </p:spPr>
        <p:txBody>
          <a:bodyPr>
            <a:spAutoFit/>
          </a:bodyPr>
          <a:lstStyle/>
          <a:p>
            <a:pPr algn="ctr">
              <a:spcBef>
                <a:spcPct val="50000"/>
              </a:spcBef>
            </a:pPr>
            <a:r>
              <a:rPr lang="en-GB" sz="2000"/>
              <a:t>Unconscious</a:t>
            </a:r>
            <a:endParaRPr lang="en-GB" sz="2400">
              <a:latin typeface="Times New Roman" pitchFamily="18" charset="0"/>
            </a:endParaRPr>
          </a:p>
        </p:txBody>
      </p:sp>
      <p:sp>
        <p:nvSpPr>
          <p:cNvPr id="129030" name="Line 6"/>
          <p:cNvSpPr>
            <a:spLocks noChangeShapeType="1"/>
          </p:cNvSpPr>
          <p:nvPr/>
        </p:nvSpPr>
        <p:spPr bwMode="auto">
          <a:xfrm flipH="1">
            <a:off x="1295400" y="3429000"/>
            <a:ext cx="685800" cy="533400"/>
          </a:xfrm>
          <a:prstGeom prst="line">
            <a:avLst/>
          </a:prstGeom>
          <a:noFill/>
          <a:ln w="28575">
            <a:solidFill>
              <a:schemeClr val="tx1"/>
            </a:solidFill>
            <a:round/>
            <a:headEnd/>
            <a:tailEnd type="triangle" w="med" len="med"/>
          </a:ln>
        </p:spPr>
        <p:txBody>
          <a:bodyPr wrap="none" anchor="ctr"/>
          <a:lstStyle/>
          <a:p>
            <a:endParaRPr lang="en-US"/>
          </a:p>
        </p:txBody>
      </p:sp>
      <p:sp>
        <p:nvSpPr>
          <p:cNvPr id="129031" name="Line 7"/>
          <p:cNvSpPr>
            <a:spLocks noChangeShapeType="1"/>
          </p:cNvSpPr>
          <p:nvPr/>
        </p:nvSpPr>
        <p:spPr bwMode="auto">
          <a:xfrm>
            <a:off x="2057400" y="3429000"/>
            <a:ext cx="1600200" cy="609600"/>
          </a:xfrm>
          <a:prstGeom prst="line">
            <a:avLst/>
          </a:prstGeom>
          <a:noFill/>
          <a:ln w="28575">
            <a:solidFill>
              <a:schemeClr val="tx1"/>
            </a:solidFill>
            <a:round/>
            <a:headEnd/>
            <a:tailEnd type="triangle" w="med" len="med"/>
          </a:ln>
        </p:spPr>
        <p:txBody>
          <a:bodyPr wrap="none" anchor="ctr"/>
          <a:lstStyle/>
          <a:p>
            <a:endParaRPr lang="en-US"/>
          </a:p>
        </p:txBody>
      </p:sp>
      <p:sp>
        <p:nvSpPr>
          <p:cNvPr id="129032" name="Text Box 8"/>
          <p:cNvSpPr txBox="1">
            <a:spLocks noChangeArrowheads="1"/>
          </p:cNvSpPr>
          <p:nvPr/>
        </p:nvSpPr>
        <p:spPr bwMode="auto">
          <a:xfrm>
            <a:off x="762000" y="3962400"/>
            <a:ext cx="1219200" cy="366713"/>
          </a:xfrm>
          <a:prstGeom prst="rect">
            <a:avLst/>
          </a:prstGeom>
          <a:noFill/>
          <a:ln w="9525">
            <a:noFill/>
            <a:miter lim="800000"/>
            <a:headEnd/>
            <a:tailEnd/>
          </a:ln>
        </p:spPr>
        <p:txBody>
          <a:bodyPr>
            <a:spAutoFit/>
          </a:bodyPr>
          <a:lstStyle/>
          <a:p>
            <a:pPr>
              <a:spcBef>
                <a:spcPct val="50000"/>
              </a:spcBef>
            </a:pPr>
            <a:r>
              <a:rPr lang="en-GB"/>
              <a:t>Sleeping</a:t>
            </a:r>
            <a:endParaRPr lang="en-GB" sz="2400">
              <a:latin typeface="Times New Roman" pitchFamily="18" charset="0"/>
            </a:endParaRPr>
          </a:p>
        </p:txBody>
      </p:sp>
      <p:sp>
        <p:nvSpPr>
          <p:cNvPr id="129033" name="Text Box 9"/>
          <p:cNvSpPr txBox="1">
            <a:spLocks noChangeArrowheads="1"/>
          </p:cNvSpPr>
          <p:nvPr/>
        </p:nvSpPr>
        <p:spPr bwMode="auto">
          <a:xfrm>
            <a:off x="3352800" y="3886200"/>
            <a:ext cx="1524000" cy="366713"/>
          </a:xfrm>
          <a:prstGeom prst="rect">
            <a:avLst/>
          </a:prstGeom>
          <a:noFill/>
          <a:ln w="9525">
            <a:noFill/>
            <a:miter lim="800000"/>
            <a:headEnd/>
            <a:tailEnd/>
          </a:ln>
        </p:spPr>
        <p:txBody>
          <a:bodyPr>
            <a:spAutoFit/>
          </a:bodyPr>
          <a:lstStyle/>
          <a:p>
            <a:pPr algn="ctr">
              <a:spcBef>
                <a:spcPct val="50000"/>
              </a:spcBef>
            </a:pPr>
            <a:r>
              <a:rPr lang="en-GB"/>
              <a:t>Awake</a:t>
            </a:r>
            <a:endParaRPr lang="en-GB" sz="2400"/>
          </a:p>
        </p:txBody>
      </p:sp>
      <p:sp>
        <p:nvSpPr>
          <p:cNvPr id="129034" name="Line 10"/>
          <p:cNvSpPr>
            <a:spLocks noChangeShapeType="1"/>
          </p:cNvSpPr>
          <p:nvPr/>
        </p:nvSpPr>
        <p:spPr bwMode="auto">
          <a:xfrm flipH="1">
            <a:off x="533400" y="4343400"/>
            <a:ext cx="609600" cy="457200"/>
          </a:xfrm>
          <a:prstGeom prst="line">
            <a:avLst/>
          </a:prstGeom>
          <a:noFill/>
          <a:ln w="28575">
            <a:solidFill>
              <a:schemeClr val="tx1"/>
            </a:solidFill>
            <a:round/>
            <a:headEnd/>
            <a:tailEnd type="triangle" w="med" len="med"/>
          </a:ln>
        </p:spPr>
        <p:txBody>
          <a:bodyPr wrap="none" anchor="ctr"/>
          <a:lstStyle/>
          <a:p>
            <a:endParaRPr lang="en-US"/>
          </a:p>
        </p:txBody>
      </p:sp>
      <p:sp>
        <p:nvSpPr>
          <p:cNvPr id="129035" name="Text Box 11"/>
          <p:cNvSpPr txBox="1">
            <a:spLocks noChangeArrowheads="1"/>
          </p:cNvSpPr>
          <p:nvPr/>
        </p:nvSpPr>
        <p:spPr bwMode="auto">
          <a:xfrm>
            <a:off x="0" y="4800600"/>
            <a:ext cx="1676400" cy="336550"/>
          </a:xfrm>
          <a:prstGeom prst="rect">
            <a:avLst/>
          </a:prstGeom>
          <a:noFill/>
          <a:ln w="9525">
            <a:noFill/>
            <a:miter lim="800000"/>
            <a:headEnd/>
            <a:tailEnd/>
          </a:ln>
        </p:spPr>
        <p:txBody>
          <a:bodyPr>
            <a:spAutoFit/>
          </a:bodyPr>
          <a:lstStyle/>
          <a:p>
            <a:pPr>
              <a:spcBef>
                <a:spcPct val="50000"/>
              </a:spcBef>
            </a:pPr>
            <a:r>
              <a:rPr lang="en-GB" sz="1600"/>
              <a:t>Eyes not closed</a:t>
            </a:r>
            <a:endParaRPr lang="en-GB" sz="2400"/>
          </a:p>
        </p:txBody>
      </p:sp>
      <p:sp>
        <p:nvSpPr>
          <p:cNvPr id="129036" name="Line 12"/>
          <p:cNvSpPr>
            <a:spLocks noChangeShapeType="1"/>
          </p:cNvSpPr>
          <p:nvPr/>
        </p:nvSpPr>
        <p:spPr bwMode="auto">
          <a:xfrm>
            <a:off x="1295400" y="4343400"/>
            <a:ext cx="838200" cy="533400"/>
          </a:xfrm>
          <a:prstGeom prst="line">
            <a:avLst/>
          </a:prstGeom>
          <a:noFill/>
          <a:ln w="28575">
            <a:solidFill>
              <a:schemeClr val="tx1"/>
            </a:solidFill>
            <a:round/>
            <a:headEnd/>
            <a:tailEnd type="triangle" w="med" len="med"/>
          </a:ln>
        </p:spPr>
        <p:txBody>
          <a:bodyPr wrap="none" anchor="ctr"/>
          <a:lstStyle/>
          <a:p>
            <a:endParaRPr lang="en-US"/>
          </a:p>
        </p:txBody>
      </p:sp>
      <p:sp>
        <p:nvSpPr>
          <p:cNvPr id="129037" name="Text Box 13"/>
          <p:cNvSpPr txBox="1">
            <a:spLocks noChangeArrowheads="1"/>
          </p:cNvSpPr>
          <p:nvPr/>
        </p:nvSpPr>
        <p:spPr bwMode="auto">
          <a:xfrm>
            <a:off x="1676400" y="4800600"/>
            <a:ext cx="1447800" cy="336550"/>
          </a:xfrm>
          <a:prstGeom prst="rect">
            <a:avLst/>
          </a:prstGeom>
          <a:noFill/>
          <a:ln w="9525">
            <a:noFill/>
            <a:miter lim="800000"/>
            <a:headEnd/>
            <a:tailEnd/>
          </a:ln>
        </p:spPr>
        <p:txBody>
          <a:bodyPr>
            <a:spAutoFit/>
          </a:bodyPr>
          <a:lstStyle/>
          <a:p>
            <a:pPr>
              <a:spcBef>
                <a:spcPct val="50000"/>
              </a:spcBef>
            </a:pPr>
            <a:r>
              <a:rPr lang="en-GB" sz="1600"/>
              <a:t>Eyes closed</a:t>
            </a:r>
            <a:endParaRPr lang="en-GB" sz="2400"/>
          </a:p>
        </p:txBody>
      </p:sp>
      <p:sp>
        <p:nvSpPr>
          <p:cNvPr id="129038" name="Text Box 14"/>
          <p:cNvSpPr txBox="1">
            <a:spLocks noChangeArrowheads="1"/>
          </p:cNvSpPr>
          <p:nvPr/>
        </p:nvSpPr>
        <p:spPr bwMode="auto">
          <a:xfrm>
            <a:off x="0" y="5867400"/>
            <a:ext cx="1676400" cy="703263"/>
          </a:xfrm>
          <a:prstGeom prst="rect">
            <a:avLst/>
          </a:prstGeom>
          <a:noFill/>
          <a:ln w="9525">
            <a:noFill/>
            <a:miter lim="800000"/>
            <a:headEnd/>
            <a:tailEnd/>
          </a:ln>
        </p:spPr>
        <p:txBody>
          <a:bodyPr>
            <a:spAutoFit/>
          </a:bodyPr>
          <a:lstStyle/>
          <a:p>
            <a:pPr>
              <a:spcBef>
                <a:spcPct val="50000"/>
              </a:spcBef>
            </a:pPr>
            <a:r>
              <a:rPr lang="en-GB" sz="1600" b="1">
                <a:solidFill>
                  <a:schemeClr val="folHlink"/>
                </a:solidFill>
              </a:rPr>
              <a:t>Dehydration or </a:t>
            </a:r>
          </a:p>
          <a:p>
            <a:pPr>
              <a:spcBef>
                <a:spcPct val="50000"/>
              </a:spcBef>
            </a:pPr>
            <a:r>
              <a:rPr lang="en-GB" sz="1600" b="1">
                <a:solidFill>
                  <a:schemeClr val="folHlink"/>
                </a:solidFill>
              </a:rPr>
              <a:t>Hypoglycaemia </a:t>
            </a:r>
            <a:endParaRPr lang="en-GB" sz="2400">
              <a:solidFill>
                <a:srgbClr val="FF3300"/>
              </a:solidFill>
            </a:endParaRPr>
          </a:p>
        </p:txBody>
      </p:sp>
      <p:sp>
        <p:nvSpPr>
          <p:cNvPr id="129039" name="Line 15"/>
          <p:cNvSpPr>
            <a:spLocks noChangeShapeType="1"/>
          </p:cNvSpPr>
          <p:nvPr/>
        </p:nvSpPr>
        <p:spPr bwMode="auto">
          <a:xfrm>
            <a:off x="2438400" y="5181600"/>
            <a:ext cx="0" cy="609600"/>
          </a:xfrm>
          <a:prstGeom prst="line">
            <a:avLst/>
          </a:prstGeom>
          <a:noFill/>
          <a:ln w="28575">
            <a:solidFill>
              <a:schemeClr val="tx1"/>
            </a:solidFill>
            <a:round/>
            <a:headEnd/>
            <a:tailEnd type="triangle" w="med" len="med"/>
          </a:ln>
        </p:spPr>
        <p:txBody>
          <a:bodyPr wrap="none" anchor="ctr"/>
          <a:lstStyle/>
          <a:p>
            <a:endParaRPr lang="en-US"/>
          </a:p>
        </p:txBody>
      </p:sp>
      <p:sp>
        <p:nvSpPr>
          <p:cNvPr id="129040" name="Text Box 16"/>
          <p:cNvSpPr txBox="1">
            <a:spLocks noChangeArrowheads="1"/>
          </p:cNvSpPr>
          <p:nvPr/>
        </p:nvSpPr>
        <p:spPr bwMode="auto">
          <a:xfrm>
            <a:off x="1676400" y="5791200"/>
            <a:ext cx="1143000" cy="366713"/>
          </a:xfrm>
          <a:prstGeom prst="rect">
            <a:avLst/>
          </a:prstGeom>
          <a:noFill/>
          <a:ln w="9525">
            <a:noFill/>
            <a:miter lim="800000"/>
            <a:headEnd/>
            <a:tailEnd/>
          </a:ln>
        </p:spPr>
        <p:txBody>
          <a:bodyPr>
            <a:spAutoFit/>
          </a:bodyPr>
          <a:lstStyle/>
          <a:p>
            <a:pPr>
              <a:spcBef>
                <a:spcPct val="50000"/>
              </a:spcBef>
            </a:pPr>
            <a:r>
              <a:rPr lang="en-GB">
                <a:solidFill>
                  <a:schemeClr val="bg1"/>
                </a:solidFill>
              </a:rPr>
              <a:t>Mild/Mod</a:t>
            </a:r>
            <a:endParaRPr lang="en-GB" sz="2400"/>
          </a:p>
        </p:txBody>
      </p:sp>
      <p:sp>
        <p:nvSpPr>
          <p:cNvPr id="129041" name="Text Box 17"/>
          <p:cNvSpPr txBox="1">
            <a:spLocks noChangeArrowheads="1"/>
          </p:cNvSpPr>
          <p:nvPr/>
        </p:nvSpPr>
        <p:spPr bwMode="auto">
          <a:xfrm>
            <a:off x="3124200" y="4800600"/>
            <a:ext cx="990600" cy="581025"/>
          </a:xfrm>
          <a:prstGeom prst="rect">
            <a:avLst/>
          </a:prstGeom>
          <a:noFill/>
          <a:ln w="9525">
            <a:noFill/>
            <a:miter lim="800000"/>
            <a:headEnd/>
            <a:tailEnd/>
          </a:ln>
        </p:spPr>
        <p:txBody>
          <a:bodyPr>
            <a:spAutoFit/>
          </a:bodyPr>
          <a:lstStyle/>
          <a:p>
            <a:pPr>
              <a:spcBef>
                <a:spcPct val="50000"/>
              </a:spcBef>
            </a:pPr>
            <a:r>
              <a:rPr lang="en-GB" sz="1600"/>
              <a:t>Eye-lid retracted</a:t>
            </a:r>
            <a:endParaRPr lang="en-GB" sz="2400"/>
          </a:p>
        </p:txBody>
      </p:sp>
      <p:sp>
        <p:nvSpPr>
          <p:cNvPr id="129042" name="Text Box 18"/>
          <p:cNvSpPr txBox="1">
            <a:spLocks noChangeArrowheads="1"/>
          </p:cNvSpPr>
          <p:nvPr/>
        </p:nvSpPr>
        <p:spPr bwMode="auto">
          <a:xfrm>
            <a:off x="4267200" y="4800600"/>
            <a:ext cx="914400" cy="581025"/>
          </a:xfrm>
          <a:prstGeom prst="rect">
            <a:avLst/>
          </a:prstGeom>
          <a:noFill/>
          <a:ln w="9525">
            <a:noFill/>
            <a:miter lim="800000"/>
            <a:headEnd/>
            <a:tailEnd/>
          </a:ln>
        </p:spPr>
        <p:txBody>
          <a:bodyPr>
            <a:spAutoFit/>
          </a:bodyPr>
          <a:lstStyle/>
          <a:p>
            <a:pPr>
              <a:spcBef>
                <a:spcPct val="50000"/>
              </a:spcBef>
            </a:pPr>
            <a:r>
              <a:rPr lang="en-GB" sz="1600"/>
              <a:t>Eye-lid normal</a:t>
            </a:r>
            <a:endParaRPr lang="en-GB" sz="2400"/>
          </a:p>
        </p:txBody>
      </p:sp>
      <p:sp>
        <p:nvSpPr>
          <p:cNvPr id="129043" name="Line 19"/>
          <p:cNvSpPr>
            <a:spLocks noChangeShapeType="1"/>
          </p:cNvSpPr>
          <p:nvPr/>
        </p:nvSpPr>
        <p:spPr bwMode="auto">
          <a:xfrm>
            <a:off x="3657600" y="5334000"/>
            <a:ext cx="0" cy="457200"/>
          </a:xfrm>
          <a:prstGeom prst="line">
            <a:avLst/>
          </a:prstGeom>
          <a:noFill/>
          <a:ln w="28575">
            <a:solidFill>
              <a:schemeClr val="tx1"/>
            </a:solidFill>
            <a:round/>
            <a:headEnd/>
            <a:tailEnd type="triangle" w="med" len="med"/>
          </a:ln>
        </p:spPr>
        <p:txBody>
          <a:bodyPr wrap="none" anchor="ctr"/>
          <a:lstStyle/>
          <a:p>
            <a:endParaRPr lang="en-US"/>
          </a:p>
        </p:txBody>
      </p:sp>
      <p:sp>
        <p:nvSpPr>
          <p:cNvPr id="129044" name="Line 20"/>
          <p:cNvSpPr>
            <a:spLocks noChangeShapeType="1"/>
          </p:cNvSpPr>
          <p:nvPr/>
        </p:nvSpPr>
        <p:spPr bwMode="auto">
          <a:xfrm>
            <a:off x="685800" y="5257800"/>
            <a:ext cx="0" cy="533400"/>
          </a:xfrm>
          <a:prstGeom prst="line">
            <a:avLst/>
          </a:prstGeom>
          <a:noFill/>
          <a:ln w="28575">
            <a:solidFill>
              <a:schemeClr val="tx1"/>
            </a:solidFill>
            <a:round/>
            <a:headEnd/>
            <a:tailEnd type="triangle" w="med" len="med"/>
          </a:ln>
        </p:spPr>
        <p:txBody>
          <a:bodyPr wrap="none" anchor="ctr"/>
          <a:lstStyle/>
          <a:p>
            <a:endParaRPr lang="en-US"/>
          </a:p>
        </p:txBody>
      </p:sp>
      <p:sp>
        <p:nvSpPr>
          <p:cNvPr id="129045" name="Rectangle 21"/>
          <p:cNvSpPr>
            <a:spLocks noChangeArrowheads="1"/>
          </p:cNvSpPr>
          <p:nvPr/>
        </p:nvSpPr>
        <p:spPr bwMode="auto">
          <a:xfrm>
            <a:off x="2895600" y="5867400"/>
            <a:ext cx="1730375" cy="581025"/>
          </a:xfrm>
          <a:prstGeom prst="rect">
            <a:avLst/>
          </a:prstGeom>
          <a:noFill/>
          <a:ln w="9525">
            <a:noFill/>
            <a:miter lim="800000"/>
            <a:headEnd/>
            <a:tailEnd/>
          </a:ln>
        </p:spPr>
        <p:txBody>
          <a:bodyPr wrap="none">
            <a:spAutoFit/>
          </a:bodyPr>
          <a:lstStyle/>
          <a:p>
            <a:r>
              <a:rPr lang="en-GB" sz="1600" b="1">
                <a:solidFill>
                  <a:schemeClr val="folHlink"/>
                </a:solidFill>
              </a:rPr>
              <a:t>Dehydration  or</a:t>
            </a:r>
          </a:p>
          <a:p>
            <a:r>
              <a:rPr lang="en-GB" sz="1600" b="1">
                <a:solidFill>
                  <a:schemeClr val="folHlink"/>
                </a:solidFill>
              </a:rPr>
              <a:t> Hypoglycaemia</a:t>
            </a:r>
          </a:p>
        </p:txBody>
      </p:sp>
      <p:sp>
        <p:nvSpPr>
          <p:cNvPr id="129046" name="Line 22"/>
          <p:cNvSpPr>
            <a:spLocks noChangeShapeType="1"/>
          </p:cNvSpPr>
          <p:nvPr/>
        </p:nvSpPr>
        <p:spPr bwMode="auto">
          <a:xfrm>
            <a:off x="4800600" y="5334000"/>
            <a:ext cx="0" cy="533400"/>
          </a:xfrm>
          <a:prstGeom prst="line">
            <a:avLst/>
          </a:prstGeom>
          <a:noFill/>
          <a:ln w="28575">
            <a:solidFill>
              <a:schemeClr val="tx1"/>
            </a:solidFill>
            <a:round/>
            <a:headEnd/>
            <a:tailEnd type="triangle" w="med" len="med"/>
          </a:ln>
        </p:spPr>
        <p:txBody>
          <a:bodyPr wrap="none" anchor="ctr"/>
          <a:lstStyle/>
          <a:p>
            <a:endParaRPr lang="en-US"/>
          </a:p>
        </p:txBody>
      </p:sp>
      <p:sp>
        <p:nvSpPr>
          <p:cNvPr id="129047" name="Text Box 23"/>
          <p:cNvSpPr txBox="1">
            <a:spLocks noChangeArrowheads="1"/>
          </p:cNvSpPr>
          <p:nvPr/>
        </p:nvSpPr>
        <p:spPr bwMode="auto">
          <a:xfrm>
            <a:off x="4572000" y="5867400"/>
            <a:ext cx="1143000" cy="366713"/>
          </a:xfrm>
          <a:prstGeom prst="rect">
            <a:avLst/>
          </a:prstGeom>
          <a:noFill/>
          <a:ln w="9525">
            <a:noFill/>
            <a:miter lim="800000"/>
            <a:headEnd/>
            <a:tailEnd/>
          </a:ln>
        </p:spPr>
        <p:txBody>
          <a:bodyPr>
            <a:spAutoFit/>
          </a:bodyPr>
          <a:lstStyle/>
          <a:p>
            <a:pPr>
              <a:spcBef>
                <a:spcPct val="50000"/>
              </a:spcBef>
            </a:pPr>
            <a:r>
              <a:rPr lang="en-GB">
                <a:solidFill>
                  <a:schemeClr val="bg1"/>
                </a:solidFill>
              </a:rPr>
              <a:t>Mild/Mod</a:t>
            </a:r>
            <a:endParaRPr lang="en-GB" sz="2400"/>
          </a:p>
        </p:txBody>
      </p:sp>
      <p:sp>
        <p:nvSpPr>
          <p:cNvPr id="129048" name="Line 24"/>
          <p:cNvSpPr>
            <a:spLocks noChangeShapeType="1"/>
          </p:cNvSpPr>
          <p:nvPr/>
        </p:nvSpPr>
        <p:spPr bwMode="auto">
          <a:xfrm>
            <a:off x="4191000" y="4267200"/>
            <a:ext cx="381000" cy="457200"/>
          </a:xfrm>
          <a:prstGeom prst="line">
            <a:avLst/>
          </a:prstGeom>
          <a:noFill/>
          <a:ln w="28575">
            <a:solidFill>
              <a:schemeClr val="tx1"/>
            </a:solidFill>
            <a:round/>
            <a:headEnd/>
            <a:tailEnd type="triangle" w="med" len="med"/>
          </a:ln>
        </p:spPr>
        <p:txBody>
          <a:bodyPr wrap="none" anchor="ctr"/>
          <a:lstStyle/>
          <a:p>
            <a:endParaRPr lang="en-US"/>
          </a:p>
        </p:txBody>
      </p:sp>
      <p:sp>
        <p:nvSpPr>
          <p:cNvPr id="129049" name="Line 25"/>
          <p:cNvSpPr>
            <a:spLocks noChangeShapeType="1"/>
          </p:cNvSpPr>
          <p:nvPr/>
        </p:nvSpPr>
        <p:spPr bwMode="auto">
          <a:xfrm flipH="1">
            <a:off x="3505200" y="4267200"/>
            <a:ext cx="457200" cy="457200"/>
          </a:xfrm>
          <a:prstGeom prst="line">
            <a:avLst/>
          </a:prstGeom>
          <a:noFill/>
          <a:ln w="28575">
            <a:solidFill>
              <a:schemeClr val="tx1"/>
            </a:solidFill>
            <a:round/>
            <a:headEnd/>
            <a:tailEnd type="triangle" w="med" len="med"/>
          </a:ln>
        </p:spPr>
        <p:txBody>
          <a:bodyPr wrap="none" anchor="ctr"/>
          <a:lstStyle/>
          <a:p>
            <a:endParaRPr lang="en-US"/>
          </a:p>
        </p:txBody>
      </p:sp>
      <p:sp>
        <p:nvSpPr>
          <p:cNvPr id="129050" name="Line 26"/>
          <p:cNvSpPr>
            <a:spLocks noChangeShapeType="1"/>
          </p:cNvSpPr>
          <p:nvPr/>
        </p:nvSpPr>
        <p:spPr bwMode="auto">
          <a:xfrm flipH="1">
            <a:off x="6400800" y="3429000"/>
            <a:ext cx="685800" cy="1219200"/>
          </a:xfrm>
          <a:prstGeom prst="line">
            <a:avLst/>
          </a:prstGeom>
          <a:noFill/>
          <a:ln w="38100">
            <a:solidFill>
              <a:schemeClr val="tx1"/>
            </a:solidFill>
            <a:round/>
            <a:headEnd/>
            <a:tailEnd type="triangle" w="med" len="med"/>
          </a:ln>
        </p:spPr>
        <p:txBody>
          <a:bodyPr wrap="none" anchor="ctr"/>
          <a:lstStyle/>
          <a:p>
            <a:endParaRPr lang="en-US"/>
          </a:p>
        </p:txBody>
      </p:sp>
      <p:sp>
        <p:nvSpPr>
          <p:cNvPr id="129051" name="Text Box 27"/>
          <p:cNvSpPr txBox="1">
            <a:spLocks noChangeArrowheads="1"/>
          </p:cNvSpPr>
          <p:nvPr/>
        </p:nvSpPr>
        <p:spPr bwMode="auto">
          <a:xfrm>
            <a:off x="5943600" y="4876800"/>
            <a:ext cx="1676400" cy="336550"/>
          </a:xfrm>
          <a:prstGeom prst="rect">
            <a:avLst/>
          </a:prstGeom>
          <a:noFill/>
          <a:ln w="9525">
            <a:noFill/>
            <a:miter lim="800000"/>
            <a:headEnd/>
            <a:tailEnd/>
          </a:ln>
        </p:spPr>
        <p:txBody>
          <a:bodyPr>
            <a:spAutoFit/>
          </a:bodyPr>
          <a:lstStyle/>
          <a:p>
            <a:pPr>
              <a:spcBef>
                <a:spcPct val="50000"/>
              </a:spcBef>
            </a:pPr>
            <a:r>
              <a:rPr lang="en-GB" sz="1600"/>
              <a:t>Eyes not closed</a:t>
            </a:r>
            <a:endParaRPr lang="en-GB" sz="2400"/>
          </a:p>
        </p:txBody>
      </p:sp>
      <p:sp>
        <p:nvSpPr>
          <p:cNvPr id="129052" name="Text Box 28"/>
          <p:cNvSpPr txBox="1">
            <a:spLocks noChangeArrowheads="1"/>
          </p:cNvSpPr>
          <p:nvPr/>
        </p:nvSpPr>
        <p:spPr bwMode="auto">
          <a:xfrm>
            <a:off x="7696200" y="4876800"/>
            <a:ext cx="1447800" cy="336550"/>
          </a:xfrm>
          <a:prstGeom prst="rect">
            <a:avLst/>
          </a:prstGeom>
          <a:noFill/>
          <a:ln w="9525">
            <a:noFill/>
            <a:miter lim="800000"/>
            <a:headEnd/>
            <a:tailEnd/>
          </a:ln>
        </p:spPr>
        <p:txBody>
          <a:bodyPr>
            <a:spAutoFit/>
          </a:bodyPr>
          <a:lstStyle/>
          <a:p>
            <a:pPr>
              <a:spcBef>
                <a:spcPct val="50000"/>
              </a:spcBef>
            </a:pPr>
            <a:r>
              <a:rPr lang="en-GB" sz="1600"/>
              <a:t>Eyes closed</a:t>
            </a:r>
            <a:endParaRPr lang="en-GB" sz="2400"/>
          </a:p>
        </p:txBody>
      </p:sp>
      <p:sp>
        <p:nvSpPr>
          <p:cNvPr id="129053" name="Line 29"/>
          <p:cNvSpPr>
            <a:spLocks noChangeShapeType="1"/>
          </p:cNvSpPr>
          <p:nvPr/>
        </p:nvSpPr>
        <p:spPr bwMode="auto">
          <a:xfrm>
            <a:off x="6629400" y="5410200"/>
            <a:ext cx="0" cy="533400"/>
          </a:xfrm>
          <a:prstGeom prst="line">
            <a:avLst/>
          </a:prstGeom>
          <a:noFill/>
          <a:ln w="28575">
            <a:solidFill>
              <a:schemeClr val="tx1"/>
            </a:solidFill>
            <a:round/>
            <a:headEnd/>
            <a:tailEnd type="triangle" w="med" len="med"/>
          </a:ln>
        </p:spPr>
        <p:txBody>
          <a:bodyPr wrap="none" anchor="ctr"/>
          <a:lstStyle/>
          <a:p>
            <a:endParaRPr lang="en-US"/>
          </a:p>
        </p:txBody>
      </p:sp>
      <p:sp>
        <p:nvSpPr>
          <p:cNvPr id="129054" name="Text Box 30"/>
          <p:cNvSpPr txBox="1">
            <a:spLocks noChangeArrowheads="1"/>
          </p:cNvSpPr>
          <p:nvPr/>
        </p:nvSpPr>
        <p:spPr bwMode="auto">
          <a:xfrm>
            <a:off x="5867400" y="6019800"/>
            <a:ext cx="1676400" cy="581025"/>
          </a:xfrm>
          <a:prstGeom prst="rect">
            <a:avLst/>
          </a:prstGeom>
          <a:noFill/>
          <a:ln w="9525">
            <a:noFill/>
            <a:miter lim="800000"/>
            <a:headEnd/>
            <a:tailEnd/>
          </a:ln>
        </p:spPr>
        <p:txBody>
          <a:bodyPr>
            <a:spAutoFit/>
          </a:bodyPr>
          <a:lstStyle/>
          <a:p>
            <a:pPr>
              <a:spcBef>
                <a:spcPct val="50000"/>
              </a:spcBef>
            </a:pPr>
            <a:r>
              <a:rPr lang="en-GB" sz="1600" b="1">
                <a:solidFill>
                  <a:schemeClr val="folHlink"/>
                </a:solidFill>
              </a:rPr>
              <a:t>Dehydration or hypoglycaemia </a:t>
            </a:r>
            <a:endParaRPr lang="en-GB" sz="2400">
              <a:solidFill>
                <a:srgbClr val="FF3300"/>
              </a:solidFill>
            </a:endParaRPr>
          </a:p>
        </p:txBody>
      </p:sp>
      <p:sp>
        <p:nvSpPr>
          <p:cNvPr id="129055" name="Line 31"/>
          <p:cNvSpPr>
            <a:spLocks noChangeShapeType="1"/>
          </p:cNvSpPr>
          <p:nvPr/>
        </p:nvSpPr>
        <p:spPr bwMode="auto">
          <a:xfrm>
            <a:off x="8229600" y="5334000"/>
            <a:ext cx="0" cy="609600"/>
          </a:xfrm>
          <a:prstGeom prst="line">
            <a:avLst/>
          </a:prstGeom>
          <a:noFill/>
          <a:ln w="28575">
            <a:solidFill>
              <a:schemeClr val="tx1"/>
            </a:solidFill>
            <a:round/>
            <a:headEnd/>
            <a:tailEnd type="triangle" w="med" len="med"/>
          </a:ln>
        </p:spPr>
        <p:txBody>
          <a:bodyPr wrap="none" anchor="ctr"/>
          <a:lstStyle/>
          <a:p>
            <a:endParaRPr lang="en-US"/>
          </a:p>
        </p:txBody>
      </p:sp>
      <p:sp>
        <p:nvSpPr>
          <p:cNvPr id="33824" name="Text Box 32"/>
          <p:cNvSpPr txBox="1">
            <a:spLocks noChangeArrowheads="1"/>
          </p:cNvSpPr>
          <p:nvPr/>
        </p:nvSpPr>
        <p:spPr bwMode="auto">
          <a:xfrm>
            <a:off x="7391400" y="5943600"/>
            <a:ext cx="1752600" cy="461963"/>
          </a:xfrm>
          <a:prstGeom prst="rect">
            <a:avLst/>
          </a:prstGeom>
          <a:noFill/>
          <a:ln w="9525">
            <a:noFill/>
            <a:miter lim="800000"/>
            <a:headEnd/>
            <a:tailEnd/>
          </a:ln>
        </p:spPr>
        <p:txBody>
          <a:bodyPr>
            <a:spAutoFit/>
          </a:bodyPr>
          <a:lstStyle/>
          <a:p>
            <a:pPr>
              <a:spcBef>
                <a:spcPct val="50000"/>
              </a:spcBef>
              <a:defRPr/>
            </a:pPr>
            <a:r>
              <a:rPr lang="en-GB" b="1" dirty="0">
                <a:solidFill>
                  <a:schemeClr val="accent2">
                    <a:lumMod val="50000"/>
                  </a:schemeClr>
                </a:solidFill>
              </a:rPr>
              <a:t>Mild/moderate</a:t>
            </a:r>
            <a:endParaRPr lang="en-GB" sz="2400" b="1" dirty="0">
              <a:solidFill>
                <a:schemeClr val="accent2">
                  <a:lumMod val="50000"/>
                </a:schemeClr>
              </a:solidFill>
            </a:endParaRPr>
          </a:p>
        </p:txBody>
      </p:sp>
      <p:sp>
        <p:nvSpPr>
          <p:cNvPr id="129057" name="Text Box 33"/>
          <p:cNvSpPr txBox="1">
            <a:spLocks noChangeArrowheads="1"/>
          </p:cNvSpPr>
          <p:nvPr/>
        </p:nvSpPr>
        <p:spPr bwMode="auto">
          <a:xfrm>
            <a:off x="2971800" y="685800"/>
            <a:ext cx="2971800" cy="579438"/>
          </a:xfrm>
          <a:prstGeom prst="rect">
            <a:avLst/>
          </a:prstGeom>
          <a:solidFill>
            <a:schemeClr val="bg1"/>
          </a:solidFill>
          <a:ln w="9525">
            <a:noFill/>
            <a:miter lim="800000"/>
            <a:headEnd/>
            <a:tailEnd/>
          </a:ln>
        </p:spPr>
        <p:txBody>
          <a:bodyPr>
            <a:spAutoFit/>
          </a:bodyPr>
          <a:lstStyle/>
          <a:p>
            <a:pPr algn="ctr">
              <a:spcBef>
                <a:spcPct val="50000"/>
              </a:spcBef>
            </a:pPr>
            <a:r>
              <a:rPr lang="en-GB" sz="3200" b="1">
                <a:solidFill>
                  <a:schemeClr val="folHlink"/>
                </a:solidFill>
              </a:rPr>
              <a:t>Eyes Sunken</a:t>
            </a:r>
            <a:r>
              <a:rPr lang="en-GB" sz="2000" b="1">
                <a:solidFill>
                  <a:schemeClr val="folHlink"/>
                </a:solidFill>
              </a:rPr>
              <a:t> </a:t>
            </a:r>
          </a:p>
        </p:txBody>
      </p:sp>
      <p:sp>
        <p:nvSpPr>
          <p:cNvPr id="129058" name="Line 34"/>
          <p:cNvSpPr>
            <a:spLocks noChangeShapeType="1"/>
          </p:cNvSpPr>
          <p:nvPr/>
        </p:nvSpPr>
        <p:spPr bwMode="auto">
          <a:xfrm>
            <a:off x="5257800" y="2057400"/>
            <a:ext cx="0" cy="1219200"/>
          </a:xfrm>
          <a:prstGeom prst="line">
            <a:avLst/>
          </a:prstGeom>
          <a:noFill/>
          <a:ln w="28575">
            <a:solidFill>
              <a:schemeClr val="tx1"/>
            </a:solidFill>
            <a:round/>
            <a:headEnd/>
            <a:tailEnd type="triangle" w="med" len="med"/>
          </a:ln>
        </p:spPr>
        <p:txBody>
          <a:bodyPr wrap="none" anchor="ctr"/>
          <a:lstStyle/>
          <a:p>
            <a:endParaRPr lang="en-US"/>
          </a:p>
        </p:txBody>
      </p:sp>
      <p:sp>
        <p:nvSpPr>
          <p:cNvPr id="129059" name="Line 35"/>
          <p:cNvSpPr>
            <a:spLocks noChangeShapeType="1"/>
          </p:cNvSpPr>
          <p:nvPr/>
        </p:nvSpPr>
        <p:spPr bwMode="auto">
          <a:xfrm>
            <a:off x="7391400" y="3429000"/>
            <a:ext cx="762000" cy="1219200"/>
          </a:xfrm>
          <a:prstGeom prst="line">
            <a:avLst/>
          </a:prstGeom>
          <a:noFill/>
          <a:ln w="38100">
            <a:solidFill>
              <a:schemeClr val="tx1"/>
            </a:solidFill>
            <a:round/>
            <a:headEnd/>
            <a:tailEnd type="triangle" w="med" len="med"/>
          </a:ln>
        </p:spPr>
        <p:txBody>
          <a:bodyPr wrap="none" anchor="ctr"/>
          <a:lstStyle/>
          <a:p>
            <a:endParaRPr lang="en-US"/>
          </a:p>
        </p:txBody>
      </p:sp>
      <p:pic>
        <p:nvPicPr>
          <p:cNvPr id="129060" name="Picture 36" descr="eyes_child_small"/>
          <p:cNvPicPr>
            <a:picLocks noChangeAspect="1" noChangeArrowheads="1"/>
          </p:cNvPicPr>
          <p:nvPr/>
        </p:nvPicPr>
        <p:blipFill>
          <a:blip r:embed="rId3" cstate="print"/>
          <a:srcRect/>
          <a:stretch>
            <a:fillRect/>
          </a:stretch>
        </p:blipFill>
        <p:spPr bwMode="auto">
          <a:xfrm>
            <a:off x="6934200" y="609600"/>
            <a:ext cx="2000250" cy="2286000"/>
          </a:xfrm>
          <a:prstGeom prst="rect">
            <a:avLst/>
          </a:prstGeom>
          <a:noFill/>
          <a:ln w="9525">
            <a:noFill/>
            <a:miter lim="800000"/>
            <a:headEnd/>
            <a:tailEnd/>
          </a:ln>
        </p:spPr>
      </p:pic>
      <p:pic>
        <p:nvPicPr>
          <p:cNvPr id="129061" name="Picture 37" descr="eyes_child4_small"/>
          <p:cNvPicPr>
            <a:picLocks noChangeAspect="1" noChangeArrowheads="1"/>
          </p:cNvPicPr>
          <p:nvPr/>
        </p:nvPicPr>
        <p:blipFill>
          <a:blip r:embed="rId4" cstate="print"/>
          <a:srcRect/>
          <a:stretch>
            <a:fillRect/>
          </a:stretch>
        </p:blipFill>
        <p:spPr bwMode="auto">
          <a:xfrm>
            <a:off x="152400" y="1447800"/>
            <a:ext cx="2209800" cy="1677988"/>
          </a:xfrm>
          <a:prstGeom prst="rect">
            <a:avLst/>
          </a:prstGeom>
          <a:noFill/>
          <a:ln w="9525">
            <a:noFill/>
            <a:miter lim="800000"/>
            <a:headEnd/>
            <a:tailEnd/>
          </a:ln>
        </p:spPr>
      </p:pic>
      <p:sp>
        <p:nvSpPr>
          <p:cNvPr id="129062" name="Text Box 38"/>
          <p:cNvSpPr txBox="1">
            <a:spLocks noChangeArrowheads="1"/>
          </p:cNvSpPr>
          <p:nvPr/>
        </p:nvSpPr>
        <p:spPr bwMode="auto">
          <a:xfrm>
            <a:off x="2667000" y="1600200"/>
            <a:ext cx="1600200" cy="457200"/>
          </a:xfrm>
          <a:prstGeom prst="rect">
            <a:avLst/>
          </a:prstGeom>
          <a:noFill/>
          <a:ln w="38100">
            <a:noFill/>
            <a:miter lim="800000"/>
            <a:headEnd/>
            <a:tailEnd/>
          </a:ln>
        </p:spPr>
        <p:txBody>
          <a:bodyPr>
            <a:spAutoFit/>
          </a:bodyPr>
          <a:lstStyle/>
          <a:p>
            <a:r>
              <a:rPr lang="en-GB" sz="2400"/>
              <a:t>Not recent</a:t>
            </a:r>
          </a:p>
        </p:txBody>
      </p:sp>
      <p:sp>
        <p:nvSpPr>
          <p:cNvPr id="129063" name="Text Box 39"/>
          <p:cNvSpPr txBox="1">
            <a:spLocks noChangeArrowheads="1"/>
          </p:cNvSpPr>
          <p:nvPr/>
        </p:nvSpPr>
        <p:spPr bwMode="auto">
          <a:xfrm>
            <a:off x="4419600" y="1600200"/>
            <a:ext cx="1981200" cy="457200"/>
          </a:xfrm>
          <a:prstGeom prst="rect">
            <a:avLst/>
          </a:prstGeom>
          <a:noFill/>
          <a:ln w="38100">
            <a:noFill/>
            <a:miter lim="800000"/>
            <a:headEnd/>
            <a:tailEnd/>
          </a:ln>
        </p:spPr>
        <p:txBody>
          <a:bodyPr wrap="none">
            <a:spAutoFit/>
          </a:bodyPr>
          <a:lstStyle/>
          <a:p>
            <a:r>
              <a:rPr lang="en-GB" sz="2400"/>
              <a:t>Recent onset</a:t>
            </a:r>
          </a:p>
        </p:txBody>
      </p:sp>
      <p:sp>
        <p:nvSpPr>
          <p:cNvPr id="129064" name="Text Box 40"/>
          <p:cNvSpPr txBox="1">
            <a:spLocks noChangeArrowheads="1"/>
          </p:cNvSpPr>
          <p:nvPr/>
        </p:nvSpPr>
        <p:spPr bwMode="auto">
          <a:xfrm>
            <a:off x="2514600" y="2362200"/>
            <a:ext cx="2419350" cy="457200"/>
          </a:xfrm>
          <a:prstGeom prst="rect">
            <a:avLst/>
          </a:prstGeom>
          <a:solidFill>
            <a:srgbClr val="0000FF"/>
          </a:solidFill>
          <a:ln w="38100">
            <a:noFill/>
            <a:miter lim="800000"/>
            <a:headEnd/>
            <a:tailEnd/>
          </a:ln>
        </p:spPr>
        <p:txBody>
          <a:bodyPr wrap="none">
            <a:spAutoFit/>
          </a:bodyPr>
          <a:lstStyle/>
          <a:p>
            <a:r>
              <a:rPr lang="en-GB" sz="2400" b="1">
                <a:solidFill>
                  <a:schemeClr val="folHlink"/>
                </a:solidFill>
              </a:rPr>
              <a:t>Not dehydrated</a:t>
            </a:r>
          </a:p>
        </p:txBody>
      </p:sp>
      <p:sp>
        <p:nvSpPr>
          <p:cNvPr id="129065" name="Line 41"/>
          <p:cNvSpPr>
            <a:spLocks noChangeShapeType="1"/>
          </p:cNvSpPr>
          <p:nvPr/>
        </p:nvSpPr>
        <p:spPr bwMode="auto">
          <a:xfrm>
            <a:off x="4800600" y="1295400"/>
            <a:ext cx="304800" cy="381000"/>
          </a:xfrm>
          <a:prstGeom prst="line">
            <a:avLst/>
          </a:prstGeom>
          <a:noFill/>
          <a:ln w="38100">
            <a:solidFill>
              <a:schemeClr val="tx1"/>
            </a:solidFill>
            <a:round/>
            <a:headEnd/>
            <a:tailEnd type="triangle" w="med" len="med"/>
          </a:ln>
        </p:spPr>
        <p:txBody>
          <a:bodyPr/>
          <a:lstStyle/>
          <a:p>
            <a:endParaRPr lang="en-US"/>
          </a:p>
        </p:txBody>
      </p:sp>
      <p:sp>
        <p:nvSpPr>
          <p:cNvPr id="129066" name="Line 42"/>
          <p:cNvSpPr>
            <a:spLocks noChangeShapeType="1"/>
          </p:cNvSpPr>
          <p:nvPr/>
        </p:nvSpPr>
        <p:spPr bwMode="auto">
          <a:xfrm flipH="1">
            <a:off x="3429000" y="1295400"/>
            <a:ext cx="457200" cy="381000"/>
          </a:xfrm>
          <a:prstGeom prst="line">
            <a:avLst/>
          </a:prstGeom>
          <a:noFill/>
          <a:ln w="38100">
            <a:solidFill>
              <a:schemeClr val="tx1"/>
            </a:solidFill>
            <a:round/>
            <a:headEnd/>
            <a:tailEnd type="triangle" w="med" len="med"/>
          </a:ln>
        </p:spPr>
        <p:txBody>
          <a:bodyPr/>
          <a:lstStyle/>
          <a:p>
            <a:endParaRPr lang="en-US"/>
          </a:p>
        </p:txBody>
      </p:sp>
      <p:sp>
        <p:nvSpPr>
          <p:cNvPr id="129067" name="Line 43"/>
          <p:cNvSpPr>
            <a:spLocks noChangeShapeType="1"/>
          </p:cNvSpPr>
          <p:nvPr/>
        </p:nvSpPr>
        <p:spPr bwMode="auto">
          <a:xfrm>
            <a:off x="3200400" y="1981200"/>
            <a:ext cx="0" cy="457200"/>
          </a:xfrm>
          <a:prstGeom prst="line">
            <a:avLst/>
          </a:prstGeom>
          <a:noFill/>
          <a:ln w="38100">
            <a:solidFill>
              <a:schemeClr val="tx1"/>
            </a:solidFill>
            <a:round/>
            <a:headEnd/>
            <a:tailEnd type="triangle" w="med" len="med"/>
          </a:ln>
        </p:spPr>
        <p:txBody>
          <a:bodyPr/>
          <a:lstStyle/>
          <a:p>
            <a:endParaRPr lang="en-US"/>
          </a:p>
        </p:txBody>
      </p:sp>
      <p:sp>
        <p:nvSpPr>
          <p:cNvPr id="33836" name="Rectangle 44"/>
          <p:cNvSpPr>
            <a:spLocks noGrp="1" noChangeArrowheads="1"/>
          </p:cNvSpPr>
          <p:nvPr>
            <p:ph type="title" idx="4294967295"/>
          </p:nvPr>
        </p:nvSpPr>
        <p:spPr>
          <a:xfrm>
            <a:off x="152400" y="0"/>
            <a:ext cx="3505200" cy="609600"/>
          </a:xfrm>
          <a:solidFill>
            <a:schemeClr val="tx2">
              <a:lumMod val="20000"/>
              <a:lumOff val="80000"/>
            </a:schemeClr>
          </a:solidFill>
        </p:spPr>
        <p:txBody>
          <a:bodyPr>
            <a:normAutofit fontScale="90000"/>
          </a:bodyPr>
          <a:lstStyle/>
          <a:p>
            <a:pPr eaLnBrk="1" hangingPunct="1">
              <a:defRPr/>
            </a:pPr>
            <a:r>
              <a:rPr lang="en-GB" b="1" dirty="0">
                <a:solidFill>
                  <a:schemeClr val="accent6"/>
                </a:solidFill>
              </a:rPr>
              <a:t>Diagnosis tree</a:t>
            </a:r>
            <a:endParaRPr lang="en-GB"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3836"/>
                                        </p:tgtEl>
                                        <p:attrNameLst>
                                          <p:attrName>style.visibility</p:attrName>
                                        </p:attrNameLst>
                                      </p:cBhvr>
                                      <p:to>
                                        <p:strVal val="visible"/>
                                      </p:to>
                                    </p:set>
                                    <p:animEffect transition="in" filter="dissolve">
                                      <p:cBhvr>
                                        <p:cTn id="7" dur="500"/>
                                        <p:tgtEl>
                                          <p:spTgt spid="33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3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3"/>
          <p:cNvSpPr>
            <a:spLocks noGrp="1" noChangeArrowheads="1"/>
          </p:cNvSpPr>
          <p:nvPr>
            <p:ph type="body" idx="4294967295"/>
          </p:nvPr>
        </p:nvSpPr>
        <p:spPr>
          <a:xfrm>
            <a:off x="0" y="914400"/>
            <a:ext cx="8382000" cy="5105400"/>
          </a:xfrm>
        </p:spPr>
        <p:txBody>
          <a:bodyPr/>
          <a:lstStyle/>
          <a:p>
            <a:pPr eaLnBrk="1" hangingPunct="1">
              <a:lnSpc>
                <a:spcPct val="80000"/>
              </a:lnSpc>
              <a:buFontTx/>
              <a:buNone/>
            </a:pPr>
            <a:endParaRPr lang="en-GB" sz="2000" b="1" dirty="0"/>
          </a:p>
          <a:p>
            <a:pPr algn="just" eaLnBrk="1" hangingPunct="1">
              <a:lnSpc>
                <a:spcPct val="80000"/>
              </a:lnSpc>
            </a:pPr>
            <a:r>
              <a:rPr lang="en-GB" sz="2000" dirty="0">
                <a:latin typeface="Century Schoolbook" pitchFamily="18" charset="0"/>
              </a:rPr>
              <a:t>With severe malnutrition, the “therapeutic window” is narrow: dehydrated children can quickly go from having a depleted circulation to experiencing over-hydration with fluid overload and cardiac failure. </a:t>
            </a:r>
          </a:p>
          <a:p>
            <a:pPr algn="just" eaLnBrk="1" hangingPunct="1">
              <a:lnSpc>
                <a:spcPct val="80000"/>
              </a:lnSpc>
            </a:pPr>
            <a:endParaRPr lang="en-GB" sz="2000" dirty="0">
              <a:latin typeface="Century Schoolbook" pitchFamily="18" charset="0"/>
            </a:endParaRPr>
          </a:p>
          <a:p>
            <a:pPr algn="just" eaLnBrk="1" hangingPunct="1">
              <a:lnSpc>
                <a:spcPct val="80000"/>
              </a:lnSpc>
            </a:pPr>
            <a:r>
              <a:rPr lang="en-GB" sz="2000" dirty="0">
                <a:latin typeface="Century Schoolbook" pitchFamily="18" charset="0"/>
              </a:rPr>
              <a:t>IV infusions are rarely used in both malnourished children because there is a particular renal problem that makes the children sensitive to salt (sodium) overload and at high risk of fluid overload. </a:t>
            </a:r>
          </a:p>
          <a:p>
            <a:pPr algn="just" eaLnBrk="1" hangingPunct="1">
              <a:lnSpc>
                <a:spcPct val="80000"/>
              </a:lnSpc>
            </a:pPr>
            <a:endParaRPr lang="en-GB" sz="2000" dirty="0">
              <a:latin typeface="Century Schoolbook" pitchFamily="18" charset="0"/>
            </a:endParaRPr>
          </a:p>
          <a:p>
            <a:pPr algn="just" eaLnBrk="1" hangingPunct="1">
              <a:lnSpc>
                <a:spcPct val="80000"/>
              </a:lnSpc>
            </a:pPr>
            <a:r>
              <a:rPr lang="en-GB" sz="2000" dirty="0">
                <a:latin typeface="Century Schoolbook" pitchFamily="18" charset="0"/>
              </a:rPr>
              <a:t>If there is no dehydration, </a:t>
            </a:r>
            <a:r>
              <a:rPr lang="en-GB" sz="2000" b="1" dirty="0">
                <a:latin typeface="Century Schoolbook" pitchFamily="18" charset="0"/>
              </a:rPr>
              <a:t>do not </a:t>
            </a:r>
            <a:r>
              <a:rPr lang="en-GB" sz="2000" dirty="0">
                <a:latin typeface="Century Schoolbook" pitchFamily="18" charset="0"/>
              </a:rPr>
              <a:t>treat diarrhoea with rehydration fluids with the intention to prevent the onset of dehydration. This will again lead to over-hydration and heart failure.</a:t>
            </a:r>
            <a:endParaRPr lang="en-US" sz="2000" dirty="0">
              <a:latin typeface="Century Schoolbook" pitchFamily="18" charset="0"/>
            </a:endParaRPr>
          </a:p>
          <a:p>
            <a:pPr eaLnBrk="1" hangingPunct="1">
              <a:lnSpc>
                <a:spcPct val="80000"/>
              </a:lnSpc>
              <a:buFontTx/>
              <a:buNone/>
            </a:pPr>
            <a:endParaRPr lang="en-US" sz="2000" dirty="0">
              <a:latin typeface="Century Schoolbook" pitchFamily="18" charset="0"/>
            </a:endParaRPr>
          </a:p>
          <a:p>
            <a:pPr eaLnBrk="1" hangingPunct="1">
              <a:lnSpc>
                <a:spcPct val="80000"/>
              </a:lnSpc>
            </a:pPr>
            <a:endParaRPr lang="en-US" sz="2000" dirty="0">
              <a:latin typeface="Century Schoolbook" pitchFamily="18" charset="0"/>
            </a:endParaRPr>
          </a:p>
        </p:txBody>
      </p:sp>
      <p:graphicFrame>
        <p:nvGraphicFramePr>
          <p:cNvPr id="7168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1685"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a:solidFill>
                  <a:schemeClr val="tx2"/>
                </a:solidFill>
                <a:latin typeface="+mj-lt"/>
                <a:ea typeface="+mj-ea"/>
                <a:cs typeface="+mj-cs"/>
              </a:rPr>
              <a:t>dehydration</a:t>
            </a:r>
          </a:p>
        </p:txBody>
      </p:sp>
      <p:sp>
        <p:nvSpPr>
          <p:cNvPr id="71685" name="Rectangle 4"/>
          <p:cNvSpPr>
            <a:spLocks noChangeArrowheads="1"/>
          </p:cNvSpPr>
          <p:nvPr/>
        </p:nvSpPr>
        <p:spPr bwMode="auto">
          <a:xfrm>
            <a:off x="228600" y="152400"/>
            <a:ext cx="8458200" cy="822325"/>
          </a:xfrm>
          <a:prstGeom prst="rect">
            <a:avLst/>
          </a:prstGeom>
          <a:noFill/>
          <a:ln w="9525">
            <a:noFill/>
            <a:miter lim="800000"/>
            <a:headEnd/>
            <a:tailEnd/>
          </a:ln>
        </p:spPr>
        <p:txBody>
          <a:bodyPr>
            <a:spAutoFit/>
          </a:bodyPr>
          <a:lstStyle/>
          <a:p>
            <a:pPr>
              <a:lnSpc>
                <a:spcPct val="80000"/>
              </a:lnSpc>
            </a:pPr>
            <a:r>
              <a:rPr lang="en-GB" sz="3000" b="1">
                <a:solidFill>
                  <a:srgbClr val="777C84"/>
                </a:solidFill>
                <a:latin typeface="Century Schoolbook" pitchFamily="18" charset="0"/>
              </a:rPr>
              <a:t>Management protocol for a severely malnourished dehydrated child: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0">
                                            <p:txEl>
                                              <p:pRg st="1" end="1"/>
                                            </p:txEl>
                                          </p:spTgt>
                                        </p:tgtEl>
                                        <p:attrNameLst>
                                          <p:attrName>style.visibility</p:attrName>
                                        </p:attrNameLst>
                                      </p:cBhvr>
                                      <p:to>
                                        <p:strVal val="visible"/>
                                      </p:to>
                                    </p:set>
                                  </p:childTnLst>
                                </p:cTn>
                              </p:par>
                              <p:par>
                                <p:cTn id="7" presetID="22" presetClass="exit" presetSubtype="4" fill="hold" nodeType="withEffect">
                                  <p:stCondLst>
                                    <p:cond delay="0"/>
                                  </p:stCondLst>
                                  <p:childTnLst>
                                    <p:animEffect transition="out" filter="wipe(down)">
                                      <p:cBhvr>
                                        <p:cTn id="8" dur="500"/>
                                        <p:tgtEl>
                                          <p:spTgt spid="60420">
                                            <p:txEl>
                                              <p:pRg st="1" end="1"/>
                                            </p:txEl>
                                          </p:spTgt>
                                        </p:tgtEl>
                                      </p:cBhvr>
                                    </p:animEffect>
                                    <p:set>
                                      <p:cBhvr>
                                        <p:cTn id="9" dur="1" fill="hold">
                                          <p:stCondLst>
                                            <p:cond delay="499"/>
                                          </p:stCondLst>
                                        </p:cTn>
                                        <p:tgtEl>
                                          <p:spTgt spid="60420">
                                            <p:txEl>
                                              <p:pRg st="1" end="1"/>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0420">
                                            <p:txEl>
                                              <p:pRg st="3" end="3"/>
                                            </p:txEl>
                                          </p:spTgt>
                                        </p:tgtEl>
                                        <p:attrNameLst>
                                          <p:attrName>style.visibility</p:attrName>
                                        </p:attrNameLst>
                                      </p:cBhvr>
                                      <p:to>
                                        <p:strVal val="visible"/>
                                      </p:to>
                                    </p:set>
                                  </p:childTnLst>
                                </p:cTn>
                              </p:par>
                              <p:par>
                                <p:cTn id="14" presetID="22" presetClass="exit" presetSubtype="4" fill="hold" nodeType="withEffect">
                                  <p:stCondLst>
                                    <p:cond delay="0"/>
                                  </p:stCondLst>
                                  <p:childTnLst>
                                    <p:animEffect transition="out" filter="wipe(down)">
                                      <p:cBhvr>
                                        <p:cTn id="15" dur="500"/>
                                        <p:tgtEl>
                                          <p:spTgt spid="60420">
                                            <p:txEl>
                                              <p:pRg st="3" end="3"/>
                                            </p:txEl>
                                          </p:spTgt>
                                        </p:tgtEl>
                                      </p:cBhvr>
                                    </p:animEffect>
                                    <p:set>
                                      <p:cBhvr>
                                        <p:cTn id="16" dur="1" fill="hold">
                                          <p:stCondLst>
                                            <p:cond delay="499"/>
                                          </p:stCondLst>
                                        </p:cTn>
                                        <p:tgtEl>
                                          <p:spTgt spid="60420">
                                            <p:txEl>
                                              <p:pRg st="3" end="3"/>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4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4294967295"/>
          </p:nvPr>
        </p:nvSpPr>
        <p:spPr>
          <a:xfrm>
            <a:off x="0" y="1143000"/>
            <a:ext cx="8382000" cy="5029200"/>
          </a:xfrm>
        </p:spPr>
        <p:txBody>
          <a:bodyPr>
            <a:normAutofit/>
          </a:bodyPr>
          <a:lstStyle/>
          <a:p>
            <a:pPr lvl="1" eaLnBrk="1" hangingPunct="1"/>
            <a:r>
              <a:rPr lang="en-GB" sz="2000" dirty="0">
                <a:latin typeface="Century Schoolbook" pitchFamily="18" charset="0"/>
              </a:rPr>
              <a:t>Take and record the child’s pulse</a:t>
            </a:r>
          </a:p>
          <a:p>
            <a:pPr lvl="1" eaLnBrk="1" hangingPunct="1"/>
            <a:endParaRPr lang="en-GB" sz="2000" dirty="0">
              <a:latin typeface="Century Schoolbook" pitchFamily="18" charset="0"/>
            </a:endParaRPr>
          </a:p>
          <a:p>
            <a:pPr lvl="1" eaLnBrk="1" hangingPunct="1"/>
            <a:r>
              <a:rPr lang="en-GB" sz="2000" dirty="0">
                <a:latin typeface="Century Schoolbook" pitchFamily="18" charset="0"/>
              </a:rPr>
              <a:t>Weigh the child</a:t>
            </a:r>
          </a:p>
          <a:p>
            <a:pPr lvl="1" eaLnBrk="1" hangingPunct="1">
              <a:buFont typeface="Wingdings 2" pitchFamily="18" charset="2"/>
              <a:buNone/>
            </a:pPr>
            <a:endParaRPr lang="en-GB" sz="2000" dirty="0">
              <a:latin typeface="Century Schoolbook" pitchFamily="18" charset="0"/>
            </a:endParaRPr>
          </a:p>
          <a:p>
            <a:pPr lvl="1" eaLnBrk="1" hangingPunct="1"/>
            <a:r>
              <a:rPr lang="en-GB" sz="2000" dirty="0">
                <a:latin typeface="Century Schoolbook" pitchFamily="18" charset="0"/>
              </a:rPr>
              <a:t>Record the child's respiration rate </a:t>
            </a:r>
          </a:p>
          <a:p>
            <a:pPr lvl="1" eaLnBrk="1" hangingPunct="1"/>
            <a:endParaRPr lang="en-GB" sz="2000" dirty="0">
              <a:latin typeface="Century Schoolbook" pitchFamily="18" charset="0"/>
            </a:endParaRPr>
          </a:p>
          <a:p>
            <a:pPr lvl="1" eaLnBrk="1" hangingPunct="1"/>
            <a:r>
              <a:rPr lang="en-GB" sz="2000" dirty="0">
                <a:latin typeface="Century Schoolbook" pitchFamily="18" charset="0"/>
              </a:rPr>
              <a:t>Mark the edge of the liver and the costal margin on the skin with an indelible marker pen (skilled staff).</a:t>
            </a:r>
          </a:p>
          <a:p>
            <a:pPr lvl="1" eaLnBrk="1" hangingPunct="1"/>
            <a:endParaRPr lang="en-GB" sz="2000" dirty="0">
              <a:latin typeface="Century Schoolbook" pitchFamily="18" charset="0"/>
            </a:endParaRPr>
          </a:p>
          <a:p>
            <a:pPr lvl="1" eaLnBrk="1" hangingPunct="1"/>
            <a:r>
              <a:rPr lang="en-GB" sz="2000" dirty="0">
                <a:latin typeface="Century Schoolbook" pitchFamily="18" charset="0"/>
              </a:rPr>
              <a:t>If the staff is qualified to do so, record the patient's heart sounds (presence or absence of gallop rhythm).</a:t>
            </a:r>
          </a:p>
        </p:txBody>
      </p:sp>
      <p:graphicFrame>
        <p:nvGraphicFramePr>
          <p:cNvPr id="72706"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270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08" name="Rectangle 4"/>
          <p:cNvSpPr>
            <a:spLocks noChangeArrowheads="1"/>
          </p:cNvSpPr>
          <p:nvPr/>
        </p:nvSpPr>
        <p:spPr bwMode="auto">
          <a:xfrm>
            <a:off x="0" y="381000"/>
            <a:ext cx="8763000" cy="549275"/>
          </a:xfrm>
          <a:prstGeom prst="rect">
            <a:avLst/>
          </a:prstGeom>
          <a:noFill/>
          <a:ln w="9525">
            <a:noFill/>
            <a:miter lim="800000"/>
            <a:headEnd/>
            <a:tailEnd/>
          </a:ln>
        </p:spPr>
        <p:txBody>
          <a:bodyPr>
            <a:spAutoFit/>
          </a:bodyPr>
          <a:lstStyle/>
          <a:p>
            <a:pPr marL="273050" indent="-273050"/>
            <a:r>
              <a:rPr lang="en-GB" sz="3000" b="1">
                <a:solidFill>
                  <a:srgbClr val="777C84"/>
                </a:solidFill>
                <a:latin typeface="Century Schoolbook" pitchFamily="18" charset="0"/>
              </a:rPr>
              <a:t>Before starting any rehydration treatment:</a:t>
            </a:r>
          </a:p>
        </p:txBody>
      </p:sp>
      <p:sp>
        <p:nvSpPr>
          <p:cNvPr id="6"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a:solidFill>
                  <a:schemeClr val="tx2"/>
                </a:solidFill>
                <a:latin typeface="+mj-lt"/>
                <a:ea typeface="+mj-ea"/>
                <a:cs typeface="+mj-cs"/>
              </a:rPr>
              <a:t>dehydration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4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4294967295"/>
          </p:nvPr>
        </p:nvSpPr>
        <p:spPr>
          <a:xfrm>
            <a:off x="152400" y="1219200"/>
            <a:ext cx="8229600" cy="4906963"/>
          </a:xfrm>
        </p:spPr>
        <p:txBody>
          <a:bodyPr>
            <a:normAutofit/>
          </a:bodyPr>
          <a:lstStyle/>
          <a:p>
            <a:pPr eaLnBrk="1" hangingPunct="1">
              <a:lnSpc>
                <a:spcPct val="80000"/>
              </a:lnSpc>
              <a:buFontTx/>
              <a:buNone/>
            </a:pPr>
            <a:endParaRPr lang="en-GB" sz="2100" b="1" dirty="0"/>
          </a:p>
          <a:p>
            <a:pPr eaLnBrk="1" hangingPunct="1">
              <a:lnSpc>
                <a:spcPct val="80000"/>
              </a:lnSpc>
            </a:pPr>
            <a:r>
              <a:rPr lang="en-GB" sz="2000" dirty="0">
                <a:latin typeface="Century Schoolbook" pitchFamily="18" charset="0"/>
              </a:rPr>
              <a:t>When possible and feasible, rehydrate the patient orally with </a:t>
            </a:r>
            <a:r>
              <a:rPr lang="en-GB" sz="2000" dirty="0" err="1">
                <a:latin typeface="Century Schoolbook" pitchFamily="18" charset="0"/>
              </a:rPr>
              <a:t>ReSoMal</a:t>
            </a:r>
            <a:r>
              <a:rPr lang="en-GB" sz="2000" dirty="0">
                <a:latin typeface="Century Schoolbook" pitchFamily="18" charset="0"/>
              </a:rPr>
              <a:t>. Intravenous infusions </a:t>
            </a:r>
            <a:r>
              <a:rPr lang="en-GB" sz="2000" b="1" dirty="0">
                <a:latin typeface="Century Schoolbook" pitchFamily="18" charset="0"/>
              </a:rPr>
              <a:t>are dangerous </a:t>
            </a:r>
            <a:r>
              <a:rPr lang="en-GB" sz="2000" dirty="0">
                <a:latin typeface="Century Schoolbook" pitchFamily="18" charset="0"/>
              </a:rPr>
              <a:t>and not recommended unless there is: </a:t>
            </a:r>
          </a:p>
          <a:p>
            <a:pPr eaLnBrk="1" hangingPunct="1">
              <a:lnSpc>
                <a:spcPct val="80000"/>
              </a:lnSpc>
            </a:pPr>
            <a:endParaRPr lang="en-GB" sz="2000" dirty="0">
              <a:latin typeface="Century Schoolbook" pitchFamily="18" charset="0"/>
            </a:endParaRPr>
          </a:p>
          <a:p>
            <a:pPr lvl="1" eaLnBrk="1" hangingPunct="1">
              <a:lnSpc>
                <a:spcPct val="80000"/>
              </a:lnSpc>
              <a:buFontTx/>
              <a:buAutoNum type="arabicPeriod"/>
            </a:pPr>
            <a:r>
              <a:rPr lang="en-GB" sz="2000" dirty="0">
                <a:latin typeface="Century Schoolbook" pitchFamily="18" charset="0"/>
              </a:rPr>
              <a:t>Severe shock with loss of consciousness  from confirmed dehydration</a:t>
            </a:r>
          </a:p>
          <a:p>
            <a:pPr lvl="1" eaLnBrk="1" hangingPunct="1">
              <a:lnSpc>
                <a:spcPct val="80000"/>
              </a:lnSpc>
              <a:buFont typeface="Wingdings 2" pitchFamily="18" charset="2"/>
              <a:buNone/>
            </a:pPr>
            <a:endParaRPr lang="en-GB" sz="2000" dirty="0">
              <a:latin typeface="Century Schoolbook" pitchFamily="18" charset="0"/>
            </a:endParaRPr>
          </a:p>
          <a:p>
            <a:pPr lvl="1" eaLnBrk="1" hangingPunct="1">
              <a:lnSpc>
                <a:spcPct val="80000"/>
              </a:lnSpc>
              <a:buFontTx/>
              <a:buAutoNum type="arabicPeriod"/>
            </a:pPr>
            <a:endParaRPr lang="en-GB" sz="2000" dirty="0">
              <a:latin typeface="Century Schoolbook" pitchFamily="18" charset="0"/>
            </a:endParaRPr>
          </a:p>
          <a:p>
            <a:pPr eaLnBrk="1" hangingPunct="1">
              <a:lnSpc>
                <a:spcPct val="80000"/>
              </a:lnSpc>
            </a:pPr>
            <a:r>
              <a:rPr lang="en-GB" sz="2000" dirty="0">
                <a:latin typeface="Century Schoolbook" pitchFamily="18" charset="0"/>
              </a:rPr>
              <a:t>The </a:t>
            </a:r>
            <a:r>
              <a:rPr lang="en-GB" sz="2000" dirty="0" err="1">
                <a:latin typeface="Century Schoolbook" pitchFamily="18" charset="0"/>
              </a:rPr>
              <a:t>marasmic</a:t>
            </a:r>
            <a:r>
              <a:rPr lang="en-GB" sz="2000" dirty="0">
                <a:latin typeface="Century Schoolbook" pitchFamily="18" charset="0"/>
              </a:rPr>
              <a:t> dehydrated child is entirely managed by:</a:t>
            </a:r>
          </a:p>
          <a:p>
            <a:pPr eaLnBrk="1" hangingPunct="1">
              <a:lnSpc>
                <a:spcPct val="80000"/>
              </a:lnSpc>
              <a:buFont typeface="Wingdings" pitchFamily="2" charset="2"/>
              <a:buNone/>
            </a:pPr>
            <a:endParaRPr lang="en-GB" sz="2000" dirty="0">
              <a:latin typeface="Century Schoolbook" pitchFamily="18" charset="0"/>
            </a:endParaRPr>
          </a:p>
          <a:p>
            <a:pPr lvl="1" eaLnBrk="1" hangingPunct="1">
              <a:lnSpc>
                <a:spcPct val="80000"/>
              </a:lnSpc>
            </a:pPr>
            <a:r>
              <a:rPr lang="en-GB" sz="2000" dirty="0">
                <a:latin typeface="Century Schoolbook" pitchFamily="18" charset="0"/>
              </a:rPr>
              <a:t>Weight changes</a:t>
            </a:r>
          </a:p>
          <a:p>
            <a:pPr lvl="1" eaLnBrk="1" hangingPunct="1">
              <a:lnSpc>
                <a:spcPct val="80000"/>
              </a:lnSpc>
            </a:pPr>
            <a:r>
              <a:rPr lang="en-GB" sz="2000" dirty="0">
                <a:latin typeface="Century Schoolbook" pitchFamily="18" charset="0"/>
              </a:rPr>
              <a:t>Clinical signs of improvement e.g. alertness</a:t>
            </a:r>
          </a:p>
          <a:p>
            <a:pPr lvl="1" eaLnBrk="1" hangingPunct="1">
              <a:lnSpc>
                <a:spcPct val="80000"/>
              </a:lnSpc>
            </a:pPr>
            <a:r>
              <a:rPr lang="en-GB" sz="2000" dirty="0">
                <a:latin typeface="Century Schoolbook" pitchFamily="18" charset="0"/>
              </a:rPr>
              <a:t>Clinical signs of over-hydration (engorged veins, rapid pulse, respiratory distress)</a:t>
            </a:r>
          </a:p>
        </p:txBody>
      </p:sp>
      <p:graphicFrame>
        <p:nvGraphicFramePr>
          <p:cNvPr id="73730"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7373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2" name="Rectangle 4"/>
          <p:cNvSpPr>
            <a:spLocks noChangeArrowheads="1"/>
          </p:cNvSpPr>
          <p:nvPr/>
        </p:nvSpPr>
        <p:spPr bwMode="auto">
          <a:xfrm>
            <a:off x="152400" y="533400"/>
            <a:ext cx="8534400" cy="830263"/>
          </a:xfrm>
          <a:prstGeom prst="rect">
            <a:avLst/>
          </a:prstGeom>
          <a:noFill/>
          <a:ln w="9525">
            <a:noFill/>
            <a:miter lim="800000"/>
            <a:headEnd/>
            <a:tailEnd/>
          </a:ln>
        </p:spPr>
        <p:txBody>
          <a:bodyPr>
            <a:spAutoFit/>
          </a:bodyPr>
          <a:lstStyle/>
          <a:p>
            <a:pPr>
              <a:lnSpc>
                <a:spcPct val="80000"/>
              </a:lnSpc>
            </a:pPr>
            <a:r>
              <a:rPr lang="en-GB" sz="3000" b="1">
                <a:solidFill>
                  <a:srgbClr val="777C84"/>
                </a:solidFill>
                <a:latin typeface="Century Schoolbook" pitchFamily="18" charset="0"/>
              </a:rPr>
              <a:t>Treatment of Dehydration for the Marasmic Patient:</a:t>
            </a:r>
          </a:p>
        </p:txBody>
      </p:sp>
      <p:sp>
        <p:nvSpPr>
          <p:cNvPr id="6" name="Rectangle 2"/>
          <p:cNvSpPr txBox="1">
            <a:spLocks noChangeArrowheads="1"/>
          </p:cNvSpPr>
          <p:nvPr/>
        </p:nvSpPr>
        <p:spPr>
          <a:xfrm rot="16200000">
            <a:off x="7200900" y="2933700"/>
            <a:ext cx="2895600" cy="533400"/>
          </a:xfrm>
          <a:prstGeom prst="rect">
            <a:avLst/>
          </a:prstGeom>
          <a:solidFill>
            <a:schemeClr val="accent1">
              <a:lumMod val="40000"/>
              <a:lumOff val="60000"/>
            </a:schemeClr>
          </a:solidFill>
        </p:spPr>
        <p:txBody>
          <a:bodyPr anchor="b">
            <a:normAutofit/>
          </a:bodyPr>
          <a:lstStyle/>
          <a:p>
            <a:pPr marL="762000" indent="-762000" fontAlgn="auto">
              <a:spcAft>
                <a:spcPts val="0"/>
              </a:spcAft>
              <a:defRPr/>
            </a:pPr>
            <a:r>
              <a:rPr lang="en-US" sz="2400" b="1" cap="small" dirty="0">
                <a:solidFill>
                  <a:schemeClr val="tx2"/>
                </a:solidFill>
                <a:latin typeface="+mj-lt"/>
                <a:ea typeface="+mj-ea"/>
                <a:cs typeface="+mj-cs"/>
              </a:rPr>
              <a:t>dehydration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46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46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4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4"/>
          <p:cNvPicPr>
            <a:picLocks noChangeAspect="1" noChangeArrowheads="1"/>
          </p:cNvPicPr>
          <p:nvPr/>
        </p:nvPicPr>
        <p:blipFill>
          <a:blip r:embed="rId2" cstate="print"/>
          <a:srcRect/>
          <a:stretch>
            <a:fillRect/>
          </a:stretch>
        </p:blipFill>
        <p:spPr bwMode="auto">
          <a:xfrm>
            <a:off x="152400" y="0"/>
            <a:ext cx="8702675" cy="6858000"/>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Oral rehydration solution for SAM (</a:t>
            </a:r>
            <a:r>
              <a:rPr lang="en-US" b="1" dirty="0" err="1">
                <a:solidFill>
                  <a:schemeClr val="accent6">
                    <a:lumMod val="75000"/>
                  </a:schemeClr>
                </a:solidFill>
              </a:rPr>
              <a:t>ReSoMal</a:t>
            </a:r>
            <a:r>
              <a:rPr lang="en-US" b="1" dirty="0">
                <a:solidFill>
                  <a:schemeClr val="accent6">
                    <a:lumMod val="75000"/>
                  </a:schemeClr>
                </a:solidFill>
              </a:rPr>
              <a:t>)</a:t>
            </a:r>
          </a:p>
        </p:txBody>
      </p:sp>
      <p:sp>
        <p:nvSpPr>
          <p:cNvPr id="3" name="Content Placeholder 2"/>
          <p:cNvSpPr>
            <a:spLocks noGrp="1"/>
          </p:cNvSpPr>
          <p:nvPr>
            <p:ph idx="1"/>
          </p:nvPr>
        </p:nvSpPr>
        <p:spPr/>
        <p:txBody>
          <a:bodyPr>
            <a:normAutofit/>
          </a:bodyPr>
          <a:lstStyle/>
          <a:p>
            <a:r>
              <a:rPr lang="en-US" sz="2000" dirty="0">
                <a:latin typeface="Century Schoolbook" pitchFamily="18" charset="0"/>
              </a:rPr>
              <a:t>SAM deficient in </a:t>
            </a:r>
            <a:r>
              <a:rPr lang="en-US" sz="2000" dirty="0" err="1">
                <a:latin typeface="Century Schoolbook" pitchFamily="18" charset="0"/>
              </a:rPr>
              <a:t>Pottasium</a:t>
            </a:r>
            <a:r>
              <a:rPr lang="en-US" sz="2000" dirty="0">
                <a:latin typeface="Century Schoolbook" pitchFamily="18" charset="0"/>
              </a:rPr>
              <a:t> with high  Sodium levels</a:t>
            </a:r>
          </a:p>
          <a:p>
            <a:endParaRPr lang="en-US" sz="2000" dirty="0">
              <a:latin typeface="Century Schoolbook" pitchFamily="18" charset="0"/>
            </a:endParaRPr>
          </a:p>
          <a:p>
            <a:r>
              <a:rPr lang="en-US" sz="2000" dirty="0">
                <a:latin typeface="Century Schoolbook" pitchFamily="18" charset="0"/>
              </a:rPr>
              <a:t>Rehydration solution should contain less sodium and more </a:t>
            </a:r>
          </a:p>
          <a:p>
            <a:endParaRPr lang="en-US" sz="2000" dirty="0">
              <a:latin typeface="Century Schoolbook" pitchFamily="18" charset="0"/>
            </a:endParaRPr>
          </a:p>
          <a:p>
            <a:r>
              <a:rPr lang="en-US" sz="2000" dirty="0">
                <a:latin typeface="Century Schoolbook" pitchFamily="18" charset="0"/>
              </a:rPr>
              <a:t>Potassium, </a:t>
            </a:r>
            <a:r>
              <a:rPr lang="en-US" sz="2000" b="1" dirty="0">
                <a:latin typeface="Century Schoolbook" pitchFamily="18" charset="0"/>
              </a:rPr>
              <a:t>ORS</a:t>
            </a:r>
            <a:r>
              <a:rPr lang="en-US" sz="2000" dirty="0">
                <a:latin typeface="Century Schoolbook" pitchFamily="18" charset="0"/>
              </a:rPr>
              <a:t> is not recommended</a:t>
            </a:r>
          </a:p>
          <a:p>
            <a:endParaRPr lang="en-US" sz="2000" dirty="0">
              <a:latin typeface="Century Schoolbook" pitchFamily="18" charset="0"/>
            </a:endParaRPr>
          </a:p>
          <a:p>
            <a:r>
              <a:rPr lang="en-US" sz="2000" dirty="0">
                <a:latin typeface="Century Schoolbook" pitchFamily="18" charset="0"/>
              </a:rPr>
              <a:t>Key elements: </a:t>
            </a:r>
            <a:r>
              <a:rPr lang="en-US" sz="2000" dirty="0" err="1">
                <a:latin typeface="Century Schoolbook" pitchFamily="18" charset="0"/>
              </a:rPr>
              <a:t>Magnessium</a:t>
            </a:r>
            <a:r>
              <a:rPr lang="en-US" sz="2000" dirty="0">
                <a:latin typeface="Century Schoolbook" pitchFamily="18" charset="0"/>
              </a:rPr>
              <a:t>, Zinc and Copper</a:t>
            </a:r>
          </a:p>
          <a:p>
            <a:endParaRPr lang="en-US" sz="2000" dirty="0">
              <a:latin typeface="Century Schoolbook"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solidFill>
                  <a:schemeClr val="accent6">
                    <a:lumMod val="75000"/>
                  </a:schemeClr>
                </a:solidFill>
              </a:rPr>
              <a:t>ReSoMal</a:t>
            </a:r>
            <a:r>
              <a:rPr lang="en-US" b="1">
                <a:solidFill>
                  <a:schemeClr val="accent6">
                    <a:lumMod val="75000"/>
                  </a:schemeClr>
                </a:solidFill>
              </a:rPr>
              <a:t> Specifications and Dosage</a:t>
            </a:r>
            <a:endParaRPr lang="en-US" dirty="0"/>
          </a:p>
        </p:txBody>
      </p:sp>
      <p:graphicFrame>
        <p:nvGraphicFramePr>
          <p:cNvPr id="4" name="Table 3"/>
          <p:cNvGraphicFramePr>
            <a:graphicFrameLocks noGrp="1"/>
          </p:cNvGraphicFramePr>
          <p:nvPr/>
        </p:nvGraphicFramePr>
        <p:xfrm>
          <a:off x="533401" y="1524000"/>
          <a:ext cx="8381999" cy="4464856"/>
        </p:xfrm>
        <a:graphic>
          <a:graphicData uri="http://schemas.openxmlformats.org/drawingml/2006/table">
            <a:tbl>
              <a:tblPr/>
              <a:tblGrid>
                <a:gridCol w="1887083">
                  <a:extLst>
                    <a:ext uri="{9D8B030D-6E8A-4147-A177-3AD203B41FA5}">
                      <a16:colId xmlns:a16="http://schemas.microsoft.com/office/drawing/2014/main" val="20000"/>
                    </a:ext>
                  </a:extLst>
                </a:gridCol>
                <a:gridCol w="2657320">
                  <a:extLst>
                    <a:ext uri="{9D8B030D-6E8A-4147-A177-3AD203B41FA5}">
                      <a16:colId xmlns:a16="http://schemas.microsoft.com/office/drawing/2014/main" val="20001"/>
                    </a:ext>
                  </a:extLst>
                </a:gridCol>
                <a:gridCol w="2247282">
                  <a:extLst>
                    <a:ext uri="{9D8B030D-6E8A-4147-A177-3AD203B41FA5}">
                      <a16:colId xmlns:a16="http://schemas.microsoft.com/office/drawing/2014/main" val="20002"/>
                    </a:ext>
                  </a:extLst>
                </a:gridCol>
                <a:gridCol w="1590314">
                  <a:extLst>
                    <a:ext uri="{9D8B030D-6E8A-4147-A177-3AD203B41FA5}">
                      <a16:colId xmlns:a16="http://schemas.microsoft.com/office/drawing/2014/main" val="20003"/>
                    </a:ext>
                  </a:extLst>
                </a:gridCol>
              </a:tblGrid>
              <a:tr h="609600">
                <a:tc>
                  <a:txBody>
                    <a:bodyPr/>
                    <a:lstStyle/>
                    <a:p>
                      <a:pPr marL="0" marR="0">
                        <a:lnSpc>
                          <a:spcPct val="107000"/>
                        </a:lnSpc>
                        <a:spcBef>
                          <a:spcPts val="0"/>
                        </a:spcBef>
                        <a:spcAft>
                          <a:spcPts val="800"/>
                        </a:spcAft>
                      </a:pPr>
                      <a:r>
                        <a:rPr lang="en-GB" sz="1200" b="1" dirty="0">
                          <a:latin typeface="Tahoma"/>
                          <a:ea typeface="Calibri"/>
                          <a:cs typeface="Times New Roman"/>
                        </a:rPr>
                        <a:t>Per 1 L constituent</a:t>
                      </a:r>
                      <a:endParaRPr lang="en-US" sz="1200" b="1" dirty="0">
                        <a:latin typeface="Calibri"/>
                        <a:ea typeface="Calibri"/>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800"/>
                        </a:spcAft>
                      </a:pPr>
                      <a:endParaRPr lang="en-GB" sz="1200" b="1" dirty="0">
                        <a:latin typeface="Tahoma"/>
                        <a:ea typeface="Calibri"/>
                        <a:cs typeface="Times New Roman"/>
                      </a:endParaRPr>
                    </a:p>
                    <a:p>
                      <a:pPr marL="0" marR="0">
                        <a:lnSpc>
                          <a:spcPct val="107000"/>
                        </a:lnSpc>
                        <a:spcBef>
                          <a:spcPts val="0"/>
                        </a:spcBef>
                        <a:spcAft>
                          <a:spcPts val="800"/>
                        </a:spcAft>
                      </a:pPr>
                      <a:endParaRPr lang="en-GB" sz="1200" b="1" dirty="0">
                        <a:latin typeface="Tahoma"/>
                        <a:ea typeface="Calibri"/>
                        <a:cs typeface="Times New Roman"/>
                      </a:endParaRPr>
                    </a:p>
                    <a:p>
                      <a:pPr marL="0" marR="0">
                        <a:lnSpc>
                          <a:spcPct val="107000"/>
                        </a:lnSpc>
                        <a:spcBef>
                          <a:spcPts val="0"/>
                        </a:spcBef>
                        <a:spcAft>
                          <a:spcPts val="800"/>
                        </a:spcAft>
                      </a:pPr>
                      <a:r>
                        <a:rPr lang="en-GB" sz="1200" b="1" dirty="0">
                          <a:latin typeface="Tahoma"/>
                          <a:ea typeface="Calibri"/>
                          <a:cs typeface="Times New Roman"/>
                        </a:rPr>
                        <a:t>Standard </a:t>
                      </a:r>
                      <a:r>
                        <a:rPr lang="en-GB" sz="1200" b="1" dirty="0" err="1">
                          <a:latin typeface="Tahoma"/>
                          <a:ea typeface="Calibri"/>
                          <a:cs typeface="Times New Roman"/>
                        </a:rPr>
                        <a:t>Osmolarity</a:t>
                      </a:r>
                      <a:r>
                        <a:rPr lang="en-GB" sz="1200" b="1" dirty="0">
                          <a:latin typeface="Tahoma"/>
                          <a:ea typeface="Calibri"/>
                          <a:cs typeface="Times New Roman"/>
                        </a:rPr>
                        <a:t> ORS</a:t>
                      </a:r>
                      <a:endParaRPr lang="en-US" sz="12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800"/>
                        </a:spcAft>
                      </a:pPr>
                      <a:endParaRPr lang="en-GB" sz="1200" b="1" dirty="0">
                        <a:latin typeface="Tahoma"/>
                        <a:ea typeface="Calibri"/>
                        <a:cs typeface="Times New Roman"/>
                      </a:endParaRPr>
                    </a:p>
                    <a:p>
                      <a:pPr marL="0" marR="0">
                        <a:lnSpc>
                          <a:spcPct val="107000"/>
                        </a:lnSpc>
                        <a:spcBef>
                          <a:spcPts val="0"/>
                        </a:spcBef>
                        <a:spcAft>
                          <a:spcPts val="800"/>
                        </a:spcAft>
                      </a:pPr>
                      <a:endParaRPr lang="en-GB" sz="1200" b="1" dirty="0">
                        <a:latin typeface="Tahoma"/>
                        <a:ea typeface="Calibri"/>
                        <a:cs typeface="Times New Roman"/>
                      </a:endParaRPr>
                    </a:p>
                    <a:p>
                      <a:pPr marL="0" marR="0">
                        <a:lnSpc>
                          <a:spcPct val="107000"/>
                        </a:lnSpc>
                        <a:spcBef>
                          <a:spcPts val="0"/>
                        </a:spcBef>
                        <a:spcAft>
                          <a:spcPts val="800"/>
                        </a:spcAft>
                      </a:pPr>
                      <a:r>
                        <a:rPr lang="en-GB" sz="1200" b="1" dirty="0">
                          <a:latin typeface="Tahoma"/>
                          <a:ea typeface="Calibri"/>
                          <a:cs typeface="Times New Roman"/>
                        </a:rPr>
                        <a:t>Low-</a:t>
                      </a:r>
                      <a:r>
                        <a:rPr lang="en-GB" sz="1200" b="1" dirty="0" err="1">
                          <a:latin typeface="Tahoma"/>
                          <a:ea typeface="Calibri"/>
                          <a:cs typeface="Times New Roman"/>
                        </a:rPr>
                        <a:t>Osmolarity</a:t>
                      </a:r>
                      <a:r>
                        <a:rPr lang="en-GB" sz="1200" b="1" dirty="0">
                          <a:latin typeface="Tahoma"/>
                          <a:ea typeface="Calibri"/>
                          <a:cs typeface="Times New Roman"/>
                        </a:rPr>
                        <a:t> ORS</a:t>
                      </a:r>
                      <a:endParaRPr lang="en-US" sz="12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800"/>
                        </a:spcAft>
                      </a:pPr>
                      <a:endParaRPr lang="en-GB" sz="1200" b="1" dirty="0">
                        <a:latin typeface="Tahoma"/>
                        <a:ea typeface="Calibri"/>
                        <a:cs typeface="Times New Roman"/>
                      </a:endParaRPr>
                    </a:p>
                    <a:p>
                      <a:pPr marL="0" marR="0">
                        <a:lnSpc>
                          <a:spcPct val="107000"/>
                        </a:lnSpc>
                        <a:spcBef>
                          <a:spcPts val="0"/>
                        </a:spcBef>
                        <a:spcAft>
                          <a:spcPts val="800"/>
                        </a:spcAft>
                      </a:pPr>
                      <a:endParaRPr lang="en-GB" sz="1200" b="1" dirty="0">
                        <a:latin typeface="Tahoma"/>
                        <a:ea typeface="Calibri"/>
                        <a:cs typeface="Times New Roman"/>
                      </a:endParaRPr>
                    </a:p>
                    <a:p>
                      <a:pPr marL="0" marR="0">
                        <a:lnSpc>
                          <a:spcPct val="107000"/>
                        </a:lnSpc>
                        <a:spcBef>
                          <a:spcPts val="0"/>
                        </a:spcBef>
                        <a:spcAft>
                          <a:spcPts val="800"/>
                        </a:spcAft>
                      </a:pPr>
                      <a:r>
                        <a:rPr lang="en-GB" sz="1200" b="1" dirty="0" err="1">
                          <a:latin typeface="Tahoma"/>
                          <a:ea typeface="Calibri"/>
                          <a:cs typeface="Times New Roman"/>
                        </a:rPr>
                        <a:t>ReSoMal</a:t>
                      </a:r>
                      <a:endParaRPr lang="en-US" sz="12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24934">
                <a:tc>
                  <a:txBody>
                    <a:bodyPr/>
                    <a:lstStyle/>
                    <a:p>
                      <a:pPr marL="0" marR="0">
                        <a:lnSpc>
                          <a:spcPct val="107000"/>
                        </a:lnSpc>
                        <a:spcBef>
                          <a:spcPts val="0"/>
                        </a:spcBef>
                        <a:spcAft>
                          <a:spcPts val="800"/>
                        </a:spcAft>
                      </a:pPr>
                      <a:r>
                        <a:rPr lang="en-GB" sz="1100">
                          <a:latin typeface="Tahoma"/>
                          <a:ea typeface="Calibri"/>
                          <a:cs typeface="Times New Roman"/>
                        </a:rPr>
                        <a:t>Sodium</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tc>
                  <a:txBody>
                    <a:bodyPr/>
                    <a:lstStyle/>
                    <a:p>
                      <a:pPr marL="0" marR="0">
                        <a:lnSpc>
                          <a:spcPct val="107000"/>
                        </a:lnSpc>
                        <a:spcBef>
                          <a:spcPts val="0"/>
                        </a:spcBef>
                        <a:spcAft>
                          <a:spcPts val="800"/>
                        </a:spcAft>
                      </a:pPr>
                      <a:r>
                        <a:rPr lang="en-GB" sz="1100">
                          <a:latin typeface="Tahoma"/>
                          <a:ea typeface="Calibri"/>
                          <a:cs typeface="Times New Roman"/>
                        </a:rPr>
                        <a:t>90 mmol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tc>
                  <a:txBody>
                    <a:bodyPr/>
                    <a:lstStyle/>
                    <a:p>
                      <a:pPr marL="0" marR="0">
                        <a:lnSpc>
                          <a:spcPct val="107000"/>
                        </a:lnSpc>
                        <a:spcBef>
                          <a:spcPts val="0"/>
                        </a:spcBef>
                        <a:spcAft>
                          <a:spcPts val="800"/>
                        </a:spcAft>
                      </a:pPr>
                      <a:r>
                        <a:rPr lang="en-GB" sz="1100">
                          <a:latin typeface="Tahoma"/>
                          <a:ea typeface="Calibri"/>
                          <a:cs typeface="Times New Roman"/>
                        </a:rPr>
                        <a:t>75 mmol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solidFill>
                  </a:tcPr>
                </a:tc>
                <a:tc>
                  <a:txBody>
                    <a:bodyPr/>
                    <a:lstStyle/>
                    <a:p>
                      <a:pPr marL="0" marR="0">
                        <a:lnSpc>
                          <a:spcPct val="107000"/>
                        </a:lnSpc>
                        <a:spcBef>
                          <a:spcPts val="0"/>
                        </a:spcBef>
                        <a:spcAft>
                          <a:spcPts val="800"/>
                        </a:spcAft>
                      </a:pPr>
                      <a:r>
                        <a:rPr lang="en-GB" sz="1100">
                          <a:latin typeface="Tahoma"/>
                          <a:ea typeface="Calibri"/>
                          <a:cs typeface="Times New Roman"/>
                        </a:rPr>
                        <a:t>45 mmol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1"/>
                    </a:solidFill>
                  </a:tcPr>
                </a:tc>
                <a:extLst>
                  <a:ext uri="{0D108BD9-81ED-4DB2-BD59-A6C34878D82A}">
                    <a16:rowId xmlns:a16="http://schemas.microsoft.com/office/drawing/2014/main" val="10001"/>
                  </a:ext>
                </a:extLst>
              </a:tr>
              <a:tr h="524934">
                <a:tc>
                  <a:txBody>
                    <a:bodyPr/>
                    <a:lstStyle/>
                    <a:p>
                      <a:pPr marL="0" marR="0">
                        <a:lnSpc>
                          <a:spcPct val="107000"/>
                        </a:lnSpc>
                        <a:spcBef>
                          <a:spcPts val="0"/>
                        </a:spcBef>
                        <a:spcAft>
                          <a:spcPts val="800"/>
                        </a:spcAft>
                      </a:pPr>
                      <a:r>
                        <a:rPr lang="en-GB" sz="1100">
                          <a:latin typeface="Tahoma"/>
                          <a:ea typeface="Calibri"/>
                          <a:cs typeface="Times New Roman"/>
                        </a:rPr>
                        <a:t>Chloride</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marL="0" marR="0">
                        <a:lnSpc>
                          <a:spcPct val="107000"/>
                        </a:lnSpc>
                        <a:spcBef>
                          <a:spcPts val="0"/>
                        </a:spcBef>
                        <a:spcAft>
                          <a:spcPts val="800"/>
                        </a:spcAft>
                      </a:pPr>
                      <a:r>
                        <a:rPr lang="en-GB" sz="1100">
                          <a:latin typeface="Tahoma"/>
                          <a:ea typeface="Calibri"/>
                          <a:cs typeface="Times New Roman"/>
                        </a:rPr>
                        <a:t>80 mmol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marL="0" marR="0">
                        <a:lnSpc>
                          <a:spcPct val="107000"/>
                        </a:lnSpc>
                        <a:spcBef>
                          <a:spcPts val="0"/>
                        </a:spcBef>
                        <a:spcAft>
                          <a:spcPts val="800"/>
                        </a:spcAft>
                      </a:pPr>
                      <a:r>
                        <a:rPr lang="en-GB" sz="1100">
                          <a:latin typeface="Tahoma"/>
                          <a:ea typeface="Calibri"/>
                          <a:cs typeface="Times New Roman"/>
                        </a:rPr>
                        <a:t>65 mmol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marL="0" marR="0">
                        <a:lnSpc>
                          <a:spcPct val="107000"/>
                        </a:lnSpc>
                        <a:spcBef>
                          <a:spcPts val="0"/>
                        </a:spcBef>
                        <a:spcAft>
                          <a:spcPts val="800"/>
                        </a:spcAft>
                      </a:pPr>
                      <a:r>
                        <a:rPr lang="en-GB" sz="1100">
                          <a:latin typeface="Tahoma"/>
                          <a:ea typeface="Calibri"/>
                          <a:cs typeface="Times New Roman"/>
                        </a:rPr>
                        <a:t>70 mmol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1"/>
                    </a:solidFill>
                  </a:tcPr>
                </a:tc>
                <a:extLst>
                  <a:ext uri="{0D108BD9-81ED-4DB2-BD59-A6C34878D82A}">
                    <a16:rowId xmlns:a16="http://schemas.microsoft.com/office/drawing/2014/main" val="10002"/>
                  </a:ext>
                </a:extLst>
              </a:tr>
              <a:tr h="524934">
                <a:tc>
                  <a:txBody>
                    <a:bodyPr/>
                    <a:lstStyle/>
                    <a:p>
                      <a:pPr marL="0" marR="0">
                        <a:lnSpc>
                          <a:spcPct val="107000"/>
                        </a:lnSpc>
                        <a:spcBef>
                          <a:spcPts val="0"/>
                        </a:spcBef>
                        <a:spcAft>
                          <a:spcPts val="800"/>
                        </a:spcAft>
                      </a:pPr>
                      <a:r>
                        <a:rPr lang="en-GB" sz="1100">
                          <a:latin typeface="Tahoma"/>
                          <a:ea typeface="Calibri"/>
                          <a:cs typeface="Times New Roman"/>
                        </a:rPr>
                        <a:t>Potassium</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marL="0" marR="0">
                        <a:lnSpc>
                          <a:spcPct val="107000"/>
                        </a:lnSpc>
                        <a:spcBef>
                          <a:spcPts val="0"/>
                        </a:spcBef>
                        <a:spcAft>
                          <a:spcPts val="800"/>
                        </a:spcAft>
                      </a:pPr>
                      <a:r>
                        <a:rPr lang="en-GB" sz="1100" dirty="0">
                          <a:latin typeface="Tahoma"/>
                          <a:ea typeface="Calibri"/>
                          <a:cs typeface="Times New Roman"/>
                        </a:rPr>
                        <a:t>20 </a:t>
                      </a:r>
                      <a:r>
                        <a:rPr lang="en-GB" sz="1100" dirty="0" err="1">
                          <a:latin typeface="Tahoma"/>
                          <a:ea typeface="Calibri"/>
                          <a:cs typeface="Times New Roman"/>
                        </a:rPr>
                        <a:t>mmol</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marL="0" marR="0">
                        <a:lnSpc>
                          <a:spcPct val="107000"/>
                        </a:lnSpc>
                        <a:spcBef>
                          <a:spcPts val="0"/>
                        </a:spcBef>
                        <a:spcAft>
                          <a:spcPts val="800"/>
                        </a:spcAft>
                      </a:pPr>
                      <a:r>
                        <a:rPr lang="en-GB" sz="1100">
                          <a:latin typeface="Tahoma"/>
                          <a:ea typeface="Calibri"/>
                          <a:cs typeface="Times New Roman"/>
                        </a:rPr>
                        <a:t>20 mmol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marL="0" marR="0">
                        <a:lnSpc>
                          <a:spcPct val="107000"/>
                        </a:lnSpc>
                        <a:spcBef>
                          <a:spcPts val="0"/>
                        </a:spcBef>
                        <a:spcAft>
                          <a:spcPts val="800"/>
                        </a:spcAft>
                      </a:pPr>
                      <a:r>
                        <a:rPr lang="en-GB" sz="1100">
                          <a:latin typeface="Tahoma"/>
                          <a:ea typeface="Calibri"/>
                          <a:cs typeface="Times New Roman"/>
                        </a:rPr>
                        <a:t>40 mmol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1"/>
                    </a:solidFill>
                  </a:tcPr>
                </a:tc>
                <a:extLst>
                  <a:ext uri="{0D108BD9-81ED-4DB2-BD59-A6C34878D82A}">
                    <a16:rowId xmlns:a16="http://schemas.microsoft.com/office/drawing/2014/main" val="10003"/>
                  </a:ext>
                </a:extLst>
              </a:tr>
              <a:tr h="524934">
                <a:tc>
                  <a:txBody>
                    <a:bodyPr/>
                    <a:lstStyle/>
                    <a:p>
                      <a:pPr marL="0" marR="0">
                        <a:lnSpc>
                          <a:spcPct val="107000"/>
                        </a:lnSpc>
                        <a:spcBef>
                          <a:spcPts val="0"/>
                        </a:spcBef>
                        <a:spcAft>
                          <a:spcPts val="800"/>
                        </a:spcAft>
                      </a:pPr>
                      <a:r>
                        <a:rPr lang="en-GB" sz="1100">
                          <a:latin typeface="Tahoma"/>
                          <a:ea typeface="Calibri"/>
                          <a:cs typeface="Times New Roman"/>
                        </a:rPr>
                        <a:t>Citrate</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marL="0" marR="0">
                        <a:lnSpc>
                          <a:spcPct val="107000"/>
                        </a:lnSpc>
                        <a:spcBef>
                          <a:spcPts val="0"/>
                        </a:spcBef>
                        <a:spcAft>
                          <a:spcPts val="800"/>
                        </a:spcAft>
                      </a:pPr>
                      <a:r>
                        <a:rPr lang="en-GB" sz="1100" dirty="0">
                          <a:latin typeface="Tahoma"/>
                          <a:ea typeface="Calibri"/>
                          <a:cs typeface="Times New Roman"/>
                        </a:rPr>
                        <a:t>10 </a:t>
                      </a:r>
                      <a:r>
                        <a:rPr lang="en-GB" sz="1100" dirty="0" err="1">
                          <a:latin typeface="Tahoma"/>
                          <a:ea typeface="Calibri"/>
                          <a:cs typeface="Times New Roman"/>
                        </a:rPr>
                        <a:t>mmol</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marL="0" marR="0">
                        <a:lnSpc>
                          <a:spcPct val="107000"/>
                        </a:lnSpc>
                        <a:spcBef>
                          <a:spcPts val="0"/>
                        </a:spcBef>
                        <a:spcAft>
                          <a:spcPts val="800"/>
                        </a:spcAft>
                      </a:pPr>
                      <a:r>
                        <a:rPr lang="en-GB" sz="1100">
                          <a:latin typeface="Tahoma"/>
                          <a:ea typeface="Calibri"/>
                          <a:cs typeface="Times New Roman"/>
                        </a:rPr>
                        <a:t>10 mmol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marL="0" marR="0">
                        <a:lnSpc>
                          <a:spcPct val="107000"/>
                        </a:lnSpc>
                        <a:spcBef>
                          <a:spcPts val="0"/>
                        </a:spcBef>
                        <a:spcAft>
                          <a:spcPts val="800"/>
                        </a:spcAft>
                      </a:pPr>
                      <a:r>
                        <a:rPr lang="en-GB" sz="1100">
                          <a:latin typeface="Tahoma"/>
                          <a:ea typeface="Calibri"/>
                          <a:cs typeface="Times New Roman"/>
                        </a:rPr>
                        <a:t>7 mmol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1"/>
                    </a:solidFill>
                  </a:tcPr>
                </a:tc>
                <a:extLst>
                  <a:ext uri="{0D108BD9-81ED-4DB2-BD59-A6C34878D82A}">
                    <a16:rowId xmlns:a16="http://schemas.microsoft.com/office/drawing/2014/main" val="10004"/>
                  </a:ext>
                </a:extLst>
              </a:tr>
              <a:tr h="1049865">
                <a:tc>
                  <a:txBody>
                    <a:bodyPr/>
                    <a:lstStyle/>
                    <a:p>
                      <a:pPr marL="0" marR="0">
                        <a:lnSpc>
                          <a:spcPct val="107000"/>
                        </a:lnSpc>
                        <a:spcBef>
                          <a:spcPts val="0"/>
                        </a:spcBef>
                        <a:spcAft>
                          <a:spcPts val="800"/>
                        </a:spcAft>
                      </a:pPr>
                      <a:r>
                        <a:rPr lang="en-GB" sz="1100">
                          <a:latin typeface="Tahoma"/>
                          <a:ea typeface="Calibri"/>
                          <a:cs typeface="Times New Roman"/>
                        </a:rPr>
                        <a:t>Glucose/Saccharose</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marL="0" marR="0">
                        <a:lnSpc>
                          <a:spcPct val="107000"/>
                        </a:lnSpc>
                        <a:spcBef>
                          <a:spcPts val="0"/>
                        </a:spcBef>
                        <a:spcAft>
                          <a:spcPts val="800"/>
                        </a:spcAft>
                      </a:pPr>
                      <a:r>
                        <a:rPr lang="en-GB" sz="1100">
                          <a:latin typeface="Tahoma"/>
                          <a:ea typeface="Calibri"/>
                          <a:cs typeface="Times New Roman"/>
                        </a:rPr>
                        <a:t>111 mmol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marL="0" marR="0">
                        <a:lnSpc>
                          <a:spcPct val="107000"/>
                        </a:lnSpc>
                        <a:spcBef>
                          <a:spcPts val="0"/>
                        </a:spcBef>
                        <a:spcAft>
                          <a:spcPts val="800"/>
                        </a:spcAft>
                      </a:pPr>
                      <a:r>
                        <a:rPr lang="en-GB" sz="1100">
                          <a:latin typeface="Tahoma"/>
                          <a:ea typeface="Calibri"/>
                          <a:cs typeface="Times New Roman"/>
                        </a:rPr>
                        <a:t>75 mmol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marL="0" marR="0">
                        <a:lnSpc>
                          <a:spcPct val="107000"/>
                        </a:lnSpc>
                        <a:spcBef>
                          <a:spcPts val="0"/>
                        </a:spcBef>
                        <a:spcAft>
                          <a:spcPts val="800"/>
                        </a:spcAft>
                      </a:pPr>
                      <a:r>
                        <a:rPr lang="en-GB" sz="1100">
                          <a:latin typeface="Tahoma"/>
                          <a:ea typeface="Calibri"/>
                          <a:cs typeface="Times New Roman"/>
                        </a:rPr>
                        <a:t>125 mmol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accent1"/>
                    </a:solidFill>
                  </a:tcPr>
                </a:tc>
                <a:extLst>
                  <a:ext uri="{0D108BD9-81ED-4DB2-BD59-A6C34878D82A}">
                    <a16:rowId xmlns:a16="http://schemas.microsoft.com/office/drawing/2014/main" val="10005"/>
                  </a:ext>
                </a:extLst>
              </a:tr>
              <a:tr h="524934">
                <a:tc>
                  <a:txBody>
                    <a:bodyPr/>
                    <a:lstStyle/>
                    <a:p>
                      <a:pPr marL="0" marR="0">
                        <a:lnSpc>
                          <a:spcPct val="107000"/>
                        </a:lnSpc>
                        <a:spcBef>
                          <a:spcPts val="0"/>
                        </a:spcBef>
                        <a:spcAft>
                          <a:spcPts val="800"/>
                        </a:spcAft>
                      </a:pPr>
                      <a:r>
                        <a:rPr lang="en-GB" sz="1100">
                          <a:latin typeface="Tahoma"/>
                          <a:ea typeface="Calibri"/>
                          <a:cs typeface="Times New Roman"/>
                        </a:rPr>
                        <a:t>Osmolarity </a:t>
                      </a:r>
                      <a:endParaRPr lang="en-US"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800"/>
                        </a:spcAft>
                      </a:pPr>
                      <a:r>
                        <a:rPr lang="en-GB" sz="1100">
                          <a:latin typeface="Tahoma"/>
                          <a:ea typeface="Calibri"/>
                          <a:cs typeface="Times New Roman"/>
                        </a:rPr>
                        <a:t>251 mmol/l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800"/>
                        </a:spcAft>
                      </a:pPr>
                      <a:r>
                        <a:rPr lang="en-GB" sz="1100">
                          <a:latin typeface="Tahoma"/>
                          <a:ea typeface="Calibri"/>
                          <a:cs typeface="Times New Roman"/>
                        </a:rPr>
                        <a:t>245 mmol/l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07000"/>
                        </a:lnSpc>
                        <a:spcBef>
                          <a:spcPts val="0"/>
                        </a:spcBef>
                        <a:spcAft>
                          <a:spcPts val="800"/>
                        </a:spcAft>
                      </a:pPr>
                      <a:r>
                        <a:rPr lang="en-GB" sz="1100" dirty="0">
                          <a:latin typeface="Tahoma"/>
                          <a:ea typeface="Calibri"/>
                          <a:cs typeface="Times New Roman"/>
                        </a:rPr>
                        <a:t>294 </a:t>
                      </a:r>
                      <a:r>
                        <a:rPr lang="en-GB" sz="1100" dirty="0" err="1">
                          <a:latin typeface="Tahoma"/>
                          <a:ea typeface="Calibri"/>
                          <a:cs typeface="Times New Roman"/>
                        </a:rPr>
                        <a:t>mmol</a:t>
                      </a:r>
                      <a:r>
                        <a:rPr lang="en-GB" sz="1100" dirty="0">
                          <a:latin typeface="Tahoma"/>
                          <a:ea typeface="Calibri"/>
                          <a:cs typeface="Times New Roman"/>
                        </a:rPr>
                        <a:t>/l</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6"/>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13023</TotalTime>
  <Words>8868</Words>
  <Application>Microsoft Office PowerPoint</Application>
  <PresentationFormat>On-screen Show (4:3)</PresentationFormat>
  <Paragraphs>1525</Paragraphs>
  <Slides>140</Slides>
  <Notes>11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140</vt:i4>
      </vt:variant>
    </vt:vector>
  </HeadingPairs>
  <TitlesOfParts>
    <vt:vector size="152" baseType="lpstr">
      <vt:lpstr>Arial</vt:lpstr>
      <vt:lpstr>Calibri</vt:lpstr>
      <vt:lpstr>Calibri,Bold</vt:lpstr>
      <vt:lpstr>Calisto MT</vt:lpstr>
      <vt:lpstr>Century Schoolbook</vt:lpstr>
      <vt:lpstr>Courier New</vt:lpstr>
      <vt:lpstr>Tahoma</vt:lpstr>
      <vt:lpstr>Times New Roman</vt:lpstr>
      <vt:lpstr>Wingdings</vt:lpstr>
      <vt:lpstr>Wingdings 2</vt:lpstr>
      <vt:lpstr>Office Theme</vt:lpstr>
      <vt:lpstr>Picture</vt:lpstr>
      <vt:lpstr>Integrated management of acute malnutrition</vt:lpstr>
      <vt:lpstr>    ACKNOWLEDGMENT</vt:lpstr>
      <vt:lpstr>Overall Objective</vt:lpstr>
      <vt:lpstr>Learning objectives</vt:lpstr>
      <vt:lpstr>Treatment Process</vt:lpstr>
      <vt:lpstr>10 Essential Steps Approach</vt:lpstr>
      <vt:lpstr>Timeline of Activities for In-Patient Management of Severe Acute Malnutrition</vt:lpstr>
      <vt:lpstr>PowerPoint Presentation</vt:lpstr>
      <vt:lpstr>PowerPoint Presentation</vt:lpstr>
      <vt:lpstr>PowerPoint Presentation</vt:lpstr>
      <vt:lpstr>PowerPoint Presentation</vt:lpstr>
      <vt:lpstr>PHASE 1</vt:lpstr>
      <vt:lpstr>Stabilisation and rehabilitation of  malnourished patients</vt:lpstr>
      <vt:lpstr>Steps for treatment in Phase 1 </vt:lpstr>
      <vt:lpstr>ROUTINE MEDICATION</vt:lpstr>
      <vt:lpstr>Routine Medication: Antibiotics</vt:lpstr>
      <vt:lpstr>Routine Medication:Antibiotics </vt:lpstr>
      <vt:lpstr>Routine Medication: Antibiotics</vt:lpstr>
      <vt:lpstr>PowerPoint Presentation</vt:lpstr>
      <vt:lpstr>PowerPoint Presentation</vt:lpstr>
      <vt:lpstr>PowerPoint Presentation</vt:lpstr>
      <vt:lpstr> ROUTINE MEDICATION – MICRONUTRIENT SUPPLEMENTATION</vt:lpstr>
      <vt:lpstr>PowerPoint Presentation</vt:lpstr>
      <vt:lpstr>PowerPoint Presentation</vt:lpstr>
      <vt:lpstr>Vitamin A systematic Treatment</vt:lpstr>
      <vt:lpstr>PowerPoint Presentation</vt:lpstr>
      <vt:lpstr>PowerPoint Presentation</vt:lpstr>
      <vt:lpstr> Summary Routine Medications</vt:lpstr>
      <vt:lpstr>Nutritional support: diet and frequencies</vt:lpstr>
      <vt:lpstr>PowerPoint Presentation</vt:lpstr>
      <vt:lpstr>A feeding plan</vt:lpstr>
      <vt:lpstr>PowerPoint Presentation</vt:lpstr>
      <vt:lpstr>PowerPoint Presentation</vt:lpstr>
      <vt:lpstr>Stabilisation Phase … Step 7</vt:lpstr>
      <vt:lpstr>Handout 2c </vt:lpstr>
      <vt:lpstr>SURVEILLANCE</vt:lpstr>
      <vt:lpstr>CRITERIA FOR TRANSFER FROM PHASE 1 TO TRANSITION PHASE</vt:lpstr>
      <vt:lpstr>Questions?</vt:lpstr>
      <vt:lpstr>TRANSITION PHASE</vt:lpstr>
      <vt:lpstr>PowerPoint Presentation</vt:lpstr>
      <vt:lpstr>PowerPoint Presentation</vt:lpstr>
      <vt:lpstr>DIET AND FREQUENCY</vt:lpstr>
      <vt:lpstr>Transition - Feeding plan </vt:lpstr>
      <vt:lpstr>PREPARATION OF F100:  Refer to Aux slide on milk preparation</vt:lpstr>
      <vt:lpstr>Surveillance</vt:lpstr>
      <vt:lpstr> TRANSFER BACK TO STABILISATION PHASE IF: </vt:lpstr>
      <vt:lpstr>CRITERIA FOR TRANSFER TO PHASE 2 </vt:lpstr>
      <vt:lpstr>RE-FEEDING SYNDROME</vt:lpstr>
      <vt:lpstr>RE- FEEDING SYNDROME</vt:lpstr>
      <vt:lpstr>PREVENTION OF RE-FEEDING SYNDROME</vt:lpstr>
      <vt:lpstr>PowerPoint Presentation</vt:lpstr>
      <vt:lpstr>QUESTIONS?</vt:lpstr>
      <vt:lpstr>PHASE 2</vt:lpstr>
      <vt:lpstr>Overview</vt:lpstr>
      <vt:lpstr>Overview</vt:lpstr>
      <vt:lpstr>A feeding plan</vt:lpstr>
      <vt:lpstr>DIET AND FREQUENCY</vt:lpstr>
      <vt:lpstr>ROUTINE MEDICATION</vt:lpstr>
      <vt:lpstr>PowerPoint Presentation</vt:lpstr>
      <vt:lpstr>CARING PRACTICES</vt:lpstr>
      <vt:lpstr>CARING PRACTICES</vt:lpstr>
      <vt:lpstr>Surveillance</vt:lpstr>
      <vt:lpstr>PREPARATION FOR DISCHARGE</vt:lpstr>
      <vt:lpstr>MEDICATIONS TO ADMINISTER ON DISCHARGE</vt:lpstr>
      <vt:lpstr>DISCHARGE CRITERIA</vt:lpstr>
      <vt:lpstr>TRANSFER BACK TO REHABILITATION PHASE </vt:lpstr>
      <vt:lpstr>TRANSFER BACK TO REHABILITATION PHASE </vt:lpstr>
      <vt:lpstr>FAILURE TO RESPOND</vt:lpstr>
      <vt:lpstr>Action –check if</vt:lpstr>
      <vt:lpstr>Advice caregiver to</vt:lpstr>
      <vt:lpstr>QUESTIONS?</vt:lpstr>
      <vt:lpstr>Requirements for setting up an in-patient care</vt:lpstr>
      <vt:lpstr>PowerPoint Presentation</vt:lpstr>
      <vt:lpstr>TREATMENT AREA</vt:lpstr>
      <vt:lpstr>STAFF</vt:lpstr>
      <vt:lpstr>MATERIALS AND EQUIPMENT</vt:lpstr>
      <vt:lpstr>TREATMENT OF MEDICAL COMPLICATIONS</vt:lpstr>
      <vt:lpstr>Hypoglycaemia</vt:lpstr>
      <vt:lpstr>PowerPoint Presentation</vt:lpstr>
      <vt:lpstr>Hypoglycaemia</vt:lpstr>
      <vt:lpstr>PowerPoint Presentation</vt:lpstr>
      <vt:lpstr>PowerPoint Presentation</vt:lpstr>
      <vt:lpstr>Hypothermia</vt:lpstr>
      <vt:lpstr>PowerPoint Presentation</vt:lpstr>
      <vt:lpstr>KANGAROO CARE</vt:lpstr>
      <vt:lpstr>KANGAROO CARE</vt:lpstr>
      <vt:lpstr>PowerPoint Presentation</vt:lpstr>
      <vt:lpstr>Dehydration  and SEPTic shock</vt:lpstr>
      <vt:lpstr>SIGNS</vt:lpstr>
      <vt:lpstr>UNRELIABLE SINGS OF DEHYDRATION</vt:lpstr>
      <vt:lpstr>PowerPoint Presentation</vt:lpstr>
      <vt:lpstr>PowerPoint Presentation</vt:lpstr>
      <vt:lpstr>Diagnosis tree</vt:lpstr>
      <vt:lpstr>PowerPoint Presentation</vt:lpstr>
      <vt:lpstr>PowerPoint Presentation</vt:lpstr>
      <vt:lpstr>PowerPoint Presentation</vt:lpstr>
      <vt:lpstr>PowerPoint Presentation</vt:lpstr>
      <vt:lpstr>Oral rehydration solution for SAM (ReSoMal)</vt:lpstr>
      <vt:lpstr>ReSoMal Specifications and Dosage</vt:lpstr>
      <vt:lpstr>ReSoMal Specifications and Dosage</vt:lpstr>
      <vt:lpstr>PowerPoint Presentation</vt:lpstr>
      <vt:lpstr>PowerPoint Presentation</vt:lpstr>
      <vt:lpstr>PowerPoint Presentation</vt:lpstr>
      <vt:lpstr>PowerPoint Presentation</vt:lpstr>
      <vt:lpstr>PowerPoint Presentation</vt:lpstr>
      <vt:lpstr>PowerPoint Presentation</vt:lpstr>
      <vt:lpstr>Specific Intravenous Rehydration for SAM</vt:lpstr>
      <vt:lpstr>Specific Intravenous Rehydration for SAM</vt:lpstr>
      <vt:lpstr>Administration of Intravenous Rehydration</vt:lpstr>
      <vt:lpstr>Diagnosis of Shock from dehydration</vt:lpstr>
      <vt:lpstr>Feeding During Rehydration</vt:lpstr>
      <vt:lpstr>Risk of Congestive heart Failure</vt:lpstr>
      <vt:lpstr>Management of fluid overload heart failure</vt:lpstr>
      <vt:lpstr>PowerPoint Presentation</vt:lpstr>
      <vt:lpstr>PowerPoint Presentation</vt:lpstr>
      <vt:lpstr>MONITORING</vt:lpstr>
      <vt:lpstr>PowerPoint Presentation</vt:lpstr>
      <vt:lpstr>PowerPoint Presentation</vt:lpstr>
      <vt:lpstr>PowerPoint Presentation</vt:lpstr>
      <vt:lpstr>PowerPoint Presentation</vt:lpstr>
      <vt:lpstr>PowerPoint Presentation</vt:lpstr>
      <vt:lpstr>Treatment of Septic Shock</vt:lpstr>
      <vt:lpstr> anemia</vt:lpstr>
      <vt:lpstr>Management of Anemia in  SAM </vt:lpstr>
      <vt:lpstr>Management of Moderate and Severe Anaemia</vt:lpstr>
      <vt:lpstr>Management of very severe anaemia</vt:lpstr>
      <vt:lpstr>Blood Transfusion</vt:lpstr>
      <vt:lpstr>Blinding Eye Problems</vt:lpstr>
      <vt:lpstr>Management of Vitamin A deficiency</vt:lpstr>
      <vt:lpstr>Vitamin A Systematic Treatment </vt:lpstr>
      <vt:lpstr>Eye Examination </vt:lpstr>
      <vt:lpstr>Dermatosis</vt:lpstr>
      <vt:lpstr>Persistent Diarrhoea</vt:lpstr>
      <vt:lpstr>HIV Infection and SAM</vt:lpstr>
      <vt:lpstr>Tuberculosis</vt:lpstr>
      <vt:lpstr>Simplified Clinical TB Diagnosis</vt:lpstr>
      <vt:lpstr>Fever</vt:lpstr>
      <vt:lpstr>Administration of Medication</vt:lpstr>
      <vt:lpstr>Exercise: Management of a Patient with Complications in In-Patient Care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O.</dc:creator>
  <cp:lastModifiedBy>hp</cp:lastModifiedBy>
  <cp:revision>76</cp:revision>
  <dcterms:created xsi:type="dcterms:W3CDTF">2014-12-03T12:04:59Z</dcterms:created>
  <dcterms:modified xsi:type="dcterms:W3CDTF">2019-12-16T05:57:41Z</dcterms:modified>
</cp:coreProperties>
</file>