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57" r:id="rId2"/>
    <p:sldId id="259" r:id="rId3"/>
    <p:sldId id="260" r:id="rId4"/>
    <p:sldId id="261" r:id="rId5"/>
    <p:sldId id="262" r:id="rId6"/>
    <p:sldId id="263" r:id="rId7"/>
    <p:sldId id="292" r:id="rId8"/>
    <p:sldId id="294" r:id="rId9"/>
    <p:sldId id="295" r:id="rId10"/>
    <p:sldId id="296" r:id="rId11"/>
    <p:sldId id="297" r:id="rId12"/>
    <p:sldId id="264" r:id="rId13"/>
    <p:sldId id="315" r:id="rId14"/>
    <p:sldId id="299" r:id="rId15"/>
    <p:sldId id="300" r:id="rId16"/>
    <p:sldId id="301" r:id="rId17"/>
    <p:sldId id="306" r:id="rId18"/>
    <p:sldId id="307" r:id="rId19"/>
    <p:sldId id="308" r:id="rId20"/>
    <p:sldId id="304" r:id="rId21"/>
    <p:sldId id="305" r:id="rId22"/>
    <p:sldId id="309" r:id="rId23"/>
    <p:sldId id="310" r:id="rId24"/>
    <p:sldId id="311" r:id="rId25"/>
    <p:sldId id="312" r:id="rId26"/>
    <p:sldId id="313" r:id="rId27"/>
    <p:sldId id="314" r:id="rId28"/>
    <p:sldId id="266" r:id="rId29"/>
    <p:sldId id="316" r:id="rId30"/>
    <p:sldId id="317" r:id="rId31"/>
    <p:sldId id="318" r:id="rId32"/>
    <p:sldId id="319" r:id="rId33"/>
    <p:sldId id="320" r:id="rId34"/>
    <p:sldId id="321" r:id="rId35"/>
    <p:sldId id="281" r:id="rId36"/>
    <p:sldId id="330" r:id="rId37"/>
    <p:sldId id="282" r:id="rId38"/>
    <p:sldId id="322" r:id="rId39"/>
    <p:sldId id="286" r:id="rId40"/>
    <p:sldId id="323" r:id="rId41"/>
    <p:sldId id="325" r:id="rId42"/>
    <p:sldId id="326" r:id="rId43"/>
    <p:sldId id="327" r:id="rId44"/>
    <p:sldId id="328" r:id="rId45"/>
    <p:sldId id="289" r:id="rId46"/>
    <p:sldId id="290" r:id="rId47"/>
    <p:sldId id="291"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rio" initials="dr"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09-05-12T15:45:10.197" idx="3">
    <p:pos x="-2" y="10"/>
    <p:text>link with follow up</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8.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2.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F00618-29E4-40AE-BF8F-DD5A237A40CF}" type="datetimeFigureOut">
              <a:rPr lang="en-US" smtClean="0"/>
              <a:pPr/>
              <a:t>12/17/2019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2FAC33-8001-4ACE-BF13-2DE35BE3CA46}" type="slidenum">
              <a:rPr lang="en-US" smtClean="0"/>
              <a:pPr/>
              <a:t>‹#›</a:t>
            </a:fld>
            <a:endParaRPr lang="en-US"/>
          </a:p>
        </p:txBody>
      </p:sp>
    </p:spTree>
    <p:extLst>
      <p:ext uri="{BB962C8B-B14F-4D97-AF65-F5344CB8AC3E}">
        <p14:creationId xmlns:p14="http://schemas.microsoft.com/office/powerpoint/2010/main" val="1809758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r>
              <a:rPr lang="en-GB"/>
              <a:t>Exclusive breastfeeding means- only breast milk and no other fluids, syrups, water except medicines when prescribed</a:t>
            </a:r>
          </a:p>
        </p:txBody>
      </p:sp>
      <p:sp>
        <p:nvSpPr>
          <p:cNvPr id="45060" name="Slide Number Placeholder 3"/>
          <p:cNvSpPr>
            <a:spLocks noGrp="1"/>
          </p:cNvSpPr>
          <p:nvPr>
            <p:ph type="sldNum" sz="quarter" idx="5"/>
          </p:nvPr>
        </p:nvSpPr>
        <p:spPr>
          <a:noFill/>
        </p:spPr>
        <p:txBody>
          <a:bodyPr/>
          <a:lstStyle/>
          <a:p>
            <a:fld id="{73049659-6A1C-4F53-A421-C28E34A0D9EE}" type="slidenum">
              <a:rPr lang="en-US">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67628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2FAC33-8001-4ACE-BF13-2DE35BE3CA46}" type="slidenum">
              <a:rPr lang="en-US" smtClean="0"/>
              <a:pPr/>
              <a:t>6</a:t>
            </a:fld>
            <a:endParaRPr lang="en-US"/>
          </a:p>
        </p:txBody>
      </p:sp>
    </p:spTree>
    <p:extLst>
      <p:ext uri="{BB962C8B-B14F-4D97-AF65-F5344CB8AC3E}">
        <p14:creationId xmlns:p14="http://schemas.microsoft.com/office/powerpoint/2010/main" val="2895094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r>
              <a:rPr lang="en-GB"/>
              <a:t>AFASS- Acceptable, Feasible, Affordable, sustainable and safe</a:t>
            </a:r>
          </a:p>
        </p:txBody>
      </p:sp>
      <p:sp>
        <p:nvSpPr>
          <p:cNvPr id="47108" name="Slide Number Placeholder 3"/>
          <p:cNvSpPr>
            <a:spLocks noGrp="1"/>
          </p:cNvSpPr>
          <p:nvPr>
            <p:ph type="sldNum" sz="quarter" idx="5"/>
          </p:nvPr>
        </p:nvSpPr>
        <p:spPr>
          <a:noFill/>
        </p:spPr>
        <p:txBody>
          <a:bodyPr/>
          <a:lstStyle/>
          <a:p>
            <a:fld id="{52EBB21B-6A7C-4D61-BB75-3D3F47E44943}" type="slidenum">
              <a:rPr lang="en-US">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1840828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8" name="Title 7"/>
          <p:cNvSpPr>
            <a:spLocks noGrp="1"/>
          </p:cNvSpPr>
          <p:nvPr>
            <p:ph type="ctrTitle"/>
          </p:nvPr>
        </p:nvSpPr>
        <p:spPr>
          <a:xfrm>
            <a:off x="2286000" y="3124200"/>
            <a:ext cx="6172200" cy="1894362"/>
          </a:xfrm>
        </p:spPr>
        <p:txBody>
          <a:bodyPr/>
          <a:lstStyle>
            <a:lvl1pPr>
              <a:defRPr b="1"/>
            </a:lvl1pPr>
          </a:lstStyle>
          <a:p>
            <a:r>
              <a:rPr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0AACEBB6-65EB-4DD0-8805-2E20E6249972}" type="datetimeFigureOut">
              <a:rPr lang="en-US">
                <a:solidFill>
                  <a:srgbClr val="575F6D"/>
                </a:solidFill>
              </a:rPr>
              <a:pPr>
                <a:defRPr/>
              </a:pPr>
              <a:t>12/17/2019</a:t>
            </a:fld>
            <a:endParaRPr lang="en-US">
              <a:solidFill>
                <a:srgbClr val="575F6D"/>
              </a:solidFill>
            </a:endParaRPr>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solidFill>
                <a:srgbClr val="575F6D"/>
              </a:solidFill>
            </a:endParaRPr>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39933CF0-5E1A-44F7-9200-A017292FA402}"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DE11B6DB-BD31-4F48-BA28-C6835292EF65}" type="datetimeFigureOut">
              <a:rPr lang="en-US">
                <a:solidFill>
                  <a:srgbClr val="575F6D"/>
                </a:solidFill>
              </a:rPr>
              <a:pPr>
                <a:defRPr/>
              </a:pPr>
              <a:t>12/17/2019</a:t>
            </a:fld>
            <a:endParaRPr lang="en-US">
              <a:solidFill>
                <a:srgbClr val="575F6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6" name="Slide Number Placeholder 22"/>
          <p:cNvSpPr>
            <a:spLocks noGrp="1"/>
          </p:cNvSpPr>
          <p:nvPr>
            <p:ph type="sldNum" sz="quarter" idx="12"/>
          </p:nvPr>
        </p:nvSpPr>
        <p:spPr/>
        <p:txBody>
          <a:bodyPr/>
          <a:lstStyle>
            <a:lvl1pPr>
              <a:defRPr/>
            </a:lvl1pPr>
          </a:lstStyle>
          <a:p>
            <a:pPr>
              <a:defRPr/>
            </a:pPr>
            <a:fld id="{563827F6-73A5-42C8-8C3A-97157A6AD5C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normAutofit/>
          </a:bodyPr>
          <a:lstStyle/>
          <a:p>
            <a:pPr lvl="0"/>
            <a:endParaRPr lang="en-GB" noProof="0"/>
          </a:p>
        </p:txBody>
      </p:sp>
      <p:sp>
        <p:nvSpPr>
          <p:cNvPr id="4" name="Date Placeholder 13"/>
          <p:cNvSpPr>
            <a:spLocks noGrp="1"/>
          </p:cNvSpPr>
          <p:nvPr>
            <p:ph type="dt" sz="half" idx="10"/>
          </p:nvPr>
        </p:nvSpPr>
        <p:spPr/>
        <p:txBody>
          <a:bodyPr/>
          <a:lstStyle>
            <a:lvl1pPr>
              <a:defRPr/>
            </a:lvl1pPr>
          </a:lstStyle>
          <a:p>
            <a:pPr>
              <a:defRPr/>
            </a:pPr>
            <a:fld id="{93DBB932-DA8D-4CF4-9441-82DD9AB448F7}" type="datetimeFigureOut">
              <a:rPr lang="en-US">
                <a:solidFill>
                  <a:srgbClr val="575F6D"/>
                </a:solidFill>
              </a:rPr>
              <a:pPr>
                <a:defRPr/>
              </a:pPr>
              <a:t>12/17/2019</a:t>
            </a:fld>
            <a:endParaRPr lang="en-US">
              <a:solidFill>
                <a:srgbClr val="575F6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6" name="Slide Number Placeholder 22"/>
          <p:cNvSpPr>
            <a:spLocks noGrp="1"/>
          </p:cNvSpPr>
          <p:nvPr>
            <p:ph type="sldNum" sz="quarter" idx="12"/>
          </p:nvPr>
        </p:nvSpPr>
        <p:spPr/>
        <p:txBody>
          <a:bodyPr/>
          <a:lstStyle>
            <a:lvl1pPr>
              <a:defRPr/>
            </a:lvl1pPr>
          </a:lstStyle>
          <a:p>
            <a:pPr>
              <a:defRPr/>
            </a:pPr>
            <a:fld id="{6A876E1E-0F5F-4B08-8ED3-DF36BA72678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13"/>
          <p:cNvSpPr>
            <a:spLocks noGrp="1"/>
          </p:cNvSpPr>
          <p:nvPr>
            <p:ph type="dt" sz="half" idx="10"/>
          </p:nvPr>
        </p:nvSpPr>
        <p:spPr/>
        <p:txBody>
          <a:bodyPr/>
          <a:lstStyle>
            <a:lvl1pPr>
              <a:defRPr/>
            </a:lvl1pPr>
          </a:lstStyle>
          <a:p>
            <a:pPr>
              <a:defRPr/>
            </a:pPr>
            <a:fld id="{0F6C7E3E-9B9E-4D63-B1D8-20199254AB51}" type="datetimeFigureOut">
              <a:rPr lang="en-US">
                <a:solidFill>
                  <a:srgbClr val="575F6D"/>
                </a:solidFill>
              </a:rPr>
              <a:pPr>
                <a:defRPr/>
              </a:pPr>
              <a:t>12/17/2019</a:t>
            </a:fld>
            <a:endParaRPr lang="en-US">
              <a:solidFill>
                <a:srgbClr val="575F6D"/>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7" name="Slide Number Placeholder 22"/>
          <p:cNvSpPr>
            <a:spLocks noGrp="1"/>
          </p:cNvSpPr>
          <p:nvPr>
            <p:ph type="sldNum" sz="quarter" idx="12"/>
          </p:nvPr>
        </p:nvSpPr>
        <p:spPr/>
        <p:txBody>
          <a:bodyPr/>
          <a:lstStyle>
            <a:lvl1pPr>
              <a:defRPr/>
            </a:lvl1pPr>
          </a:lstStyle>
          <a:p>
            <a:pPr>
              <a:defRPr/>
            </a:pPr>
            <a:fld id="{887655E7-FB01-47FF-AFA5-94160B9B3E4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6"/>
          <p:cNvSpPr>
            <a:spLocks noGrp="1"/>
          </p:cNvSpPr>
          <p:nvPr>
            <p:ph type="dt" sz="half" idx="10"/>
          </p:nvPr>
        </p:nvSpPr>
        <p:spPr/>
        <p:txBody>
          <a:bodyPr rtlCol="0"/>
          <a:lstStyle>
            <a:lvl1pPr>
              <a:defRPr/>
            </a:lvl1pPr>
          </a:lstStyle>
          <a:p>
            <a:pPr>
              <a:defRPr/>
            </a:pPr>
            <a:fld id="{B43C64B8-623C-4E49-8911-1BBA267ECF14}" type="datetimeFigureOut">
              <a:rPr lang="en-US">
                <a:solidFill>
                  <a:srgbClr val="575F6D"/>
                </a:solidFill>
              </a:rPr>
              <a:pPr>
                <a:defRPr/>
              </a:pPr>
              <a:t>12/17/2019</a:t>
            </a:fld>
            <a:endParaRPr lang="en-US">
              <a:solidFill>
                <a:srgbClr val="575F6D"/>
              </a:solidFill>
            </a:endParaRPr>
          </a:p>
        </p:txBody>
      </p:sp>
      <p:sp>
        <p:nvSpPr>
          <p:cNvPr id="5" name="Slide Number Placeholder 8"/>
          <p:cNvSpPr>
            <a:spLocks noGrp="1"/>
          </p:cNvSpPr>
          <p:nvPr>
            <p:ph type="sldNum" sz="quarter" idx="11"/>
          </p:nvPr>
        </p:nvSpPr>
        <p:spPr/>
        <p:txBody>
          <a:bodyPr rtlCol="0"/>
          <a:lstStyle>
            <a:lvl1pPr>
              <a:defRPr/>
            </a:lvl1pPr>
          </a:lstStyle>
          <a:p>
            <a:pPr>
              <a:defRPr/>
            </a:pPr>
            <a:fld id="{751A418F-0974-4BF3-BC4A-F08A2CD75AAB}" type="slidenum">
              <a:rPr lang="en-US"/>
              <a:pPr>
                <a:defRPr/>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endParaRPr lang="en-US">
              <a:solidFill>
                <a:srgbClr val="575F6D"/>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457200" y="1600200"/>
            <a:ext cx="365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270248" y="1600200"/>
            <a:ext cx="365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A33E3254-0987-4107-9527-D06A9D4C2F3E}" type="datetimeFigureOut">
              <a:rPr lang="en-US">
                <a:solidFill>
                  <a:srgbClr val="575F6D"/>
                </a:solidFill>
              </a:rPr>
              <a:pPr>
                <a:defRPr/>
              </a:pPr>
              <a:t>12/17/2019</a:t>
            </a:fld>
            <a:endParaRPr lang="en-US">
              <a:solidFill>
                <a:srgbClr val="575F6D"/>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7" name="Slide Number Placeholder 22"/>
          <p:cNvSpPr>
            <a:spLocks noGrp="1"/>
          </p:cNvSpPr>
          <p:nvPr>
            <p:ph type="sldNum" sz="quarter" idx="12"/>
          </p:nvPr>
        </p:nvSpPr>
        <p:spPr/>
        <p:txBody>
          <a:bodyPr/>
          <a:lstStyle>
            <a:lvl1pPr>
              <a:defRPr/>
            </a:lvl1pPr>
          </a:lstStyle>
          <a:p>
            <a:pPr>
              <a:defRPr/>
            </a:pPr>
            <a:fld id="{0BCB5AAE-CE77-48F5-A22A-ED4F873DFCF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457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37197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7" name="Date Placeholder 13"/>
          <p:cNvSpPr>
            <a:spLocks noGrp="1"/>
          </p:cNvSpPr>
          <p:nvPr>
            <p:ph type="dt" sz="half" idx="10"/>
          </p:nvPr>
        </p:nvSpPr>
        <p:spPr/>
        <p:txBody>
          <a:bodyPr/>
          <a:lstStyle>
            <a:lvl1pPr>
              <a:defRPr/>
            </a:lvl1pPr>
          </a:lstStyle>
          <a:p>
            <a:pPr>
              <a:defRPr/>
            </a:pPr>
            <a:fld id="{E7C2922A-5F7F-4674-90BA-1D3A38060BF7}" type="datetimeFigureOut">
              <a:rPr lang="en-US">
                <a:solidFill>
                  <a:srgbClr val="575F6D"/>
                </a:solidFill>
              </a:rPr>
              <a:pPr>
                <a:defRPr/>
              </a:pPr>
              <a:t>12/17/2019</a:t>
            </a:fld>
            <a:endParaRPr lang="en-US">
              <a:solidFill>
                <a:srgbClr val="575F6D"/>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9" name="Slide Number Placeholder 22"/>
          <p:cNvSpPr>
            <a:spLocks noGrp="1"/>
          </p:cNvSpPr>
          <p:nvPr>
            <p:ph type="sldNum" sz="quarter" idx="12"/>
          </p:nvPr>
        </p:nvSpPr>
        <p:spPr/>
        <p:txBody>
          <a:bodyPr/>
          <a:lstStyle>
            <a:lvl1pPr>
              <a:defRPr/>
            </a:lvl1pPr>
          </a:lstStyle>
          <a:p>
            <a:pPr>
              <a:defRPr/>
            </a:pPr>
            <a:fld id="{508F96FB-44F6-4F76-A403-09E6B159519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5"/>
          <p:cNvSpPr>
            <a:spLocks noGrp="1"/>
          </p:cNvSpPr>
          <p:nvPr>
            <p:ph type="dt" sz="half" idx="10"/>
          </p:nvPr>
        </p:nvSpPr>
        <p:spPr/>
        <p:txBody>
          <a:bodyPr rtlCol="0"/>
          <a:lstStyle>
            <a:lvl1pPr>
              <a:defRPr/>
            </a:lvl1pPr>
          </a:lstStyle>
          <a:p>
            <a:pPr>
              <a:defRPr/>
            </a:pPr>
            <a:fld id="{8FB6BA3A-54B2-448E-AAB9-29EE1EE3222F}" type="datetimeFigureOut">
              <a:rPr lang="en-US">
                <a:solidFill>
                  <a:srgbClr val="575F6D"/>
                </a:solidFill>
              </a:rPr>
              <a:pPr>
                <a:defRPr/>
              </a:pPr>
              <a:t>12/17/2019</a:t>
            </a:fld>
            <a:endParaRPr lang="en-US">
              <a:solidFill>
                <a:srgbClr val="575F6D"/>
              </a:solidFill>
            </a:endParaRPr>
          </a:p>
        </p:txBody>
      </p:sp>
      <p:sp>
        <p:nvSpPr>
          <p:cNvPr id="4" name="Slide Number Placeholder 6"/>
          <p:cNvSpPr>
            <a:spLocks noGrp="1"/>
          </p:cNvSpPr>
          <p:nvPr>
            <p:ph type="sldNum" sz="quarter" idx="11"/>
          </p:nvPr>
        </p:nvSpPr>
        <p:spPr/>
        <p:txBody>
          <a:bodyPr rtlCol="0"/>
          <a:lstStyle>
            <a:lvl1pPr>
              <a:defRPr/>
            </a:lvl1pPr>
          </a:lstStyle>
          <a:p>
            <a:pPr>
              <a:defRPr/>
            </a:pPr>
            <a:fld id="{1FE958B3-92D5-4C4F-AC92-EFF82BC8E68A}" type="slidenum">
              <a:rPr lang="en-US"/>
              <a:pPr>
                <a:defRPr/>
              </a:pPr>
              <a:t>‹#›</a:t>
            </a:fld>
            <a:endParaRPr lang="en-US"/>
          </a:p>
        </p:txBody>
      </p:sp>
      <p:sp>
        <p:nvSpPr>
          <p:cNvPr id="5" name="Footer Placeholder 7"/>
          <p:cNvSpPr>
            <a:spLocks noGrp="1"/>
          </p:cNvSpPr>
          <p:nvPr>
            <p:ph type="ftr" sz="quarter" idx="12"/>
          </p:nvPr>
        </p:nvSpPr>
        <p:spPr/>
        <p:txBody>
          <a:bodyPr rtlCol="0"/>
          <a:lstStyle>
            <a:lvl1pPr>
              <a:defRPr/>
            </a:lvl1pPr>
          </a:lstStyle>
          <a:p>
            <a:pPr>
              <a:defRPr/>
            </a:pPr>
            <a:endParaRPr lang="en-US">
              <a:solidFill>
                <a:srgbClr val="575F6D"/>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27413811-7CC7-4F3D-87FD-5969B1590DB2}" type="datetimeFigureOut">
              <a:rPr lang="en-US">
                <a:solidFill>
                  <a:srgbClr val="575F6D"/>
                </a:solidFill>
              </a:rPr>
              <a:pPr>
                <a:defRPr/>
              </a:pPr>
              <a:t>12/17/2019</a:t>
            </a:fld>
            <a:endParaRPr lang="en-US">
              <a:solidFill>
                <a:srgbClr val="575F6D"/>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4" name="Slide Number Placeholder 22"/>
          <p:cNvSpPr>
            <a:spLocks noGrp="1"/>
          </p:cNvSpPr>
          <p:nvPr>
            <p:ph type="sldNum" sz="quarter" idx="12"/>
          </p:nvPr>
        </p:nvSpPr>
        <p:spPr/>
        <p:txBody>
          <a:bodyPr/>
          <a:lstStyle>
            <a:lvl1pPr>
              <a:defRPr/>
            </a:lvl1pPr>
          </a:lstStyle>
          <a:p>
            <a:pPr>
              <a:defRPr/>
            </a:pPr>
            <a:fld id="{B4FF5157-0923-43CE-98B2-9E565F879DF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7" name="Straight Connector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8" name="Straight Connector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 name="Straight Connector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20"/>
          <p:cNvSpPr>
            <a:spLocks noGrp="1"/>
          </p:cNvSpPr>
          <p:nvPr>
            <p:ph type="dt" sz="half" idx="10"/>
          </p:nvPr>
        </p:nvSpPr>
        <p:spPr/>
        <p:txBody>
          <a:bodyPr rtlCol="0"/>
          <a:lstStyle>
            <a:lvl1pPr>
              <a:defRPr/>
            </a:lvl1pPr>
          </a:lstStyle>
          <a:p>
            <a:pPr>
              <a:defRPr/>
            </a:pPr>
            <a:fld id="{F8907282-4C34-44B5-9A58-8C98D27BCE50}" type="datetimeFigureOut">
              <a:rPr lang="en-US">
                <a:solidFill>
                  <a:srgbClr val="575F6D"/>
                </a:solidFill>
              </a:rPr>
              <a:pPr>
                <a:defRPr/>
              </a:pPr>
              <a:t>12/17/2019</a:t>
            </a:fld>
            <a:endParaRPr lang="en-US">
              <a:solidFill>
                <a:srgbClr val="575F6D"/>
              </a:solidFill>
            </a:endParaRPr>
          </a:p>
        </p:txBody>
      </p:sp>
      <p:sp>
        <p:nvSpPr>
          <p:cNvPr id="13" name="Slide Number Placeholder 21"/>
          <p:cNvSpPr>
            <a:spLocks noGrp="1"/>
          </p:cNvSpPr>
          <p:nvPr>
            <p:ph type="sldNum" sz="quarter" idx="11"/>
          </p:nvPr>
        </p:nvSpPr>
        <p:spPr/>
        <p:txBody>
          <a:bodyPr rtlCol="0"/>
          <a:lstStyle>
            <a:lvl1pPr>
              <a:defRPr/>
            </a:lvl1pPr>
          </a:lstStyle>
          <a:p>
            <a:pPr>
              <a:defRPr/>
            </a:pPr>
            <a:fld id="{DDE7723D-0323-4B56-9789-D6201D025286}" type="slidenum">
              <a:rPr lang="en-US"/>
              <a:pPr>
                <a:defRPr/>
              </a:pPr>
              <a:t>‹#›</a:t>
            </a:fld>
            <a:endParaRPr lang="en-US"/>
          </a:p>
        </p:txBody>
      </p:sp>
      <p:sp>
        <p:nvSpPr>
          <p:cNvPr id="14" name="Footer Placeholder 22"/>
          <p:cNvSpPr>
            <a:spLocks noGrp="1"/>
          </p:cNvSpPr>
          <p:nvPr>
            <p:ph type="ftr" sz="quarter" idx="12"/>
          </p:nvPr>
        </p:nvSpPr>
        <p:spPr/>
        <p:txBody>
          <a:bodyPr rtlCol="0"/>
          <a:lstStyle>
            <a:lvl1pPr>
              <a:defRPr/>
            </a:lvl1pPr>
          </a:lstStyle>
          <a:p>
            <a:pPr>
              <a:defRPr/>
            </a:pPr>
            <a:endParaRPr lang="en-US">
              <a:solidFill>
                <a:srgbClr val="575F6D"/>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7" name="Straight Connector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9" name="Straight Connector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11" name="Straight Connector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5B386966-8E6D-414D-9511-E26E3FE0E13B}" type="datetimeFigureOut">
              <a:rPr lang="en-US">
                <a:solidFill>
                  <a:srgbClr val="575F6D"/>
                </a:solidFill>
              </a:rPr>
              <a:pPr>
                <a:defRPr/>
              </a:pPr>
              <a:t>12/17/2019</a:t>
            </a:fld>
            <a:endParaRPr lang="en-US">
              <a:solidFill>
                <a:srgbClr val="575F6D"/>
              </a:solidFill>
            </a:endParaRPr>
          </a:p>
        </p:txBody>
      </p:sp>
      <p:sp>
        <p:nvSpPr>
          <p:cNvPr id="13" name="Slide Number Placeholder 17"/>
          <p:cNvSpPr>
            <a:spLocks noGrp="1"/>
          </p:cNvSpPr>
          <p:nvPr>
            <p:ph type="sldNum" sz="quarter" idx="11"/>
          </p:nvPr>
        </p:nvSpPr>
        <p:spPr/>
        <p:txBody>
          <a:bodyPr rtlCol="0"/>
          <a:lstStyle>
            <a:lvl1pPr>
              <a:defRPr/>
            </a:lvl1pPr>
          </a:lstStyle>
          <a:p>
            <a:pPr>
              <a:defRPr/>
            </a:pPr>
            <a:fld id="{49B9E48C-AECF-42AE-B41C-139AAC677A6B}" type="slidenum">
              <a:rPr lang="en-US"/>
              <a:pPr>
                <a:defRPr/>
              </a:pPr>
              <a:t>‹#›</a:t>
            </a:fld>
            <a:endParaRPr lang="en-US"/>
          </a:p>
        </p:txBody>
      </p:sp>
      <p:sp>
        <p:nvSpPr>
          <p:cNvPr id="14" name="Footer Placeholder 20"/>
          <p:cNvSpPr>
            <a:spLocks noGrp="1"/>
          </p:cNvSpPr>
          <p:nvPr>
            <p:ph type="ftr" sz="quarter" idx="12"/>
          </p:nvPr>
        </p:nvSpPr>
        <p:spPr/>
        <p:txBody>
          <a:bodyPr rtlCol="0"/>
          <a:lstStyle>
            <a:lvl1pPr>
              <a:defRPr/>
            </a:lvl1pPr>
          </a:lstStyle>
          <a:p>
            <a:pPr>
              <a:defRPr/>
            </a:pPr>
            <a:endParaRPr lang="en-US">
              <a:solidFill>
                <a:srgbClr val="575F6D"/>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CA3E7BBB-7E0C-4BFE-9B83-85A6EE9D83CF}" type="datetimeFigureOut">
              <a:rPr lang="en-US">
                <a:solidFill>
                  <a:srgbClr val="575F6D"/>
                </a:solidFill>
              </a:rPr>
              <a:pPr>
                <a:defRPr/>
              </a:pPr>
              <a:t>12/17/2019</a:t>
            </a:fld>
            <a:endParaRPr lang="en-US">
              <a:solidFill>
                <a:srgbClr val="575F6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6" name="Slide Number Placeholder 22"/>
          <p:cNvSpPr>
            <a:spLocks noGrp="1"/>
          </p:cNvSpPr>
          <p:nvPr>
            <p:ph type="sldNum" sz="quarter" idx="12"/>
          </p:nvPr>
        </p:nvSpPr>
        <p:spPr/>
        <p:txBody>
          <a:bodyPr/>
          <a:lstStyle>
            <a:lvl1pPr>
              <a:defRPr/>
            </a:lvl1pPr>
          </a:lstStyle>
          <a:p>
            <a:pPr>
              <a:defRPr/>
            </a:pPr>
            <a:fld id="{7B639A04-1DC5-4DA7-A584-622F92F7A51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a:t>Click to edit Master title style</a:t>
            </a:r>
          </a:p>
        </p:txBody>
      </p:sp>
      <p:sp>
        <p:nvSpPr>
          <p:cNvPr id="32772"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defRPr>
            </a:lvl1pPr>
          </a:lstStyle>
          <a:p>
            <a:pPr fontAlgn="base">
              <a:spcBef>
                <a:spcPct val="0"/>
              </a:spcBef>
              <a:spcAft>
                <a:spcPct val="0"/>
              </a:spcAft>
              <a:defRPr/>
            </a:pPr>
            <a:fld id="{83E9C98E-B9EF-46EB-9F0D-881E3636F0BF}" type="datetimeFigureOut">
              <a:rPr lang="en-US">
                <a:solidFill>
                  <a:srgbClr val="575F6D"/>
                </a:solidFill>
                <a:latin typeface="Arial" charset="0"/>
              </a:rPr>
              <a:pPr fontAlgn="base">
                <a:spcBef>
                  <a:spcPct val="0"/>
                </a:spcBef>
                <a:spcAft>
                  <a:spcPct val="0"/>
                </a:spcAft>
                <a:defRPr/>
              </a:pPr>
              <a:t>12/17/2019</a:t>
            </a:fld>
            <a:endParaRPr lang="en-US">
              <a:solidFill>
                <a:srgbClr val="575F6D"/>
              </a:solidFill>
              <a:latin typeface="Arial" charset="0"/>
            </a:endParaRPr>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defRPr>
            </a:lvl1pPr>
          </a:lstStyle>
          <a:p>
            <a:pPr fontAlgn="base">
              <a:spcBef>
                <a:spcPct val="0"/>
              </a:spcBef>
              <a:spcAft>
                <a:spcPct val="0"/>
              </a:spcAft>
              <a:defRPr/>
            </a:pPr>
            <a:endParaRPr lang="en-US">
              <a:solidFill>
                <a:srgbClr val="575F6D"/>
              </a:solidFill>
              <a:latin typeface="Arial" charset="0"/>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latinLnBrk="0" hangingPunct="1">
              <a:defRPr kumimoji="0" sz="1400" b="1">
                <a:solidFill>
                  <a:srgbClr val="FFFFFF"/>
                </a:solidFill>
              </a:defRPr>
            </a:lvl1pPr>
          </a:lstStyle>
          <a:p>
            <a:pPr fontAlgn="base">
              <a:spcBef>
                <a:spcPct val="0"/>
              </a:spcBef>
              <a:spcAft>
                <a:spcPct val="0"/>
              </a:spcAft>
              <a:defRPr/>
            </a:pPr>
            <a:fld id="{52757028-6F76-4527-ABD4-81AEB4371221}" type="slidenum">
              <a:rPr lang="en-US">
                <a:latin typeface="Arial" charset="0"/>
              </a:rPr>
              <a:pPr fontAlgn="base">
                <a:spcBef>
                  <a:spcPct val="0"/>
                </a:spcBef>
                <a:spcAft>
                  <a:spcPct val="0"/>
                </a:spcAft>
                <a:defRPr/>
              </a:pPr>
              <a:t>‹#›</a:t>
            </a:fld>
            <a:endParaRPr lang="en-US">
              <a:latin typeface="Arial"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2.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2.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2.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2.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2.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2.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2.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2.w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2.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2.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xml"/><Relationship Id="rId1" Type="http://schemas.openxmlformats.org/officeDocument/2006/relationships/vmlDrawing" Target="../drawings/vmlDrawing21.vml"/><Relationship Id="rId4" Type="http://schemas.openxmlformats.org/officeDocument/2006/relationships/image" Target="../media/image2.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image" Target="../media/image5.jpeg"/><Relationship Id="rId4" Type="http://schemas.openxmlformats.org/officeDocument/2006/relationships/image" Target="../media/image2.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3.xml"/><Relationship Id="rId1" Type="http://schemas.openxmlformats.org/officeDocument/2006/relationships/vmlDrawing" Target="../drawings/vmlDrawing23.vml"/><Relationship Id="rId4" Type="http://schemas.openxmlformats.org/officeDocument/2006/relationships/image" Target="../media/image2.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3.xml"/><Relationship Id="rId1" Type="http://schemas.openxmlformats.org/officeDocument/2006/relationships/vmlDrawing" Target="../drawings/vmlDrawing24.vml"/><Relationship Id="rId5" Type="http://schemas.openxmlformats.org/officeDocument/2006/relationships/image" Target="../media/image5.jpeg"/><Relationship Id="rId4" Type="http://schemas.openxmlformats.org/officeDocument/2006/relationships/image" Target="../media/image2.wmf"/></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vmlDrawing" Target="../drawings/vmlDrawing25.vml"/><Relationship Id="rId5" Type="http://schemas.openxmlformats.org/officeDocument/2006/relationships/image" Target="../media/image2.wmf"/><Relationship Id="rId4" Type="http://schemas.openxmlformats.org/officeDocument/2006/relationships/oleObject" Target="../embeddings/oleObject25.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3.xml"/><Relationship Id="rId1" Type="http://schemas.openxmlformats.org/officeDocument/2006/relationships/vmlDrawing" Target="../drawings/vmlDrawing26.vml"/><Relationship Id="rId5" Type="http://schemas.openxmlformats.org/officeDocument/2006/relationships/image" Target="../media/image7.png"/><Relationship Id="rId4" Type="http://schemas.openxmlformats.org/officeDocument/2006/relationships/image" Target="../media/image2.wmf"/></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2.wmf"/><Relationship Id="rId5" Type="http://schemas.openxmlformats.org/officeDocument/2006/relationships/oleObject" Target="../embeddings/oleObject27.bin"/><Relationship Id="rId4" Type="http://schemas.openxmlformats.org/officeDocument/2006/relationships/image" Target="../media/image8.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28.vml"/><Relationship Id="rId4" Type="http://schemas.openxmlformats.org/officeDocument/2006/relationships/image" Target="../media/image2.w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29.vml"/><Relationship Id="rId4" Type="http://schemas.openxmlformats.org/officeDocument/2006/relationships/image" Target="../media/image2.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30.vml"/><Relationship Id="rId4" Type="http://schemas.openxmlformats.org/officeDocument/2006/relationships/image" Target="../media/image2.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31.vml"/><Relationship Id="rId4" Type="http://schemas.openxmlformats.org/officeDocument/2006/relationships/image" Target="../media/image2.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comments" Target="../comments/comment1.xml"/><Relationship Id="rId5" Type="http://schemas.openxmlformats.org/officeDocument/2006/relationships/image" Target="../media/image9.jpeg"/><Relationship Id="rId4" Type="http://schemas.openxmlformats.org/officeDocument/2006/relationships/image" Target="../media/image2.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33.vml"/><Relationship Id="rId4" Type="http://schemas.openxmlformats.org/officeDocument/2006/relationships/image" Target="../media/image2.wmf"/></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vmlDrawing" Target="../drawings/vmlDrawing34.vml"/><Relationship Id="rId5" Type="http://schemas.openxmlformats.org/officeDocument/2006/relationships/image" Target="../media/image2.wmf"/><Relationship Id="rId4" Type="http://schemas.openxmlformats.org/officeDocument/2006/relationships/oleObject" Target="../embeddings/oleObject34.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35.vml"/><Relationship Id="rId4" Type="http://schemas.openxmlformats.org/officeDocument/2006/relationships/image" Target="../media/image2.wmf"/></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36.vml"/><Relationship Id="rId5" Type="http://schemas.openxmlformats.org/officeDocument/2006/relationships/image" Target="../media/image2.wmf"/><Relationship Id="rId4" Type="http://schemas.openxmlformats.org/officeDocument/2006/relationships/oleObject" Target="../embeddings/oleObject36.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11.xml"/><Relationship Id="rId1" Type="http://schemas.openxmlformats.org/officeDocument/2006/relationships/vmlDrawing" Target="../drawings/vmlDrawing37.vml"/><Relationship Id="rId4" Type="http://schemas.openxmlformats.org/officeDocument/2006/relationships/image" Target="../media/image2.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38.vml"/><Relationship Id="rId6" Type="http://schemas.openxmlformats.org/officeDocument/2006/relationships/image" Target="../media/image11.emf"/><Relationship Id="rId5" Type="http://schemas.openxmlformats.org/officeDocument/2006/relationships/package" Target="../embeddings/Microsoft_Word_Document1.docx"/><Relationship Id="rId4" Type="http://schemas.openxmlformats.org/officeDocument/2006/relationships/image" Target="../media/image2.wm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8.xml"/><Relationship Id="rId1" Type="http://schemas.openxmlformats.org/officeDocument/2006/relationships/vmlDrawing" Target="../drawings/vmlDrawing4.vml"/><Relationship Id="rId5" Type="http://schemas.openxmlformats.org/officeDocument/2006/relationships/image" Target="../media/image2.wmf"/><Relationship Id="rId4" Type="http://schemas.openxmlformats.org/officeDocument/2006/relationships/oleObject" Target="../embeddings/oleObject4.bin"/></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39.vml"/><Relationship Id="rId4" Type="http://schemas.openxmlformats.org/officeDocument/2006/relationships/image" Target="../media/image2.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40.vml"/><Relationship Id="rId4" Type="http://schemas.openxmlformats.org/officeDocument/2006/relationships/image" Target="../media/image2.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41.vml"/><Relationship Id="rId4" Type="http://schemas.openxmlformats.org/officeDocument/2006/relationships/image" Target="../media/image2.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42.vml"/><Relationship Id="rId4" Type="http://schemas.openxmlformats.org/officeDocument/2006/relationships/image" Target="../media/image2.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43.vml"/><Relationship Id="rId4" Type="http://schemas.openxmlformats.org/officeDocument/2006/relationships/image" Target="../media/image2.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44.vml"/><Relationship Id="rId4" Type="http://schemas.openxmlformats.org/officeDocument/2006/relationships/image" Target="../media/image2.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wmf"/><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media/image4.png"/><Relationship Id="rId5" Type="http://schemas.openxmlformats.org/officeDocument/2006/relationships/image" Target="../media/image2.wmf"/><Relationship Id="rId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idx="4294967295"/>
          </p:nvPr>
        </p:nvSpPr>
        <p:spPr>
          <a:xfrm>
            <a:off x="1371600" y="2743200"/>
            <a:ext cx="7772400" cy="1470025"/>
          </a:xfrm>
        </p:spPr>
        <p:txBody>
          <a:bodyPr/>
          <a:lstStyle/>
          <a:p>
            <a:pPr eaLnBrk="1" fontAlgn="auto" hangingPunct="1">
              <a:spcAft>
                <a:spcPts val="0"/>
              </a:spcAft>
              <a:defRPr/>
            </a:pPr>
            <a:r>
              <a:rPr lang="en-GB" b="1" dirty="0">
                <a:solidFill>
                  <a:srgbClr val="C00000"/>
                </a:solidFill>
              </a:rPr>
              <a:t>Integrated management of acute malnutrition</a:t>
            </a:r>
          </a:p>
        </p:txBody>
      </p:sp>
      <p:sp>
        <p:nvSpPr>
          <p:cNvPr id="1028" name="Subtitle 2"/>
          <p:cNvSpPr>
            <a:spLocks noGrp="1"/>
          </p:cNvSpPr>
          <p:nvPr>
            <p:ph type="subTitle" idx="4294967295"/>
          </p:nvPr>
        </p:nvSpPr>
        <p:spPr>
          <a:xfrm>
            <a:off x="2743200" y="4648200"/>
            <a:ext cx="6400800" cy="838200"/>
          </a:xfrm>
        </p:spPr>
        <p:txBody>
          <a:bodyPr>
            <a:normAutofit fontScale="92500" lnSpcReduction="10000"/>
          </a:bodyPr>
          <a:lstStyle/>
          <a:p>
            <a:pPr marL="0" indent="0" algn="ctr" eaLnBrk="1" fontAlgn="auto" hangingPunct="1">
              <a:spcAft>
                <a:spcPts val="0"/>
              </a:spcAft>
              <a:buFontTx/>
              <a:buNone/>
              <a:defRPr/>
            </a:pPr>
            <a:r>
              <a:rPr lang="en-US" sz="2800" dirty="0"/>
              <a:t>Management of acute malnutrition in Infants less than six months</a:t>
            </a:r>
            <a:endParaRPr lang="en-GB" sz="2800" dirty="0"/>
          </a:p>
        </p:txBody>
      </p:sp>
      <p:graphicFrame>
        <p:nvGraphicFramePr>
          <p:cNvPr id="1026" name="Object 2"/>
          <p:cNvGraphicFramePr>
            <a:graphicFrameLocks noChangeAspect="1"/>
          </p:cNvGraphicFramePr>
          <p:nvPr/>
        </p:nvGraphicFramePr>
        <p:xfrm>
          <a:off x="152400" y="104775"/>
          <a:ext cx="1447800" cy="1190625"/>
        </p:xfrm>
        <a:graphic>
          <a:graphicData uri="http://schemas.openxmlformats.org/presentationml/2006/ole">
            <mc:AlternateContent xmlns:mc="http://schemas.openxmlformats.org/markup-compatibility/2006">
              <mc:Choice xmlns:v="urn:schemas-microsoft-com:vml" Requires="v">
                <p:oleObj spid="_x0000_s32791"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04775"/>
                        <a:ext cx="1447800" cy="1190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Box 4"/>
          <p:cNvSpPr txBox="1">
            <a:spLocks noChangeArrowheads="1"/>
          </p:cNvSpPr>
          <p:nvPr/>
        </p:nvSpPr>
        <p:spPr bwMode="auto">
          <a:xfrm>
            <a:off x="0" y="1295400"/>
            <a:ext cx="1981200" cy="581025"/>
          </a:xfrm>
          <a:prstGeom prst="rect">
            <a:avLst/>
          </a:prstGeom>
          <a:noFill/>
          <a:ln w="9525">
            <a:noFill/>
            <a:miter lim="800000"/>
            <a:headEnd/>
            <a:tailEnd/>
          </a:ln>
        </p:spPr>
        <p:txBody>
          <a:bodyPr>
            <a:spAutoFit/>
          </a:bodyPr>
          <a:lstStyle/>
          <a:p>
            <a:pPr algn="ctr" fontAlgn="base">
              <a:spcBef>
                <a:spcPct val="0"/>
              </a:spcBef>
              <a:spcAft>
                <a:spcPct val="0"/>
              </a:spcAft>
            </a:pPr>
            <a:r>
              <a:rPr lang="en-GB" sz="1600">
                <a:solidFill>
                  <a:prstClr val="black"/>
                </a:solidFill>
              </a:rPr>
              <a:t>Republic  of Kenya</a:t>
            </a:r>
          </a:p>
          <a:p>
            <a:pPr algn="ctr" fontAlgn="base">
              <a:spcBef>
                <a:spcPct val="0"/>
              </a:spcBef>
              <a:spcAft>
                <a:spcPct val="0"/>
              </a:spcAft>
            </a:pPr>
            <a:r>
              <a:rPr lang="en-GB" sz="1600">
                <a:solidFill>
                  <a:prstClr val="black"/>
                </a:solidFill>
              </a:rPr>
              <a:t>Ministry of Health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457200" y="274638"/>
            <a:ext cx="7467600" cy="868362"/>
          </a:xfrm>
        </p:spPr>
        <p:txBody>
          <a:bodyPr>
            <a:normAutofit fontScale="90000"/>
          </a:bodyPr>
          <a:lstStyle/>
          <a:p>
            <a:pPr eaLnBrk="1" fontAlgn="auto" hangingPunct="1">
              <a:spcAft>
                <a:spcPts val="0"/>
              </a:spcAft>
              <a:defRPr/>
            </a:pPr>
            <a:r>
              <a:rPr lang="en-US" b="1" dirty="0"/>
              <a:t>Steps to admission for in-patient care </a:t>
            </a:r>
            <a:br>
              <a:rPr lang="en-US" b="1" dirty="0"/>
            </a:br>
            <a:endParaRPr lang="en-US" dirty="0"/>
          </a:p>
        </p:txBody>
      </p:sp>
      <p:sp>
        <p:nvSpPr>
          <p:cNvPr id="7" name="Content Placeholder 6"/>
          <p:cNvSpPr>
            <a:spLocks noGrp="1"/>
          </p:cNvSpPr>
          <p:nvPr>
            <p:ph sz="quarter" idx="1"/>
          </p:nvPr>
        </p:nvSpPr>
        <p:spPr>
          <a:xfrm>
            <a:off x="457200" y="1143000"/>
            <a:ext cx="7467600" cy="5330952"/>
          </a:xfrm>
          <a:solidFill>
            <a:schemeClr val="accent2"/>
          </a:solidFill>
        </p:spPr>
        <p:txBody>
          <a:bodyPr/>
          <a:lstStyle/>
          <a:p>
            <a:pPr>
              <a:buNone/>
            </a:pPr>
            <a:r>
              <a:rPr lang="en-US" b="1" dirty="0"/>
              <a:t>Step 6: Assess Breastfeeding Practices</a:t>
            </a:r>
            <a:endParaRPr lang="en-US" dirty="0"/>
          </a:p>
          <a:p>
            <a:pPr lvl="0"/>
            <a:r>
              <a:rPr lang="x-none" sz="2000" dirty="0"/>
              <a:t>Breastfeeding assessment: frequency </a:t>
            </a:r>
            <a:r>
              <a:rPr lang="en-US" sz="2000" dirty="0"/>
              <a:t>,</a:t>
            </a:r>
            <a:r>
              <a:rPr lang="x-none" sz="2000" dirty="0"/>
              <a:t>technique </a:t>
            </a:r>
            <a:r>
              <a:rPr lang="en-US" sz="2000" dirty="0"/>
              <a:t>and </a:t>
            </a:r>
            <a:r>
              <a:rPr lang="x-none" sz="2000" dirty="0"/>
              <a:t>duration on each breast.</a:t>
            </a:r>
            <a:endParaRPr lang="en-US" sz="2000" dirty="0"/>
          </a:p>
          <a:p>
            <a:pPr lvl="0"/>
            <a:r>
              <a:rPr lang="x-none" sz="2000" dirty="0"/>
              <a:t>Number of times baby is passing urine</a:t>
            </a:r>
            <a:endParaRPr lang="en-US" sz="2000" dirty="0"/>
          </a:p>
          <a:p>
            <a:pPr lvl="0"/>
            <a:r>
              <a:rPr lang="en-US" sz="2000" dirty="0"/>
              <a:t>Mode of feeding, e.g. breastfeeding, cup, cup and spoon, bottle</a:t>
            </a:r>
          </a:p>
          <a:p>
            <a:pPr lvl="0"/>
            <a:r>
              <a:rPr lang="en-US" sz="2000" dirty="0"/>
              <a:t>Feeding technique e.g. responsive, active, forced</a:t>
            </a:r>
          </a:p>
          <a:p>
            <a:pPr lvl="0"/>
            <a:r>
              <a:rPr lang="en-US" sz="2000" dirty="0"/>
              <a:t>Hygiene while preparing to breastfeed.</a:t>
            </a:r>
          </a:p>
          <a:p>
            <a:pPr lvl="0"/>
            <a:r>
              <a:rPr lang="en-US" sz="2000" dirty="0"/>
              <a:t>Psychosocial factors contributing to inadequacy of intake, such as social isolation, depression, stigma.</a:t>
            </a:r>
          </a:p>
          <a:p>
            <a:r>
              <a:rPr lang="en-US" sz="2000" dirty="0"/>
              <a:t>Use of vitamin and mineral supplements and alternative practices</a:t>
            </a:r>
          </a:p>
        </p:txBody>
      </p:sp>
      <p:graphicFrame>
        <p:nvGraphicFramePr>
          <p:cNvPr id="7170"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02423"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Box 6"/>
          <p:cNvSpPr txBox="1">
            <a:spLocks noChangeArrowheads="1"/>
          </p:cNvSpPr>
          <p:nvPr/>
        </p:nvSpPr>
        <p:spPr bwMode="auto">
          <a:xfrm rot="16200000">
            <a:off x="7013575" y="3349625"/>
            <a:ext cx="3194050" cy="457200"/>
          </a:xfrm>
          <a:prstGeom prst="rect">
            <a:avLst/>
          </a:prstGeom>
          <a:solidFill>
            <a:schemeClr val="accent1">
              <a:lumMod val="40000"/>
              <a:lumOff val="60000"/>
            </a:schemeClr>
          </a:solidFill>
          <a:ln w="9525">
            <a:noFill/>
            <a:miter lim="800000"/>
            <a:headEnd/>
            <a:tailEnd/>
          </a:ln>
          <a:effectLst/>
        </p:spPr>
        <p:txBody>
          <a:bodyPr>
            <a:spAutoFit/>
          </a:bodyPr>
          <a:lstStyle/>
          <a:p>
            <a:pPr algn="ctr" fontAlgn="base">
              <a:spcBef>
                <a:spcPct val="0"/>
              </a:spcBef>
              <a:spcAft>
                <a:spcPct val="0"/>
              </a:spcAft>
              <a:defRPr/>
            </a:pPr>
            <a:r>
              <a:rPr lang="en-US" sz="2400" dirty="0">
                <a:solidFill>
                  <a:prstClr val="black"/>
                </a:solidFill>
              </a:rPr>
              <a:t>Overview</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457200" y="274638"/>
            <a:ext cx="7467600" cy="868362"/>
          </a:xfrm>
        </p:spPr>
        <p:txBody>
          <a:bodyPr>
            <a:normAutofit fontScale="90000"/>
          </a:bodyPr>
          <a:lstStyle/>
          <a:p>
            <a:pPr eaLnBrk="1" fontAlgn="auto" hangingPunct="1">
              <a:spcAft>
                <a:spcPts val="0"/>
              </a:spcAft>
              <a:defRPr/>
            </a:pPr>
            <a:r>
              <a:rPr lang="en-US" b="1" dirty="0"/>
              <a:t>Steps to admission for in-patient care </a:t>
            </a:r>
            <a:br>
              <a:rPr lang="en-US" b="1" dirty="0"/>
            </a:br>
            <a:endParaRPr lang="en-US" dirty="0"/>
          </a:p>
        </p:txBody>
      </p:sp>
      <p:sp>
        <p:nvSpPr>
          <p:cNvPr id="7" name="Content Placeholder 6"/>
          <p:cNvSpPr>
            <a:spLocks noGrp="1"/>
          </p:cNvSpPr>
          <p:nvPr>
            <p:ph sz="quarter" idx="1"/>
          </p:nvPr>
        </p:nvSpPr>
        <p:spPr>
          <a:xfrm>
            <a:off x="457200" y="1143000"/>
            <a:ext cx="7467600" cy="5330952"/>
          </a:xfrm>
          <a:solidFill>
            <a:schemeClr val="accent2"/>
          </a:solidFill>
        </p:spPr>
        <p:txBody>
          <a:bodyPr/>
          <a:lstStyle/>
          <a:p>
            <a:r>
              <a:rPr lang="en-US" sz="3600" dirty="0"/>
              <a:t>Step 7: Identify Underlying Cause of Acute Malnutrition </a:t>
            </a:r>
          </a:p>
          <a:p>
            <a:endParaRPr lang="en-US" sz="3600" dirty="0"/>
          </a:p>
          <a:p>
            <a:r>
              <a:rPr lang="en-US" sz="3600" dirty="0"/>
              <a:t>Step 8: Based on the above medical, nutrition and causal assessment, determine the management of the infant: </a:t>
            </a:r>
          </a:p>
        </p:txBody>
      </p:sp>
      <p:graphicFrame>
        <p:nvGraphicFramePr>
          <p:cNvPr id="7170"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03447"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Box 6"/>
          <p:cNvSpPr txBox="1">
            <a:spLocks noChangeArrowheads="1"/>
          </p:cNvSpPr>
          <p:nvPr/>
        </p:nvSpPr>
        <p:spPr bwMode="auto">
          <a:xfrm rot="16200000">
            <a:off x="7013575" y="3349625"/>
            <a:ext cx="3194050" cy="457200"/>
          </a:xfrm>
          <a:prstGeom prst="rect">
            <a:avLst/>
          </a:prstGeom>
          <a:solidFill>
            <a:schemeClr val="accent1">
              <a:lumMod val="40000"/>
              <a:lumOff val="60000"/>
            </a:schemeClr>
          </a:solidFill>
          <a:ln w="9525">
            <a:noFill/>
            <a:miter lim="800000"/>
            <a:headEnd/>
            <a:tailEnd/>
          </a:ln>
          <a:effectLst/>
        </p:spPr>
        <p:txBody>
          <a:bodyPr>
            <a:spAutoFit/>
          </a:bodyPr>
          <a:lstStyle/>
          <a:p>
            <a:pPr algn="ctr" fontAlgn="base">
              <a:spcBef>
                <a:spcPct val="0"/>
              </a:spcBef>
              <a:spcAft>
                <a:spcPct val="0"/>
              </a:spcAft>
              <a:defRPr/>
            </a:pPr>
            <a:r>
              <a:rPr lang="en-US" sz="2400" dirty="0">
                <a:solidFill>
                  <a:prstClr val="black"/>
                </a:solidFill>
              </a:rPr>
              <a:t>Overview</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pPr eaLnBrk="1" hangingPunct="1">
              <a:defRPr/>
            </a:pPr>
            <a:r>
              <a:rPr lang="en-US" cap="none" dirty="0"/>
              <a:t>ADMISSION CRITERIA</a:t>
            </a:r>
            <a:endParaRPr lang="en-GB" dirty="0"/>
          </a:p>
        </p:txBody>
      </p:sp>
      <p:sp>
        <p:nvSpPr>
          <p:cNvPr id="38915" name="Content Placeholder 2"/>
          <p:cNvSpPr>
            <a:spLocks noGrp="1"/>
          </p:cNvSpPr>
          <p:nvPr>
            <p:ph sz="quarter" idx="4294967295"/>
          </p:nvPr>
        </p:nvSpPr>
        <p:spPr>
          <a:xfrm>
            <a:off x="152400" y="1066800"/>
            <a:ext cx="7467600" cy="4873625"/>
          </a:xfrm>
        </p:spPr>
        <p:txBody>
          <a:bodyPr/>
          <a:lstStyle/>
          <a:p>
            <a:pPr eaLnBrk="1" hangingPunct="1">
              <a:buNone/>
            </a:pPr>
            <a:r>
              <a:rPr lang="en-US" b="1" dirty="0"/>
              <a:t>Infants less than 6 months of age with a prospect of being breastfed</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789581684"/>
              </p:ext>
            </p:extLst>
          </p:nvPr>
        </p:nvGraphicFramePr>
        <p:xfrm>
          <a:off x="457200" y="1981200"/>
          <a:ext cx="8001000" cy="4610814"/>
        </p:xfrm>
        <a:graphic>
          <a:graphicData uri="http://schemas.openxmlformats.org/drawingml/2006/table">
            <a:tbl>
              <a:tblPr/>
              <a:tblGrid>
                <a:gridCol w="3495583">
                  <a:extLst>
                    <a:ext uri="{9D8B030D-6E8A-4147-A177-3AD203B41FA5}">
                      <a16:colId xmlns:a16="http://schemas.microsoft.com/office/drawing/2014/main" val="20000"/>
                    </a:ext>
                  </a:extLst>
                </a:gridCol>
                <a:gridCol w="4505417">
                  <a:extLst>
                    <a:ext uri="{9D8B030D-6E8A-4147-A177-3AD203B41FA5}">
                      <a16:colId xmlns:a16="http://schemas.microsoft.com/office/drawing/2014/main" val="20001"/>
                    </a:ext>
                  </a:extLst>
                </a:gridCol>
              </a:tblGrid>
              <a:tr h="301928">
                <a:tc>
                  <a:txBody>
                    <a:bodyPr/>
                    <a:lstStyle/>
                    <a:p>
                      <a:pPr marL="63500" marR="0" algn="just">
                        <a:spcBef>
                          <a:spcPts val="0"/>
                        </a:spcBef>
                        <a:spcAft>
                          <a:spcPts val="0"/>
                        </a:spcAft>
                      </a:pPr>
                      <a:r>
                        <a:rPr lang="en-US" sz="1600" b="1" i="1" dirty="0">
                          <a:latin typeface="Arial"/>
                          <a:ea typeface="Times New Roman"/>
                          <a:cs typeface="Arial"/>
                        </a:rPr>
                        <a:t>AGE</a:t>
                      </a:r>
                      <a:endParaRPr lang="en-US" sz="1200" dirty="0">
                        <a:latin typeface="Tahoma"/>
                        <a:ea typeface="Times New Roman"/>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101600" marR="0" algn="just">
                        <a:spcBef>
                          <a:spcPts val="0"/>
                        </a:spcBef>
                        <a:spcAft>
                          <a:spcPts val="0"/>
                        </a:spcAft>
                      </a:pPr>
                      <a:r>
                        <a:rPr lang="en-US" sz="1400" b="1" i="1" dirty="0">
                          <a:latin typeface="Arial"/>
                          <a:ea typeface="Times New Roman"/>
                          <a:cs typeface="Arial"/>
                        </a:rPr>
                        <a:t>ADMISSION CRITERIA</a:t>
                      </a:r>
                      <a:endParaRPr lang="en-US" sz="1600" dirty="0">
                        <a:latin typeface="Tahoma"/>
                        <a:ea typeface="Times New Roman"/>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858817">
                <a:tc rowSpan="5">
                  <a:txBody>
                    <a:bodyPr/>
                    <a:lstStyle/>
                    <a:p>
                      <a:pPr marL="9525" marR="0" algn="just">
                        <a:spcBef>
                          <a:spcPts val="0"/>
                        </a:spcBef>
                        <a:spcAft>
                          <a:spcPts val="0"/>
                        </a:spcAft>
                      </a:pPr>
                      <a:r>
                        <a:rPr lang="en-US" sz="2000" dirty="0">
                          <a:latin typeface="Arial"/>
                          <a:ea typeface="Times New Roman"/>
                          <a:cs typeface="Arial"/>
                        </a:rPr>
                        <a:t>Infant less than 6 months</a:t>
                      </a:r>
                      <a:endParaRPr lang="en-US" sz="2000" dirty="0">
                        <a:latin typeface="Tahoma"/>
                        <a:ea typeface="Times New Roman"/>
                        <a:cs typeface="Arial"/>
                      </a:endParaRPr>
                    </a:p>
                    <a:p>
                      <a:pPr marL="9525" marR="0" algn="just">
                        <a:spcBef>
                          <a:spcPts val="0"/>
                        </a:spcBef>
                        <a:spcAft>
                          <a:spcPts val="0"/>
                        </a:spcAft>
                      </a:pPr>
                      <a:r>
                        <a:rPr lang="en-US" sz="2000" b="1" dirty="0">
                          <a:latin typeface="Arial"/>
                          <a:ea typeface="Times New Roman"/>
                          <a:cs typeface="Arial"/>
                        </a:rPr>
                        <a:t>OR</a:t>
                      </a:r>
                      <a:endParaRPr lang="en-US" sz="2000" dirty="0">
                        <a:latin typeface="Tahoma"/>
                        <a:ea typeface="Times New Roman"/>
                        <a:cs typeface="Arial"/>
                      </a:endParaRPr>
                    </a:p>
                    <a:p>
                      <a:pPr marL="9525" marR="0" algn="l">
                        <a:spcBef>
                          <a:spcPts val="0"/>
                        </a:spcBef>
                        <a:spcAft>
                          <a:spcPts val="0"/>
                        </a:spcAft>
                      </a:pPr>
                      <a:r>
                        <a:rPr lang="en-US" sz="2000" dirty="0">
                          <a:latin typeface="Arial"/>
                          <a:ea typeface="Times New Roman"/>
                          <a:cs typeface="Arial"/>
                        </a:rPr>
                        <a:t>Infants ≥ 6 months but weighing </a:t>
                      </a:r>
                      <a:r>
                        <a:rPr lang="en-US" sz="2000" dirty="0">
                          <a:solidFill>
                            <a:srgbClr val="FF0000"/>
                          </a:solidFill>
                          <a:latin typeface="Arial"/>
                          <a:ea typeface="Times New Roman"/>
                          <a:cs typeface="Arial"/>
                        </a:rPr>
                        <a:t>less than 4kg </a:t>
                      </a:r>
                      <a:r>
                        <a:rPr lang="en-US" sz="2000" dirty="0">
                          <a:latin typeface="Arial"/>
                          <a:ea typeface="Times New Roman"/>
                          <a:cs typeface="Arial"/>
                        </a:rPr>
                        <a:t>being breastfed</a:t>
                      </a:r>
                      <a:endParaRPr lang="en-US" sz="2000" dirty="0">
                        <a:latin typeface="Tahoma"/>
                        <a:ea typeface="Times New Roman"/>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101600" marR="0" algn="just">
                        <a:spcBef>
                          <a:spcPts val="0"/>
                        </a:spcBef>
                        <a:spcAft>
                          <a:spcPts val="0"/>
                        </a:spcAft>
                      </a:pPr>
                      <a:r>
                        <a:rPr lang="en-US" sz="2000" dirty="0">
                          <a:latin typeface="Arial"/>
                          <a:ea typeface="Times New Roman"/>
                          <a:cs typeface="Arial"/>
                        </a:rPr>
                        <a:t>Presence of bilateral pitting edema</a:t>
                      </a:r>
                      <a:endParaRPr lang="en-US" sz="2000" dirty="0">
                        <a:latin typeface="Tahoma"/>
                        <a:ea typeface="Times New Roman"/>
                        <a:cs typeface="Arial"/>
                      </a:endParaRPr>
                    </a:p>
                    <a:p>
                      <a:pPr marL="101600" marR="0" algn="just">
                        <a:spcBef>
                          <a:spcPts val="0"/>
                        </a:spcBef>
                        <a:spcAft>
                          <a:spcPts val="0"/>
                        </a:spcAft>
                      </a:pPr>
                      <a:r>
                        <a:rPr lang="en-US" sz="2000" b="1" dirty="0">
                          <a:latin typeface="Arial"/>
                          <a:ea typeface="Times New Roman"/>
                          <a:cs typeface="Arial"/>
                        </a:rPr>
                        <a:t>OR</a:t>
                      </a:r>
                      <a:endParaRPr lang="en-US" sz="2000" dirty="0">
                        <a:latin typeface="Tahoma"/>
                        <a:ea typeface="Times New Roman"/>
                        <a:cs typeface="Arial"/>
                      </a:endParaRPr>
                    </a:p>
                    <a:p>
                      <a:pPr marL="101600" marR="0" algn="just">
                        <a:spcBef>
                          <a:spcPts val="0"/>
                        </a:spcBef>
                        <a:spcAft>
                          <a:spcPts val="0"/>
                        </a:spcAft>
                      </a:pPr>
                      <a:r>
                        <a:rPr lang="en-US" sz="2000" dirty="0">
                          <a:latin typeface="Arial"/>
                          <a:ea typeface="Times New Roman"/>
                          <a:cs typeface="Arial"/>
                        </a:rPr>
                        <a:t>WFL &lt; -3 z-score </a:t>
                      </a:r>
                      <a:endParaRPr lang="en-US" sz="2000" dirty="0">
                        <a:latin typeface="Tahoma"/>
                        <a:ea typeface="Times New Roman"/>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1"/>
                  </a:ext>
                </a:extLst>
              </a:tr>
              <a:tr h="583035">
                <a:tc vMerge="1">
                  <a:txBody>
                    <a:bodyPr/>
                    <a:lstStyle/>
                    <a:p>
                      <a:endParaRPr lang="en-US"/>
                    </a:p>
                  </a:txBody>
                  <a:tcPr/>
                </a:tc>
                <a:tc>
                  <a:txBody>
                    <a:bodyPr/>
                    <a:lstStyle/>
                    <a:p>
                      <a:pPr marL="0" marR="0" indent="73025" algn="just">
                        <a:spcBef>
                          <a:spcPts val="0"/>
                        </a:spcBef>
                        <a:spcAft>
                          <a:spcPts val="0"/>
                        </a:spcAft>
                      </a:pPr>
                      <a:endParaRPr lang="en-US" sz="2000" dirty="0">
                        <a:latin typeface="Tahoma"/>
                        <a:ea typeface="Times New Roman"/>
                        <a:cs typeface="Arial"/>
                      </a:endParaRPr>
                    </a:p>
                    <a:p>
                      <a:pPr marL="0" marR="0" indent="73025" algn="just">
                        <a:spcBef>
                          <a:spcPts val="0"/>
                        </a:spcBef>
                        <a:spcAft>
                          <a:spcPts val="0"/>
                        </a:spcAft>
                      </a:pPr>
                      <a:r>
                        <a:rPr lang="en-US" sz="2000" b="1" dirty="0">
                          <a:latin typeface="Arial"/>
                          <a:ea typeface="Times New Roman"/>
                          <a:cs typeface="Arial"/>
                        </a:rPr>
                        <a:t>OR</a:t>
                      </a:r>
                      <a:endParaRPr lang="en-US" sz="2000" dirty="0">
                        <a:latin typeface="Tahoma"/>
                        <a:ea typeface="Times New Roman"/>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858817">
                <a:tc vMerge="1">
                  <a:txBody>
                    <a:bodyPr/>
                    <a:lstStyle/>
                    <a:p>
                      <a:endParaRPr lang="en-US"/>
                    </a:p>
                  </a:txBody>
                  <a:tcPr/>
                </a:tc>
                <a:tc>
                  <a:txBody>
                    <a:bodyPr/>
                    <a:lstStyle/>
                    <a:p>
                      <a:pPr marL="0" marR="0" algn="just">
                        <a:spcBef>
                          <a:spcPts val="0"/>
                        </a:spcBef>
                        <a:spcAft>
                          <a:spcPts val="0"/>
                        </a:spcAft>
                      </a:pPr>
                      <a:endParaRPr lang="en-US" sz="2000" dirty="0">
                        <a:latin typeface="Arial"/>
                        <a:ea typeface="Times New Roman"/>
                        <a:cs typeface="Arial"/>
                      </a:endParaRPr>
                    </a:p>
                    <a:p>
                      <a:pPr marL="0" marR="0" algn="just">
                        <a:spcBef>
                          <a:spcPts val="0"/>
                        </a:spcBef>
                        <a:spcAft>
                          <a:spcPts val="0"/>
                        </a:spcAft>
                      </a:pPr>
                      <a:r>
                        <a:rPr lang="en-US" sz="2000" dirty="0">
                          <a:latin typeface="Arial"/>
                          <a:ea typeface="Times New Roman"/>
                          <a:cs typeface="Arial"/>
                        </a:rPr>
                        <a:t>The infant is too weak to suckle or feed effectively (regardless of weight-for-length)</a:t>
                      </a:r>
                      <a:endParaRPr lang="en-US" sz="2000" dirty="0">
                        <a:latin typeface="Tahoma"/>
                        <a:ea typeface="Times New Roman"/>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373651">
                <a:tc vMerge="1">
                  <a:txBody>
                    <a:bodyPr/>
                    <a:lstStyle/>
                    <a:p>
                      <a:endParaRPr lang="en-US"/>
                    </a:p>
                  </a:txBody>
                  <a:tcPr/>
                </a:tc>
                <a:tc>
                  <a:txBody>
                    <a:bodyPr/>
                    <a:lstStyle/>
                    <a:p>
                      <a:pPr marL="101600" marR="0" algn="just">
                        <a:spcBef>
                          <a:spcPts val="0"/>
                        </a:spcBef>
                        <a:spcAft>
                          <a:spcPts val="0"/>
                        </a:spcAft>
                      </a:pPr>
                      <a:r>
                        <a:rPr lang="en-US" sz="2000" b="1" dirty="0">
                          <a:latin typeface="Arial"/>
                          <a:ea typeface="Times New Roman"/>
                          <a:cs typeface="Arial"/>
                        </a:rPr>
                        <a:t>OR</a:t>
                      </a:r>
                      <a:endParaRPr lang="en-US" sz="2000" dirty="0">
                        <a:latin typeface="Tahoma"/>
                        <a:ea typeface="Times New Roman"/>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858817">
                <a:tc vMerge="1">
                  <a:txBody>
                    <a:bodyPr/>
                    <a:lstStyle/>
                    <a:p>
                      <a:endParaRPr lang="en-US"/>
                    </a:p>
                  </a:txBody>
                  <a:tcPr/>
                </a:tc>
                <a:tc>
                  <a:txBody>
                    <a:bodyPr/>
                    <a:lstStyle/>
                    <a:p>
                      <a:pPr marL="101600" marR="0" algn="just">
                        <a:spcBef>
                          <a:spcPts val="0"/>
                        </a:spcBef>
                        <a:spcAft>
                          <a:spcPts val="0"/>
                        </a:spcAft>
                      </a:pPr>
                      <a:r>
                        <a:rPr lang="en-US" sz="2000" dirty="0">
                          <a:solidFill>
                            <a:srgbClr val="FF0000"/>
                          </a:solidFill>
                          <a:latin typeface="Arial"/>
                          <a:ea typeface="MS Gothic"/>
                          <a:cs typeface="Arial"/>
                        </a:rPr>
                        <a:t>IMCI danger signs; recent weight loss or failure to gain weight per WHO weight velocity standards</a:t>
                      </a:r>
                      <a:endParaRPr lang="en-US" sz="2000" dirty="0">
                        <a:solidFill>
                          <a:srgbClr val="FF0000"/>
                        </a:solidFill>
                        <a:latin typeface="Tahoma"/>
                        <a:ea typeface="Times New Roman"/>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277635">
                <a:tc>
                  <a:txBody>
                    <a:bodyPr/>
                    <a:lstStyle/>
                    <a:p>
                      <a:pPr marL="0" marR="0" algn="just">
                        <a:spcBef>
                          <a:spcPts val="0"/>
                        </a:spcBef>
                        <a:spcAft>
                          <a:spcPts val="0"/>
                        </a:spcAft>
                      </a:pPr>
                      <a:endParaRPr lang="en-US" sz="1000">
                        <a:latin typeface="Arial"/>
                        <a:ea typeface="Times New Roman"/>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101600" marR="0" algn="just">
                        <a:spcBef>
                          <a:spcPts val="0"/>
                        </a:spcBef>
                        <a:spcAft>
                          <a:spcPts val="0"/>
                        </a:spcAft>
                      </a:pPr>
                      <a:endParaRPr lang="en-US" sz="1000" dirty="0">
                        <a:solidFill>
                          <a:srgbClr val="000000"/>
                        </a:solidFill>
                        <a:latin typeface="Arial"/>
                        <a:ea typeface="MS Gothic"/>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457200" y="274638"/>
            <a:ext cx="8229600" cy="715962"/>
          </a:xfrm>
        </p:spPr>
        <p:txBody>
          <a:bodyPr/>
          <a:lstStyle/>
          <a:p>
            <a:pPr eaLnBrk="1" fontAlgn="auto" hangingPunct="1">
              <a:spcAft>
                <a:spcPts val="0"/>
              </a:spcAft>
              <a:defRPr/>
            </a:pPr>
            <a:r>
              <a:rPr lang="en-US" sz="3600" dirty="0"/>
              <a:t>Nutrition support</a:t>
            </a:r>
          </a:p>
        </p:txBody>
      </p:sp>
      <p:sp>
        <p:nvSpPr>
          <p:cNvPr id="12292" name="Rectangle 3"/>
          <p:cNvSpPr>
            <a:spLocks noGrp="1" noChangeArrowheads="1"/>
          </p:cNvSpPr>
          <p:nvPr>
            <p:ph sz="quarter" idx="1"/>
          </p:nvPr>
        </p:nvSpPr>
        <p:spPr>
          <a:xfrm>
            <a:off x="457200" y="1447800"/>
            <a:ext cx="7924800" cy="4678363"/>
          </a:xfrm>
        </p:spPr>
        <p:txBody>
          <a:bodyPr/>
          <a:lstStyle/>
          <a:p>
            <a:pPr eaLnBrk="1" hangingPunct="1"/>
            <a:r>
              <a:rPr lang="en-US" dirty="0"/>
              <a:t>To stimulate breast-feeding and to supplement the child until breast milk is sufficient to allow the child to grow properly. </a:t>
            </a:r>
          </a:p>
          <a:p>
            <a:pPr eaLnBrk="1" hangingPunct="1"/>
            <a:endParaRPr lang="en-US" dirty="0"/>
          </a:p>
          <a:p>
            <a:pPr eaLnBrk="1" hangingPunct="1"/>
            <a:r>
              <a:rPr lang="en-US" dirty="0"/>
              <a:t>To support infants who are too weak to breastfeed through Supplemental Suckling (SS) technique </a:t>
            </a:r>
          </a:p>
          <a:p>
            <a:pPr eaLnBrk="1" hangingPunct="1">
              <a:buFontTx/>
              <a:buNone/>
            </a:pPr>
            <a:endParaRPr lang="en-US" dirty="0"/>
          </a:p>
          <a:p>
            <a:pPr lvl="1" eaLnBrk="1" hangingPunct="1"/>
            <a:endParaRPr lang="en-US" sz="2000" dirty="0"/>
          </a:p>
        </p:txBody>
      </p:sp>
      <p:graphicFrame>
        <p:nvGraphicFramePr>
          <p:cNvPr id="1024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22903"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4" name="Text Box 6"/>
          <p:cNvSpPr txBox="1">
            <a:spLocks noChangeArrowheads="1"/>
          </p:cNvSpPr>
          <p:nvPr/>
        </p:nvSpPr>
        <p:spPr bwMode="auto">
          <a:xfrm rot="16200000">
            <a:off x="7013575" y="3349625"/>
            <a:ext cx="3194050" cy="457200"/>
          </a:xfrm>
          <a:prstGeom prst="rect">
            <a:avLst/>
          </a:prstGeom>
          <a:solidFill>
            <a:schemeClr val="accent1">
              <a:lumMod val="40000"/>
              <a:lumOff val="60000"/>
            </a:schemeClr>
          </a:solidFill>
          <a:ln w="9525">
            <a:noFill/>
            <a:miter lim="800000"/>
            <a:headEnd/>
            <a:tailEnd/>
          </a:ln>
          <a:effectLst/>
        </p:spPr>
        <p:txBody>
          <a:bodyPr>
            <a:spAutoFit/>
          </a:bodyPr>
          <a:lstStyle/>
          <a:p>
            <a:pPr algn="ctr" fontAlgn="base">
              <a:spcBef>
                <a:spcPct val="0"/>
              </a:spcBef>
              <a:spcAft>
                <a:spcPct val="0"/>
              </a:spcAft>
              <a:defRPr/>
            </a:pPr>
            <a:r>
              <a:rPr lang="en-US" sz="2400" b="1" dirty="0">
                <a:solidFill>
                  <a:prstClr val="black"/>
                </a:solidFill>
              </a:rPr>
              <a:t>Purpose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457200" y="274638"/>
            <a:ext cx="7467600" cy="868362"/>
          </a:xfrm>
        </p:spPr>
        <p:txBody>
          <a:bodyPr>
            <a:normAutofit/>
          </a:bodyPr>
          <a:lstStyle/>
          <a:p>
            <a:pPr eaLnBrk="1" fontAlgn="auto" hangingPunct="1">
              <a:spcAft>
                <a:spcPts val="0"/>
              </a:spcAft>
              <a:defRPr/>
            </a:pPr>
            <a:r>
              <a:rPr lang="en-US" dirty="0"/>
              <a:t>Nutrition Support</a:t>
            </a:r>
          </a:p>
        </p:txBody>
      </p:sp>
      <p:sp>
        <p:nvSpPr>
          <p:cNvPr id="7" name="Content Placeholder 6"/>
          <p:cNvSpPr>
            <a:spLocks noGrp="1"/>
          </p:cNvSpPr>
          <p:nvPr>
            <p:ph sz="quarter" idx="1"/>
          </p:nvPr>
        </p:nvSpPr>
        <p:spPr>
          <a:xfrm>
            <a:off x="457200" y="1143000"/>
            <a:ext cx="7467600" cy="5330952"/>
          </a:xfrm>
          <a:solidFill>
            <a:schemeClr val="accent2"/>
          </a:solidFill>
        </p:spPr>
        <p:txBody>
          <a:bodyPr/>
          <a:lstStyle/>
          <a:p>
            <a:r>
              <a:rPr lang="en-US" sz="2000" dirty="0"/>
              <a:t>Prioritize establishing, or re-establishing effective exclusive breastfeeding</a:t>
            </a:r>
          </a:p>
          <a:p>
            <a:endParaRPr lang="en-US" sz="2000" dirty="0"/>
          </a:p>
          <a:p>
            <a:r>
              <a:rPr lang="en-US" sz="2000" dirty="0"/>
              <a:t>If an infant is not breastfed, support should be given to the mother or female caregiver to re-lactate</a:t>
            </a:r>
          </a:p>
          <a:p>
            <a:endParaRPr lang="en-US" sz="2000" dirty="0"/>
          </a:p>
          <a:p>
            <a:r>
              <a:rPr lang="en-US" sz="2000" dirty="0"/>
              <a:t>Where exclusive breastfeeding does not provide enough breast milk for the infant re-lactation should be supported and stimulated by supplemental suckling </a:t>
            </a:r>
          </a:p>
        </p:txBody>
      </p:sp>
      <p:graphicFrame>
        <p:nvGraphicFramePr>
          <p:cNvPr id="7170"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06519"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457200" y="274638"/>
            <a:ext cx="7467600" cy="868362"/>
          </a:xfrm>
        </p:spPr>
        <p:txBody>
          <a:bodyPr>
            <a:normAutofit/>
          </a:bodyPr>
          <a:lstStyle/>
          <a:p>
            <a:pPr eaLnBrk="1" fontAlgn="auto" hangingPunct="1">
              <a:spcAft>
                <a:spcPts val="0"/>
              </a:spcAft>
              <a:defRPr/>
            </a:pPr>
            <a:r>
              <a:rPr lang="en-US" dirty="0"/>
              <a:t>Nutrition Support</a:t>
            </a:r>
          </a:p>
        </p:txBody>
      </p:sp>
      <p:sp>
        <p:nvSpPr>
          <p:cNvPr id="7" name="Content Placeholder 6"/>
          <p:cNvSpPr>
            <a:spLocks noGrp="1"/>
          </p:cNvSpPr>
          <p:nvPr>
            <p:ph sz="quarter" idx="1"/>
          </p:nvPr>
        </p:nvSpPr>
        <p:spPr>
          <a:xfrm>
            <a:off x="457200" y="1143000"/>
            <a:ext cx="7467600" cy="5330952"/>
          </a:xfrm>
          <a:solidFill>
            <a:schemeClr val="accent2"/>
          </a:solidFill>
        </p:spPr>
        <p:txBody>
          <a:bodyPr/>
          <a:lstStyle/>
          <a:p>
            <a:r>
              <a:rPr lang="en-US" sz="2000" dirty="0"/>
              <a:t>Infants with SAM without edema should be supplemented with expressed </a:t>
            </a:r>
            <a:r>
              <a:rPr lang="en-US" sz="2000" dirty="0" err="1"/>
              <a:t>breastmilk</a:t>
            </a:r>
            <a:r>
              <a:rPr lang="en-US" sz="2000" dirty="0"/>
              <a:t>, a generic infant formula or F-100 diluted</a:t>
            </a:r>
          </a:p>
          <a:p>
            <a:endParaRPr lang="en-US" sz="2000" dirty="0"/>
          </a:p>
          <a:p>
            <a:r>
              <a:rPr lang="en-US" sz="2000" dirty="0"/>
              <a:t>Young infants with edema should be supplemented with expressed breastmilk or F-75 until the edema has resolved</a:t>
            </a:r>
          </a:p>
          <a:p>
            <a:endParaRPr lang="en-US" sz="2000" dirty="0"/>
          </a:p>
          <a:p>
            <a:r>
              <a:rPr lang="en-US" sz="2000" dirty="0"/>
              <a:t>Undiluted F-100 due should never be given to infants less than 6 months old with severe acute malnutrition</a:t>
            </a:r>
          </a:p>
          <a:p>
            <a:endParaRPr lang="en-US" sz="2000" dirty="0"/>
          </a:p>
        </p:txBody>
      </p:sp>
      <p:graphicFrame>
        <p:nvGraphicFramePr>
          <p:cNvPr id="7170"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07543"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Box 6"/>
          <p:cNvSpPr txBox="1">
            <a:spLocks noChangeArrowheads="1"/>
          </p:cNvSpPr>
          <p:nvPr/>
        </p:nvSpPr>
        <p:spPr bwMode="auto">
          <a:xfrm rot="16200000">
            <a:off x="7013575" y="3349625"/>
            <a:ext cx="3194050" cy="457200"/>
          </a:xfrm>
          <a:prstGeom prst="rect">
            <a:avLst/>
          </a:prstGeom>
          <a:solidFill>
            <a:schemeClr val="accent1">
              <a:lumMod val="40000"/>
              <a:lumOff val="60000"/>
            </a:schemeClr>
          </a:solidFill>
          <a:ln w="9525">
            <a:noFill/>
            <a:miter lim="800000"/>
            <a:headEnd/>
            <a:tailEnd/>
          </a:ln>
          <a:effectLst/>
        </p:spPr>
        <p:txBody>
          <a:bodyPr>
            <a:spAutoFit/>
          </a:bodyPr>
          <a:lstStyle/>
          <a:p>
            <a:pPr algn="ctr" fontAlgn="base">
              <a:spcBef>
                <a:spcPct val="0"/>
              </a:spcBef>
              <a:spcAft>
                <a:spcPct val="0"/>
              </a:spcAft>
              <a:defRPr/>
            </a:pPr>
            <a:r>
              <a:rPr lang="en-US" sz="2400" dirty="0">
                <a:solidFill>
                  <a:prstClr val="black"/>
                </a:solidFill>
              </a:rPr>
              <a:t>Overview</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457200" y="274638"/>
            <a:ext cx="7467600" cy="868362"/>
          </a:xfrm>
        </p:spPr>
        <p:txBody>
          <a:bodyPr>
            <a:normAutofit/>
          </a:bodyPr>
          <a:lstStyle/>
          <a:p>
            <a:pPr eaLnBrk="1" fontAlgn="auto" hangingPunct="1">
              <a:spcAft>
                <a:spcPts val="0"/>
              </a:spcAft>
              <a:defRPr/>
            </a:pPr>
            <a:r>
              <a:rPr lang="en-US" dirty="0"/>
              <a:t>Nutrition Support</a:t>
            </a:r>
          </a:p>
        </p:txBody>
      </p:sp>
      <p:sp>
        <p:nvSpPr>
          <p:cNvPr id="7" name="Content Placeholder 6"/>
          <p:cNvSpPr>
            <a:spLocks noGrp="1"/>
          </p:cNvSpPr>
          <p:nvPr>
            <p:ph sz="quarter" idx="1"/>
          </p:nvPr>
        </p:nvSpPr>
        <p:spPr>
          <a:xfrm>
            <a:off x="457200" y="1143000"/>
            <a:ext cx="7467600" cy="5330952"/>
          </a:xfrm>
          <a:solidFill>
            <a:schemeClr val="accent2"/>
          </a:solidFill>
        </p:spPr>
        <p:txBody>
          <a:bodyPr/>
          <a:lstStyle/>
          <a:p>
            <a:pPr>
              <a:buNone/>
            </a:pPr>
            <a:r>
              <a:rPr lang="en-US" b="1" dirty="0"/>
              <a:t>Feeding in In patient care</a:t>
            </a:r>
          </a:p>
          <a:p>
            <a:r>
              <a:rPr lang="en-US" dirty="0"/>
              <a:t>Breastfeed on demand or offer breastfeeding every 3 hours for at least 20 </a:t>
            </a:r>
          </a:p>
          <a:p>
            <a:pPr>
              <a:buNone/>
            </a:pPr>
            <a:endParaRPr lang="en-US" dirty="0"/>
          </a:p>
          <a:p>
            <a:r>
              <a:rPr lang="en-US" dirty="0"/>
              <a:t>Between a half-hour and an hour after a normal breastfeeding session, give maintenance amounts of a milk supplement at 130 ml/kg/day distributed across eight feeds per day using the supplemental suckling technique</a:t>
            </a:r>
          </a:p>
          <a:p>
            <a:endParaRPr lang="en-US" dirty="0"/>
          </a:p>
          <a:p>
            <a:pPr lvl="0"/>
            <a:r>
              <a:rPr lang="en-US" dirty="0"/>
              <a:t>The quantity of milk supplement is not increased as the infant starts to gain weight.</a:t>
            </a:r>
          </a:p>
          <a:p>
            <a:endParaRPr lang="en-US" b="1" dirty="0"/>
          </a:p>
          <a:p>
            <a:endParaRPr lang="en-US" b="1" dirty="0"/>
          </a:p>
        </p:txBody>
      </p:sp>
      <p:graphicFrame>
        <p:nvGraphicFramePr>
          <p:cNvPr id="7170"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08567"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Box 6"/>
          <p:cNvSpPr txBox="1">
            <a:spLocks noChangeArrowheads="1"/>
          </p:cNvSpPr>
          <p:nvPr/>
        </p:nvSpPr>
        <p:spPr bwMode="auto">
          <a:xfrm rot="16200000">
            <a:off x="7013575" y="3349625"/>
            <a:ext cx="3194050" cy="457200"/>
          </a:xfrm>
          <a:prstGeom prst="rect">
            <a:avLst/>
          </a:prstGeom>
          <a:solidFill>
            <a:schemeClr val="accent1">
              <a:lumMod val="40000"/>
              <a:lumOff val="60000"/>
            </a:schemeClr>
          </a:solidFill>
          <a:ln w="9525">
            <a:noFill/>
            <a:miter lim="800000"/>
            <a:headEnd/>
            <a:tailEnd/>
          </a:ln>
          <a:effectLst/>
        </p:spPr>
        <p:txBody>
          <a:bodyPr>
            <a:spAutoFit/>
          </a:bodyPr>
          <a:lstStyle/>
          <a:p>
            <a:pPr algn="ctr" fontAlgn="base">
              <a:spcBef>
                <a:spcPct val="0"/>
              </a:spcBef>
              <a:spcAft>
                <a:spcPct val="0"/>
              </a:spcAft>
              <a:defRPr/>
            </a:pPr>
            <a:r>
              <a:rPr lang="en-US" sz="2400" dirty="0">
                <a:solidFill>
                  <a:prstClr val="black"/>
                </a:solidFill>
              </a:rPr>
              <a:t>Overview</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bwMode="auto">
          <a:xfrm>
            <a:off x="457200" y="274638"/>
            <a:ext cx="8229600" cy="944562"/>
          </a:xfrm>
        </p:spPr>
        <p:txBody>
          <a:bodyPr wrap="square" lIns="91440" tIns="45720" rIns="91440" bIns="45720" numCol="1" anchorCtr="0" compatLnSpc="1">
            <a:prstTxWarp prst="textNoShape">
              <a:avLst/>
            </a:prstTxWarp>
          </a:bodyPr>
          <a:lstStyle/>
          <a:p>
            <a:pPr eaLnBrk="1" hangingPunct="1"/>
            <a:r>
              <a:rPr lang="en-US" sz="2800" cap="none"/>
              <a:t>Quantity and frequency of feeding Diluted F 100</a:t>
            </a:r>
          </a:p>
        </p:txBody>
      </p:sp>
      <p:sp>
        <p:nvSpPr>
          <p:cNvPr id="14340" name="Rectangle 3"/>
          <p:cNvSpPr>
            <a:spLocks noGrp="1" noChangeArrowheads="1"/>
          </p:cNvSpPr>
          <p:nvPr>
            <p:ph sz="quarter" idx="1"/>
          </p:nvPr>
        </p:nvSpPr>
        <p:spPr>
          <a:xfrm>
            <a:off x="152400" y="1447800"/>
            <a:ext cx="8229600" cy="4678363"/>
          </a:xfrm>
        </p:spPr>
        <p:txBody>
          <a:bodyPr/>
          <a:lstStyle/>
          <a:p>
            <a:pPr eaLnBrk="1" hangingPunct="1">
              <a:lnSpc>
                <a:spcPct val="90000"/>
              </a:lnSpc>
            </a:pPr>
            <a:r>
              <a:rPr lang="en-GB" dirty="0"/>
              <a:t>Breast-feed every 3 hours for at least 20 minutes, more often if the child cries or seems to want more</a:t>
            </a:r>
          </a:p>
          <a:p>
            <a:pPr eaLnBrk="1" hangingPunct="1">
              <a:lnSpc>
                <a:spcPct val="90000"/>
              </a:lnSpc>
              <a:buFont typeface="Wingdings" pitchFamily="2" charset="2"/>
              <a:buNone/>
            </a:pPr>
            <a:endParaRPr lang="en-GB" dirty="0"/>
          </a:p>
          <a:p>
            <a:pPr eaLnBrk="1" hangingPunct="1">
              <a:lnSpc>
                <a:spcPct val="90000"/>
              </a:lnSpc>
            </a:pPr>
            <a:r>
              <a:rPr lang="en-GB" dirty="0"/>
              <a:t>Between one half and one hour after a normal breast-feed give maintenance amounts of F100 Diluted using the supplementary suckling technique</a:t>
            </a:r>
          </a:p>
          <a:p>
            <a:pPr eaLnBrk="1" hangingPunct="1">
              <a:lnSpc>
                <a:spcPct val="90000"/>
              </a:lnSpc>
            </a:pPr>
            <a:endParaRPr lang="en-GB" dirty="0"/>
          </a:p>
          <a:p>
            <a:pPr eaLnBrk="1" hangingPunct="1">
              <a:lnSpc>
                <a:spcPct val="90000"/>
              </a:lnSpc>
            </a:pPr>
            <a:r>
              <a:rPr lang="en-GB" dirty="0"/>
              <a:t>Nurse in a separate space from the older malnourished children to prevent cross infection</a:t>
            </a:r>
            <a:endParaRPr lang="en-US" dirty="0"/>
          </a:p>
        </p:txBody>
      </p:sp>
      <p:graphicFrame>
        <p:nvGraphicFramePr>
          <p:cNvPr id="12290"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13687"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6"/>
          <p:cNvSpPr txBox="1">
            <a:spLocks noChangeArrowheads="1"/>
          </p:cNvSpPr>
          <p:nvPr/>
        </p:nvSpPr>
        <p:spPr bwMode="auto">
          <a:xfrm rot="16200000">
            <a:off x="7013575" y="3349625"/>
            <a:ext cx="3194050" cy="457200"/>
          </a:xfrm>
          <a:prstGeom prst="rect">
            <a:avLst/>
          </a:prstGeom>
          <a:solidFill>
            <a:schemeClr val="accent1">
              <a:lumMod val="40000"/>
              <a:lumOff val="60000"/>
            </a:schemeClr>
          </a:solidFill>
          <a:ln w="9525">
            <a:noFill/>
            <a:miter lim="800000"/>
            <a:headEnd/>
            <a:tailEnd/>
          </a:ln>
          <a:effectLst/>
        </p:spPr>
        <p:txBody>
          <a:bodyPr>
            <a:spAutoFit/>
          </a:bodyPr>
          <a:lstStyle/>
          <a:p>
            <a:pPr algn="ctr" fontAlgn="base">
              <a:spcBef>
                <a:spcPct val="0"/>
              </a:spcBef>
              <a:spcAft>
                <a:spcPct val="0"/>
              </a:spcAft>
              <a:defRPr/>
            </a:pPr>
            <a:r>
              <a:rPr lang="en-US" sz="2400" dirty="0">
                <a:solidFill>
                  <a:prstClr val="black"/>
                </a:solidFill>
              </a:rPr>
              <a:t>Nutrition Support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4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bwMode="auto">
          <a:xfrm>
            <a:off x="457200" y="274638"/>
            <a:ext cx="8229600" cy="868362"/>
          </a:xfrm>
        </p:spPr>
        <p:txBody>
          <a:bodyPr wrap="square" lIns="91440" tIns="45720" rIns="91440" bIns="45720" numCol="1" anchorCtr="0" compatLnSpc="1">
            <a:prstTxWarp prst="textNoShape">
              <a:avLst/>
            </a:prstTxWarp>
            <a:normAutofit fontScale="90000"/>
          </a:bodyPr>
          <a:lstStyle/>
          <a:p>
            <a:pPr eaLnBrk="1" hangingPunct="1">
              <a:defRPr/>
            </a:pPr>
            <a:r>
              <a:rPr lang="en-US" cap="none"/>
              <a:t>Quantity and frequency of feeding Diluted </a:t>
            </a:r>
            <a:br>
              <a:rPr lang="en-US" cap="none"/>
            </a:br>
            <a:r>
              <a:rPr lang="en-US" cap="none"/>
              <a:t>F 100</a:t>
            </a:r>
          </a:p>
        </p:txBody>
      </p:sp>
      <p:sp>
        <p:nvSpPr>
          <p:cNvPr id="15364" name="Rectangle 3"/>
          <p:cNvSpPr>
            <a:spLocks noGrp="1" noChangeArrowheads="1"/>
          </p:cNvSpPr>
          <p:nvPr>
            <p:ph sz="quarter" idx="1"/>
          </p:nvPr>
        </p:nvSpPr>
        <p:spPr>
          <a:xfrm>
            <a:off x="228600" y="1371600"/>
            <a:ext cx="8153400" cy="4754563"/>
          </a:xfrm>
        </p:spPr>
        <p:txBody>
          <a:bodyPr>
            <a:normAutofit lnSpcReduction="10000"/>
          </a:bodyPr>
          <a:lstStyle/>
          <a:p>
            <a:pPr marL="274320" indent="-274320" eaLnBrk="1" fontAlgn="auto" hangingPunct="1">
              <a:lnSpc>
                <a:spcPct val="80000"/>
              </a:lnSpc>
              <a:spcAft>
                <a:spcPts val="0"/>
              </a:spcAft>
              <a:buFont typeface="Wingdings"/>
              <a:buChar char=""/>
              <a:defRPr/>
            </a:pPr>
            <a:r>
              <a:rPr lang="en-US" sz="2100" dirty="0"/>
              <a:t>The quantity of F100 Diluted is calculated depending on the body weight </a:t>
            </a:r>
            <a:r>
              <a:rPr lang="en-US" sz="2100" dirty="0">
                <a:solidFill>
                  <a:srgbClr val="FF3300"/>
                </a:solidFill>
              </a:rPr>
              <a:t>(handout 4a)</a:t>
            </a:r>
            <a:r>
              <a:rPr lang="en-US" sz="2100" dirty="0"/>
              <a:t> </a:t>
            </a:r>
          </a:p>
          <a:p>
            <a:pPr marL="274320" indent="-274320" eaLnBrk="1" fontAlgn="auto" hangingPunct="1">
              <a:lnSpc>
                <a:spcPct val="80000"/>
              </a:lnSpc>
              <a:spcAft>
                <a:spcPts val="0"/>
              </a:spcAft>
              <a:buFont typeface="Wingdings"/>
              <a:buChar char=""/>
              <a:defRPr/>
            </a:pPr>
            <a:endParaRPr lang="en-US" sz="2100" dirty="0"/>
          </a:p>
          <a:p>
            <a:pPr marL="274320" indent="-274320" eaLnBrk="1" fontAlgn="auto" hangingPunct="1">
              <a:lnSpc>
                <a:spcPct val="80000"/>
              </a:lnSpc>
              <a:spcAft>
                <a:spcPts val="0"/>
              </a:spcAft>
              <a:buFont typeface="Wingdings"/>
              <a:buChar char=""/>
              <a:defRPr/>
            </a:pPr>
            <a:r>
              <a:rPr lang="en-US" sz="2100" dirty="0"/>
              <a:t>The quantity is NOT increased as the infant starts to gain weight</a:t>
            </a:r>
          </a:p>
          <a:p>
            <a:pPr marL="274320" indent="-274320" eaLnBrk="1" fontAlgn="auto" hangingPunct="1">
              <a:lnSpc>
                <a:spcPct val="80000"/>
              </a:lnSpc>
              <a:spcAft>
                <a:spcPts val="0"/>
              </a:spcAft>
              <a:buFont typeface="Wingdings"/>
              <a:buChar char=""/>
              <a:defRPr/>
            </a:pPr>
            <a:endParaRPr lang="en-US" sz="2100" dirty="0"/>
          </a:p>
          <a:p>
            <a:pPr marL="274320" indent="-274320" eaLnBrk="1" fontAlgn="auto" hangingPunct="1">
              <a:lnSpc>
                <a:spcPct val="80000"/>
              </a:lnSpc>
              <a:spcAft>
                <a:spcPts val="0"/>
              </a:spcAft>
              <a:buFontTx/>
              <a:buNone/>
              <a:defRPr/>
            </a:pPr>
            <a:r>
              <a:rPr lang="en-US" sz="2100" b="1" dirty="0"/>
              <a:t>NOTE:</a:t>
            </a:r>
          </a:p>
          <a:p>
            <a:pPr marL="274320" indent="-274320" eaLnBrk="1" fontAlgn="auto" hangingPunct="1">
              <a:lnSpc>
                <a:spcPct val="80000"/>
              </a:lnSpc>
              <a:spcAft>
                <a:spcPts val="0"/>
              </a:spcAft>
              <a:buFont typeface="Wingdings"/>
              <a:buChar char=""/>
              <a:defRPr/>
            </a:pPr>
            <a:r>
              <a:rPr lang="en-GB" sz="2100" dirty="0"/>
              <a:t>Children less than 6 months, with oedema, should be started on F75 and not F100 Diluted.</a:t>
            </a:r>
          </a:p>
          <a:p>
            <a:pPr marL="274320" indent="-274320" eaLnBrk="1" fontAlgn="auto" hangingPunct="1">
              <a:lnSpc>
                <a:spcPct val="80000"/>
              </a:lnSpc>
              <a:spcAft>
                <a:spcPts val="0"/>
              </a:spcAft>
              <a:buFont typeface="Wingdings"/>
              <a:buChar char=""/>
              <a:defRPr/>
            </a:pPr>
            <a:endParaRPr lang="en-GB" sz="2100" dirty="0"/>
          </a:p>
          <a:p>
            <a:pPr marL="274320" indent="-274320" eaLnBrk="1" fontAlgn="auto" hangingPunct="1">
              <a:lnSpc>
                <a:spcPct val="80000"/>
              </a:lnSpc>
              <a:spcAft>
                <a:spcPts val="0"/>
              </a:spcAft>
              <a:buFont typeface="Wingdings"/>
              <a:buChar char=""/>
              <a:defRPr/>
            </a:pPr>
            <a:r>
              <a:rPr lang="en-GB" sz="2100" dirty="0"/>
              <a:t>When the oedema has resolved and they are suckling strongly, change to F100 Diluted or infant formula</a:t>
            </a:r>
          </a:p>
          <a:p>
            <a:pPr marL="274320" indent="-274320" eaLnBrk="1" fontAlgn="auto" hangingPunct="1">
              <a:lnSpc>
                <a:spcPct val="80000"/>
              </a:lnSpc>
              <a:spcAft>
                <a:spcPts val="0"/>
              </a:spcAft>
              <a:buFont typeface="Wingdings"/>
              <a:buChar char=""/>
              <a:defRPr/>
            </a:pPr>
            <a:endParaRPr lang="en-GB" sz="2100" dirty="0"/>
          </a:p>
          <a:p>
            <a:pPr marL="274320" indent="-274320" eaLnBrk="1" fontAlgn="auto" hangingPunct="1">
              <a:lnSpc>
                <a:spcPct val="80000"/>
              </a:lnSpc>
              <a:spcAft>
                <a:spcPts val="0"/>
              </a:spcAft>
              <a:buFont typeface="Wingdings"/>
              <a:buChar char=""/>
              <a:defRPr/>
            </a:pPr>
            <a:r>
              <a:rPr lang="en-GB" sz="2100" dirty="0"/>
              <a:t>Infant formula is </a:t>
            </a:r>
            <a:r>
              <a:rPr lang="en-GB" sz="2100" b="1" dirty="0"/>
              <a:t>NOT</a:t>
            </a:r>
            <a:r>
              <a:rPr lang="en-GB" sz="2100" dirty="0"/>
              <a:t> designed to promote rapid catch–up growth</a:t>
            </a:r>
          </a:p>
          <a:p>
            <a:pPr marL="274320" indent="-274320" eaLnBrk="1" fontAlgn="auto" hangingPunct="1">
              <a:lnSpc>
                <a:spcPct val="80000"/>
              </a:lnSpc>
              <a:spcAft>
                <a:spcPts val="0"/>
              </a:spcAft>
              <a:buFont typeface="Wingdings"/>
              <a:buChar char=""/>
              <a:defRPr/>
            </a:pPr>
            <a:endParaRPr lang="en-GB" sz="2100" dirty="0"/>
          </a:p>
          <a:p>
            <a:pPr marL="274320" indent="-274320" eaLnBrk="1" fontAlgn="auto" hangingPunct="1">
              <a:lnSpc>
                <a:spcPct val="80000"/>
              </a:lnSpc>
              <a:spcAft>
                <a:spcPts val="0"/>
              </a:spcAft>
              <a:buFont typeface="Wingdings"/>
              <a:buChar char=""/>
              <a:defRPr/>
            </a:pPr>
            <a:r>
              <a:rPr lang="en-GB" sz="2100" dirty="0"/>
              <a:t>Unmodified powdered whole milk should NOT be used</a:t>
            </a:r>
          </a:p>
          <a:p>
            <a:pPr marL="274320" indent="-274320" eaLnBrk="1" fontAlgn="auto" hangingPunct="1">
              <a:lnSpc>
                <a:spcPct val="80000"/>
              </a:lnSpc>
              <a:spcAft>
                <a:spcPts val="0"/>
              </a:spcAft>
              <a:buFont typeface="Wingdings"/>
              <a:buChar char=""/>
              <a:defRPr/>
            </a:pPr>
            <a:endParaRPr lang="en-US" sz="2000" dirty="0"/>
          </a:p>
        </p:txBody>
      </p:sp>
      <p:graphicFrame>
        <p:nvGraphicFramePr>
          <p:cNvPr id="13314"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14711"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6"/>
          <p:cNvSpPr txBox="1">
            <a:spLocks noChangeArrowheads="1"/>
          </p:cNvSpPr>
          <p:nvPr/>
        </p:nvSpPr>
        <p:spPr bwMode="auto">
          <a:xfrm rot="16200000">
            <a:off x="7013575" y="3349625"/>
            <a:ext cx="3194050" cy="457200"/>
          </a:xfrm>
          <a:prstGeom prst="rect">
            <a:avLst/>
          </a:prstGeom>
          <a:solidFill>
            <a:schemeClr val="accent1">
              <a:lumMod val="40000"/>
              <a:lumOff val="60000"/>
            </a:schemeClr>
          </a:solidFill>
          <a:ln w="9525">
            <a:noFill/>
            <a:miter lim="800000"/>
            <a:headEnd/>
            <a:tailEnd/>
          </a:ln>
          <a:effectLst/>
        </p:spPr>
        <p:txBody>
          <a:bodyPr>
            <a:spAutoFit/>
          </a:bodyPr>
          <a:lstStyle/>
          <a:p>
            <a:pPr algn="ctr" fontAlgn="base">
              <a:spcBef>
                <a:spcPct val="0"/>
              </a:spcBef>
              <a:spcAft>
                <a:spcPct val="0"/>
              </a:spcAft>
              <a:defRPr/>
            </a:pPr>
            <a:r>
              <a:rPr lang="en-US" sz="2400" dirty="0">
                <a:solidFill>
                  <a:prstClr val="black"/>
                </a:solidFill>
              </a:rPr>
              <a:t>Nutrition Support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6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364">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36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bwMode="auto">
          <a:xfrm>
            <a:off x="228600" y="0"/>
            <a:ext cx="8229600" cy="868363"/>
          </a:xfrm>
        </p:spPr>
        <p:txBody>
          <a:bodyPr wrap="square" lIns="91440" tIns="45720" rIns="91440" bIns="45720" numCol="1" anchorCtr="0" compatLnSpc="1">
            <a:prstTxWarp prst="textNoShape">
              <a:avLst/>
            </a:prstTxWarp>
          </a:bodyPr>
          <a:lstStyle/>
          <a:p>
            <a:pPr eaLnBrk="1" hangingPunct="1"/>
            <a:r>
              <a:rPr lang="en-US" sz="3200" cap="none"/>
              <a:t>Monitoring Feeding</a:t>
            </a:r>
          </a:p>
        </p:txBody>
      </p:sp>
      <p:sp>
        <p:nvSpPr>
          <p:cNvPr id="16388" name="Rectangle 3"/>
          <p:cNvSpPr>
            <a:spLocks noGrp="1" noChangeArrowheads="1"/>
          </p:cNvSpPr>
          <p:nvPr>
            <p:ph sz="quarter" idx="1"/>
          </p:nvPr>
        </p:nvSpPr>
        <p:spPr>
          <a:xfrm>
            <a:off x="0" y="1371600"/>
            <a:ext cx="8382000" cy="5102225"/>
          </a:xfrm>
        </p:spPr>
        <p:txBody>
          <a:bodyPr/>
          <a:lstStyle/>
          <a:p>
            <a:pPr eaLnBrk="1" hangingPunct="1">
              <a:lnSpc>
                <a:spcPct val="80000"/>
              </a:lnSpc>
              <a:buFontTx/>
              <a:buNone/>
            </a:pPr>
            <a:r>
              <a:rPr lang="en-GB" sz="2100" b="1" dirty="0"/>
              <a:t>The progress of the child is monitored by the daily weight:</a:t>
            </a:r>
          </a:p>
          <a:p>
            <a:pPr eaLnBrk="1" hangingPunct="1">
              <a:lnSpc>
                <a:spcPct val="80000"/>
              </a:lnSpc>
              <a:buFontTx/>
              <a:buNone/>
            </a:pPr>
            <a:endParaRPr lang="en-GB" sz="2100" b="1" dirty="0"/>
          </a:p>
          <a:p>
            <a:pPr eaLnBrk="1" hangingPunct="1">
              <a:lnSpc>
                <a:spcPct val="80000"/>
              </a:lnSpc>
            </a:pPr>
            <a:r>
              <a:rPr lang="en-GB" sz="2100" dirty="0"/>
              <a:t>In general the supplementation is not increased during the stay in the centre.  If the child grows regularly with the same quantity of milk, it means the quantity of breast milk is increasing.</a:t>
            </a:r>
          </a:p>
          <a:p>
            <a:pPr eaLnBrk="1" hangingPunct="1">
              <a:lnSpc>
                <a:spcPct val="80000"/>
              </a:lnSpc>
            </a:pPr>
            <a:endParaRPr lang="en-GB" sz="2100" dirty="0"/>
          </a:p>
          <a:p>
            <a:pPr eaLnBrk="1" hangingPunct="1">
              <a:lnSpc>
                <a:spcPct val="80000"/>
              </a:lnSpc>
            </a:pPr>
            <a:r>
              <a:rPr lang="en-GB" sz="2100" dirty="0"/>
              <a:t>If after some days, the child does not finish all the supplemental milk, but continues to gain weight, it means that the breast milk is increasing and that the child has enough.</a:t>
            </a:r>
          </a:p>
          <a:p>
            <a:pPr eaLnBrk="1" hangingPunct="1">
              <a:lnSpc>
                <a:spcPct val="80000"/>
              </a:lnSpc>
              <a:buFontTx/>
              <a:buNone/>
            </a:pPr>
            <a:endParaRPr lang="en-GB" sz="2100" dirty="0"/>
          </a:p>
          <a:p>
            <a:pPr eaLnBrk="1" hangingPunct="1">
              <a:lnSpc>
                <a:spcPct val="80000"/>
              </a:lnSpc>
            </a:pPr>
            <a:r>
              <a:rPr lang="en-GB" sz="2100" dirty="0"/>
              <a:t>If the child looses weight over 3 consecutive days yet seems hungry and is taking all his F100 Diluted, add 5mls to each feed</a:t>
            </a:r>
          </a:p>
          <a:p>
            <a:pPr eaLnBrk="1" hangingPunct="1">
              <a:lnSpc>
                <a:spcPct val="80000"/>
              </a:lnSpc>
            </a:pPr>
            <a:endParaRPr lang="en-GB" sz="2100" dirty="0"/>
          </a:p>
          <a:p>
            <a:pPr eaLnBrk="1" hangingPunct="1">
              <a:lnSpc>
                <a:spcPct val="80000"/>
              </a:lnSpc>
            </a:pPr>
            <a:r>
              <a:rPr lang="en-GB" sz="2100" dirty="0"/>
              <a:t>Weigh the child daily with a scale graduated to within 10g (or 20g).</a:t>
            </a:r>
          </a:p>
        </p:txBody>
      </p:sp>
      <p:graphicFrame>
        <p:nvGraphicFramePr>
          <p:cNvPr id="14338"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15735"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6"/>
          <p:cNvSpPr txBox="1">
            <a:spLocks noChangeArrowheads="1"/>
          </p:cNvSpPr>
          <p:nvPr/>
        </p:nvSpPr>
        <p:spPr bwMode="auto">
          <a:xfrm rot="16200000">
            <a:off x="7013575" y="3349625"/>
            <a:ext cx="3194050" cy="457200"/>
          </a:xfrm>
          <a:prstGeom prst="rect">
            <a:avLst/>
          </a:prstGeom>
          <a:solidFill>
            <a:schemeClr val="accent1">
              <a:lumMod val="40000"/>
              <a:lumOff val="60000"/>
            </a:schemeClr>
          </a:solidFill>
          <a:ln w="9525">
            <a:noFill/>
            <a:miter lim="800000"/>
            <a:headEnd/>
            <a:tailEnd/>
          </a:ln>
          <a:effectLst/>
        </p:spPr>
        <p:txBody>
          <a:bodyPr>
            <a:spAutoFit/>
          </a:bodyPr>
          <a:lstStyle/>
          <a:p>
            <a:pPr algn="ctr" fontAlgn="base">
              <a:spcBef>
                <a:spcPct val="0"/>
              </a:spcBef>
              <a:spcAft>
                <a:spcPct val="0"/>
              </a:spcAft>
              <a:defRPr/>
            </a:pPr>
            <a:r>
              <a:rPr lang="en-US" sz="2400" dirty="0">
                <a:solidFill>
                  <a:prstClr val="black"/>
                </a:solidFill>
              </a:rPr>
              <a:t>Nutrition Support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362200" y="838200"/>
            <a:ext cx="4800600" cy="1143000"/>
          </a:xfrm>
        </p:spPr>
        <p:txBody>
          <a:bodyPr/>
          <a:lstStyle/>
          <a:p>
            <a:pPr eaLnBrk="1" fontAlgn="auto" hangingPunct="1">
              <a:spcAft>
                <a:spcPts val="0"/>
              </a:spcAft>
              <a:defRPr/>
            </a:pPr>
            <a:r>
              <a:rPr lang="en-US" dirty="0"/>
              <a:t>Overall Objective</a:t>
            </a:r>
          </a:p>
        </p:txBody>
      </p:sp>
      <p:sp>
        <p:nvSpPr>
          <p:cNvPr id="2052" name="Rectangle 3"/>
          <p:cNvSpPr>
            <a:spLocks noGrp="1" noChangeArrowheads="1"/>
          </p:cNvSpPr>
          <p:nvPr>
            <p:ph sz="quarter" idx="1"/>
          </p:nvPr>
        </p:nvSpPr>
        <p:spPr>
          <a:xfrm>
            <a:off x="1143000" y="2743200"/>
            <a:ext cx="6781800" cy="2133600"/>
          </a:xfrm>
        </p:spPr>
        <p:txBody>
          <a:bodyPr/>
          <a:lstStyle/>
          <a:p>
            <a:pPr algn="just" eaLnBrk="1" hangingPunct="1">
              <a:buFont typeface="Wingdings" pitchFamily="2" charset="2"/>
              <a:buNone/>
            </a:pPr>
            <a:r>
              <a:rPr lang="en-US"/>
              <a:t>	</a:t>
            </a:r>
            <a:r>
              <a:rPr lang="en-US" sz="2100"/>
              <a:t>To train health workers on the management of malnourished infants less than 6 months with or without the prospect of being breastfed </a:t>
            </a:r>
          </a:p>
        </p:txBody>
      </p:sp>
      <p:graphicFrame>
        <p:nvGraphicFramePr>
          <p:cNvPr id="3074"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34839"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457200" y="274638"/>
            <a:ext cx="7467600" cy="868362"/>
          </a:xfrm>
        </p:spPr>
        <p:txBody>
          <a:bodyPr>
            <a:normAutofit/>
          </a:bodyPr>
          <a:lstStyle/>
          <a:p>
            <a:pPr eaLnBrk="1" fontAlgn="auto" hangingPunct="1">
              <a:spcAft>
                <a:spcPts val="0"/>
              </a:spcAft>
              <a:defRPr/>
            </a:pPr>
            <a:r>
              <a:rPr lang="en-US" dirty="0"/>
              <a:t>Nutrition Support</a:t>
            </a:r>
          </a:p>
        </p:txBody>
      </p:sp>
      <p:sp>
        <p:nvSpPr>
          <p:cNvPr id="7" name="Content Placeholder 6"/>
          <p:cNvSpPr>
            <a:spLocks noGrp="1"/>
          </p:cNvSpPr>
          <p:nvPr>
            <p:ph sz="quarter" idx="1"/>
          </p:nvPr>
        </p:nvSpPr>
        <p:spPr>
          <a:xfrm>
            <a:off x="457200" y="1143000"/>
            <a:ext cx="7467600" cy="5330952"/>
          </a:xfrm>
          <a:solidFill>
            <a:schemeClr val="accent2"/>
          </a:solidFill>
        </p:spPr>
        <p:txBody>
          <a:bodyPr/>
          <a:lstStyle/>
          <a:p>
            <a:pPr>
              <a:buNone/>
            </a:pPr>
            <a:r>
              <a:rPr lang="en-US" b="1" dirty="0"/>
              <a:t>Quantity of F100 Diluted</a:t>
            </a:r>
            <a:endParaRPr lang="en-US" dirty="0"/>
          </a:p>
          <a:p>
            <a:pPr lvl="0"/>
            <a:r>
              <a:rPr lang="en-US" sz="2000" dirty="0"/>
              <a:t>Progress is monitored by the daily weight, and weight growth velocity.</a:t>
            </a:r>
          </a:p>
          <a:p>
            <a:pPr lvl="0"/>
            <a:endParaRPr lang="en-US" sz="2000" dirty="0"/>
          </a:p>
          <a:p>
            <a:pPr lvl="0"/>
            <a:r>
              <a:rPr lang="en-US" sz="2000" dirty="0"/>
              <a:t>If the infant loses weight or has a static weight over 3 consecutive days but continues to be hungry and is taking all the milk, progressively add 5 ml extra to each feed</a:t>
            </a:r>
          </a:p>
          <a:p>
            <a:pPr lvl="0"/>
            <a:r>
              <a:rPr lang="en-US" sz="2000" dirty="0"/>
              <a:t> </a:t>
            </a:r>
          </a:p>
          <a:p>
            <a:pPr lvl="0"/>
            <a:r>
              <a:rPr lang="en-US" sz="2000" dirty="0"/>
              <a:t>The infant should be weighed daily with a scale graduated to within 10-20 grams.</a:t>
            </a:r>
          </a:p>
          <a:p>
            <a:pPr lvl="0"/>
            <a:endParaRPr lang="en-US" sz="2000" dirty="0"/>
          </a:p>
          <a:p>
            <a:pPr lvl="0"/>
            <a:r>
              <a:rPr lang="en-US" sz="2000" dirty="0"/>
              <a:t>Supplementation is not increased during the stay in the health facility. </a:t>
            </a:r>
          </a:p>
          <a:p>
            <a:endParaRPr lang="en-US" b="1" dirty="0"/>
          </a:p>
        </p:txBody>
      </p:sp>
      <p:graphicFrame>
        <p:nvGraphicFramePr>
          <p:cNvPr id="7170"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11639"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Box 6"/>
          <p:cNvSpPr txBox="1">
            <a:spLocks noChangeArrowheads="1"/>
          </p:cNvSpPr>
          <p:nvPr/>
        </p:nvSpPr>
        <p:spPr bwMode="auto">
          <a:xfrm rot="16200000">
            <a:off x="7013575" y="3349625"/>
            <a:ext cx="3194050" cy="457200"/>
          </a:xfrm>
          <a:prstGeom prst="rect">
            <a:avLst/>
          </a:prstGeom>
          <a:solidFill>
            <a:schemeClr val="accent1">
              <a:lumMod val="40000"/>
              <a:lumOff val="60000"/>
            </a:schemeClr>
          </a:solidFill>
          <a:ln w="9525">
            <a:noFill/>
            <a:miter lim="800000"/>
            <a:headEnd/>
            <a:tailEnd/>
          </a:ln>
          <a:effectLst/>
        </p:spPr>
        <p:txBody>
          <a:bodyPr>
            <a:spAutoFit/>
          </a:bodyPr>
          <a:lstStyle/>
          <a:p>
            <a:pPr algn="ctr" fontAlgn="base">
              <a:spcBef>
                <a:spcPct val="0"/>
              </a:spcBef>
              <a:spcAft>
                <a:spcPct val="0"/>
              </a:spcAft>
              <a:defRPr/>
            </a:pPr>
            <a:r>
              <a:rPr lang="en-US" sz="2400" dirty="0">
                <a:solidFill>
                  <a:prstClr val="black"/>
                </a:solidFill>
              </a:rPr>
              <a:t>Overview</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457200" y="274638"/>
            <a:ext cx="7467600" cy="868362"/>
          </a:xfrm>
        </p:spPr>
        <p:txBody>
          <a:bodyPr>
            <a:normAutofit/>
          </a:bodyPr>
          <a:lstStyle/>
          <a:p>
            <a:pPr eaLnBrk="1" fontAlgn="auto" hangingPunct="1">
              <a:spcAft>
                <a:spcPts val="0"/>
              </a:spcAft>
              <a:defRPr/>
            </a:pPr>
            <a:r>
              <a:rPr lang="en-US" dirty="0"/>
              <a:t>Nutrition Support</a:t>
            </a:r>
          </a:p>
        </p:txBody>
      </p:sp>
      <p:sp>
        <p:nvSpPr>
          <p:cNvPr id="7" name="Content Placeholder 6"/>
          <p:cNvSpPr>
            <a:spLocks noGrp="1"/>
          </p:cNvSpPr>
          <p:nvPr>
            <p:ph sz="quarter" idx="1"/>
          </p:nvPr>
        </p:nvSpPr>
        <p:spPr>
          <a:xfrm>
            <a:off x="457200" y="1143000"/>
            <a:ext cx="7467600" cy="5330952"/>
          </a:xfrm>
          <a:solidFill>
            <a:schemeClr val="accent2"/>
          </a:solidFill>
        </p:spPr>
        <p:txBody>
          <a:bodyPr/>
          <a:lstStyle/>
          <a:p>
            <a:pPr>
              <a:buNone/>
            </a:pPr>
            <a:r>
              <a:rPr lang="en-US" b="1" dirty="0"/>
              <a:t>Quantity of F100 Diluted</a:t>
            </a:r>
            <a:endParaRPr lang="en-US" dirty="0"/>
          </a:p>
          <a:p>
            <a:pPr lvl="0"/>
            <a:r>
              <a:rPr lang="en-US" dirty="0"/>
              <a:t>If the infant starts gaining weight, gradually decrease the milk supplement by one-third of the maintenance intake so that the infant is stimulated to take more breast milk.</a:t>
            </a:r>
          </a:p>
          <a:p>
            <a:pPr lvl="0">
              <a:buNone/>
            </a:pPr>
            <a:endParaRPr lang="en-US" dirty="0"/>
          </a:p>
          <a:p>
            <a:r>
              <a:rPr lang="en-US" dirty="0"/>
              <a:t>If the weight gain is sufficient and maintained for 2–3 days stop the milk supplement. If the weight gain is not maintained, re-increase the amount of milk supplement to 75% of the maintenance amount for 2–3 days, then gradually decrease the amount again if the infant starts gaining weight</a:t>
            </a:r>
            <a:endParaRPr lang="en-US" b="1" dirty="0"/>
          </a:p>
        </p:txBody>
      </p:sp>
      <p:graphicFrame>
        <p:nvGraphicFramePr>
          <p:cNvPr id="7170"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12663"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a:spLocks noGrp="1"/>
          </p:cNvSpPr>
          <p:nvPr>
            <p:ph type="ctrTitle"/>
          </p:nvPr>
        </p:nvSpPr>
        <p:spPr bwMode="auto">
          <a:xfrm>
            <a:off x="2286000" y="3124200"/>
            <a:ext cx="6172200" cy="1893888"/>
          </a:xfrm>
        </p:spPr>
        <p:txBody>
          <a:bodyPr wrap="square" lIns="91440" tIns="45720" rIns="91440" bIns="45720" numCol="1" anchorCtr="0" compatLnSpc="1">
            <a:prstTxWarp prst="textNoShape">
              <a:avLst/>
            </a:prstTxWarp>
          </a:bodyPr>
          <a:lstStyle/>
          <a:p>
            <a:pPr eaLnBrk="1" hangingPunct="1"/>
            <a:r>
              <a:rPr lang="en-US" cap="none">
                <a:solidFill>
                  <a:schemeClr val="bg1"/>
                </a:solidFill>
              </a:rPr>
              <a:t>SUPPLEMENTAL SUCKLING (SS) TECHNIQUE</a:t>
            </a:r>
            <a:endParaRPr lang="en-GB" cap="none">
              <a:solidFill>
                <a:schemeClr val="bg1"/>
              </a:solidFill>
            </a:endParaRPr>
          </a:p>
        </p:txBody>
      </p:sp>
      <p:sp>
        <p:nvSpPr>
          <p:cNvPr id="16389" name="Subtitle 7"/>
          <p:cNvSpPr>
            <a:spLocks noGrp="1"/>
          </p:cNvSpPr>
          <p:nvPr>
            <p:ph type="subTitle" idx="1"/>
          </p:nvPr>
        </p:nvSpPr>
        <p:spPr>
          <a:xfrm>
            <a:off x="2290916" y="3142585"/>
            <a:ext cx="6172200" cy="1371600"/>
          </a:xfrm>
        </p:spPr>
        <p:txBody>
          <a:bodyPr/>
          <a:lstStyle/>
          <a:p>
            <a:r>
              <a:rPr lang="en-US" sz="3200" dirty="0"/>
              <a:t>Supplementary Suckling Technique</a:t>
            </a:r>
          </a:p>
          <a:p>
            <a:endParaRPr lang="en-US" dirty="0"/>
          </a:p>
        </p:txBody>
      </p:sp>
      <p:graphicFrame>
        <p:nvGraphicFramePr>
          <p:cNvPr id="16386"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16759"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152400" y="274638"/>
            <a:ext cx="8686800" cy="792162"/>
          </a:xfrm>
        </p:spPr>
        <p:txBody>
          <a:bodyPr wrap="square" lIns="91440" tIns="45720" rIns="91440" bIns="45720" numCol="1" anchorCtr="0" compatLnSpc="1">
            <a:prstTxWarp prst="textNoShape">
              <a:avLst/>
            </a:prstTxWarp>
            <a:normAutofit fontScale="90000"/>
          </a:bodyPr>
          <a:lstStyle/>
          <a:p>
            <a:pPr eaLnBrk="1" hangingPunct="1">
              <a:defRPr/>
            </a:pPr>
            <a:r>
              <a:rPr lang="en-US" sz="3300" b="1" cap="none" dirty="0"/>
              <a:t>REQUIREMENTS FOR SS TECHNIQUE</a:t>
            </a:r>
            <a:r>
              <a:rPr lang="en-US" sz="3600" b="1" cap="none" dirty="0"/>
              <a:t>:</a:t>
            </a:r>
            <a:endParaRPr lang="en-US" sz="3600" cap="none" dirty="0"/>
          </a:p>
        </p:txBody>
      </p:sp>
      <p:sp>
        <p:nvSpPr>
          <p:cNvPr id="19460" name="Rectangle 3"/>
          <p:cNvSpPr>
            <a:spLocks noGrp="1" noChangeArrowheads="1"/>
          </p:cNvSpPr>
          <p:nvPr>
            <p:ph sz="quarter" idx="1"/>
          </p:nvPr>
        </p:nvSpPr>
        <p:spPr>
          <a:xfrm>
            <a:off x="457200" y="1295400"/>
            <a:ext cx="4038600" cy="5178425"/>
          </a:xfrm>
        </p:spPr>
        <p:txBody>
          <a:bodyPr/>
          <a:lstStyle/>
          <a:p>
            <a:pPr eaLnBrk="1" hangingPunct="1"/>
            <a:r>
              <a:rPr lang="en-US" sz="3200" dirty="0"/>
              <a:t>F100 diluted</a:t>
            </a:r>
          </a:p>
          <a:p>
            <a:pPr eaLnBrk="1" hangingPunct="1"/>
            <a:endParaRPr lang="en-US" sz="3200" dirty="0"/>
          </a:p>
          <a:p>
            <a:pPr eaLnBrk="1" hangingPunct="1"/>
            <a:r>
              <a:rPr lang="en-US" sz="3200" dirty="0"/>
              <a:t>Size n</a:t>
            </a:r>
            <a:r>
              <a:rPr lang="en-US" sz="3200" dirty="0">
                <a:cs typeface="Arial" charset="0"/>
              </a:rPr>
              <a:t>°</a:t>
            </a:r>
            <a:r>
              <a:rPr lang="en-US" sz="3200" dirty="0"/>
              <a:t>8 NG tube – cut the tips beyond side ports (if they exist)</a:t>
            </a:r>
          </a:p>
          <a:p>
            <a:pPr eaLnBrk="1" hangingPunct="1"/>
            <a:endParaRPr lang="en-US" sz="3200" dirty="0"/>
          </a:p>
          <a:p>
            <a:pPr eaLnBrk="1" hangingPunct="1"/>
            <a:r>
              <a:rPr lang="en-US" sz="3200" dirty="0"/>
              <a:t>Cup to hold the milk</a:t>
            </a:r>
          </a:p>
          <a:p>
            <a:pPr eaLnBrk="1" hangingPunct="1"/>
            <a:endParaRPr lang="en-US" dirty="0"/>
          </a:p>
        </p:txBody>
      </p:sp>
      <p:graphicFrame>
        <p:nvGraphicFramePr>
          <p:cNvPr id="17410"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17783"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6"/>
          <p:cNvSpPr txBox="1">
            <a:spLocks noChangeArrowheads="1"/>
          </p:cNvSpPr>
          <p:nvPr/>
        </p:nvSpPr>
        <p:spPr bwMode="auto">
          <a:xfrm rot="16200000">
            <a:off x="7013575" y="3349625"/>
            <a:ext cx="3194050" cy="457200"/>
          </a:xfrm>
          <a:prstGeom prst="rect">
            <a:avLst/>
          </a:prstGeom>
          <a:solidFill>
            <a:schemeClr val="accent1">
              <a:lumMod val="40000"/>
              <a:lumOff val="60000"/>
            </a:schemeClr>
          </a:solidFill>
          <a:ln w="9525">
            <a:noFill/>
            <a:miter lim="800000"/>
            <a:headEnd/>
            <a:tailEnd/>
          </a:ln>
          <a:effectLst/>
        </p:spPr>
        <p:txBody>
          <a:bodyPr>
            <a:spAutoFit/>
          </a:bodyPr>
          <a:lstStyle/>
          <a:p>
            <a:pPr algn="ctr" fontAlgn="base">
              <a:spcBef>
                <a:spcPct val="0"/>
              </a:spcBef>
              <a:spcAft>
                <a:spcPct val="0"/>
              </a:spcAft>
              <a:defRPr/>
            </a:pPr>
            <a:r>
              <a:rPr lang="en-US" sz="2400" dirty="0">
                <a:solidFill>
                  <a:prstClr val="black"/>
                </a:solidFill>
              </a:rPr>
              <a:t>Nutrition Support</a:t>
            </a:r>
          </a:p>
        </p:txBody>
      </p:sp>
      <p:sp>
        <p:nvSpPr>
          <p:cNvPr id="7" name="Rectangle 3"/>
          <p:cNvSpPr txBox="1">
            <a:spLocks noChangeArrowheads="1"/>
          </p:cNvSpPr>
          <p:nvPr/>
        </p:nvSpPr>
        <p:spPr bwMode="auto">
          <a:xfrm>
            <a:off x="4343400" y="1295400"/>
            <a:ext cx="4038600" cy="5178425"/>
          </a:xfrm>
          <a:prstGeom prst="rect">
            <a:avLst/>
          </a:prstGeom>
          <a:solidFill>
            <a:schemeClr val="tx2">
              <a:lumMod val="20000"/>
              <a:lumOff val="80000"/>
            </a:schemeClr>
          </a:solidFill>
          <a:ln w="9525">
            <a:noFill/>
            <a:miter lim="800000"/>
            <a:headEnd/>
            <a:tailEnd/>
          </a:ln>
        </p:spPr>
        <p:txBody>
          <a:bodyPr/>
          <a:lstStyle/>
          <a:p>
            <a:pPr marL="273050" indent="-273050" fontAlgn="base">
              <a:spcBef>
                <a:spcPts val="600"/>
              </a:spcBef>
              <a:spcAft>
                <a:spcPct val="0"/>
              </a:spcAft>
              <a:buClr>
                <a:srgbClr val="FE8637"/>
              </a:buClr>
              <a:buSzPct val="70000"/>
              <a:defRPr/>
            </a:pPr>
            <a:endParaRPr lang="en-US" sz="2400" dirty="0">
              <a:solidFill>
                <a:prstClr val="black"/>
              </a:solidFill>
            </a:endParaRPr>
          </a:p>
          <a:p>
            <a:pPr marL="273050" indent="-273050" fontAlgn="base">
              <a:spcBef>
                <a:spcPts val="600"/>
              </a:spcBef>
              <a:spcAft>
                <a:spcPct val="0"/>
              </a:spcAft>
              <a:buClr>
                <a:srgbClr val="FE8637"/>
              </a:buClr>
              <a:buSzPct val="70000"/>
              <a:defRPr/>
            </a:pPr>
            <a:endParaRPr lang="en-US" sz="2400" dirty="0">
              <a:solidFill>
                <a:prstClr val="black"/>
              </a:solidFill>
            </a:endParaRPr>
          </a:p>
        </p:txBody>
      </p:sp>
      <p:pic>
        <p:nvPicPr>
          <p:cNvPr id="8" name="Picture 7"/>
          <p:cNvPicPr>
            <a:picLocks noChangeAspect="1" noChangeArrowheads="1"/>
          </p:cNvPicPr>
          <p:nvPr/>
        </p:nvPicPr>
        <p:blipFill>
          <a:blip r:embed="rId5" cstate="print"/>
          <a:srcRect/>
          <a:stretch>
            <a:fillRect/>
          </a:stretch>
        </p:blipFill>
        <p:spPr bwMode="auto">
          <a:xfrm>
            <a:off x="4495800" y="1752600"/>
            <a:ext cx="3840163" cy="3225800"/>
          </a:xfrm>
          <a:prstGeom prst="rect">
            <a:avLst/>
          </a:prstGeom>
          <a:solidFill>
            <a:srgbClr val="FFFFFF"/>
          </a:solid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6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6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bwMode="auto">
          <a:xfrm>
            <a:off x="457200" y="274638"/>
            <a:ext cx="8229600" cy="868362"/>
          </a:xfrm>
        </p:spPr>
        <p:txBody>
          <a:bodyPr wrap="square" lIns="91440" tIns="45720" rIns="91440" bIns="45720" numCol="1" anchorCtr="0" compatLnSpc="1">
            <a:prstTxWarp prst="textNoShape">
              <a:avLst/>
            </a:prstTxWarp>
          </a:bodyPr>
          <a:lstStyle/>
          <a:p>
            <a:pPr eaLnBrk="1" hangingPunct="1">
              <a:defRPr/>
            </a:pPr>
            <a:r>
              <a:rPr lang="en-US" cap="none" dirty="0">
                <a:solidFill>
                  <a:schemeClr val="accent6"/>
                </a:solidFill>
              </a:rPr>
              <a:t>PROCEDURE FOR SS TECHNIQUE</a:t>
            </a:r>
          </a:p>
        </p:txBody>
      </p:sp>
      <p:sp>
        <p:nvSpPr>
          <p:cNvPr id="20484" name="Rectangle 3"/>
          <p:cNvSpPr>
            <a:spLocks noGrp="1" noChangeArrowheads="1"/>
          </p:cNvSpPr>
          <p:nvPr>
            <p:ph sz="quarter" idx="1"/>
          </p:nvPr>
        </p:nvSpPr>
        <p:spPr>
          <a:xfrm>
            <a:off x="228600" y="1676400"/>
            <a:ext cx="8153400" cy="4449763"/>
          </a:xfrm>
        </p:spPr>
        <p:txBody>
          <a:bodyPr/>
          <a:lstStyle/>
          <a:p>
            <a:pPr marL="609600" indent="-609600" eaLnBrk="1" hangingPunct="1">
              <a:lnSpc>
                <a:spcPct val="80000"/>
              </a:lnSpc>
            </a:pPr>
            <a:r>
              <a:rPr lang="en-US" sz="2800" dirty="0"/>
              <a:t>F100 Diluted is put in a cup.  The mother holds it.</a:t>
            </a:r>
          </a:p>
          <a:p>
            <a:pPr marL="609600" indent="-609600" eaLnBrk="1" hangingPunct="1">
              <a:lnSpc>
                <a:spcPct val="80000"/>
              </a:lnSpc>
            </a:pPr>
            <a:endParaRPr lang="en-US" sz="2800" dirty="0"/>
          </a:p>
          <a:p>
            <a:pPr marL="609600" indent="-609600" eaLnBrk="1" hangingPunct="1">
              <a:lnSpc>
                <a:spcPct val="80000"/>
              </a:lnSpc>
            </a:pPr>
            <a:r>
              <a:rPr lang="en-US" sz="2800" dirty="0"/>
              <a:t>The end of the tube is put in the cup. </a:t>
            </a:r>
          </a:p>
          <a:p>
            <a:pPr marL="609600" indent="-609600" eaLnBrk="1" hangingPunct="1">
              <a:lnSpc>
                <a:spcPct val="80000"/>
              </a:lnSpc>
            </a:pPr>
            <a:endParaRPr lang="en-US" sz="2800" dirty="0"/>
          </a:p>
          <a:p>
            <a:pPr marL="609600" indent="-609600" eaLnBrk="1" hangingPunct="1">
              <a:lnSpc>
                <a:spcPct val="80000"/>
              </a:lnSpc>
            </a:pPr>
            <a:r>
              <a:rPr lang="en-US" sz="2800" dirty="0"/>
              <a:t>The tip of the tube is put on the breast at the nipple and the infant is offered the breast in the normal way so that the infant attaches properly. </a:t>
            </a:r>
          </a:p>
          <a:p>
            <a:pPr marL="609600" indent="-609600" eaLnBrk="1" hangingPunct="1">
              <a:lnSpc>
                <a:spcPct val="80000"/>
              </a:lnSpc>
            </a:pPr>
            <a:endParaRPr lang="en-US" sz="2800" dirty="0"/>
          </a:p>
          <a:p>
            <a:pPr marL="609600" indent="-609600" eaLnBrk="1" hangingPunct="1">
              <a:lnSpc>
                <a:spcPct val="80000"/>
              </a:lnSpc>
            </a:pPr>
            <a:r>
              <a:rPr lang="en-US" sz="2800" dirty="0"/>
              <a:t>When the infant suckles, the milk from the cup is sucked up through the tube </a:t>
            </a:r>
          </a:p>
          <a:p>
            <a:pPr marL="609600" indent="-609600" eaLnBrk="1" hangingPunct="1">
              <a:lnSpc>
                <a:spcPct val="80000"/>
              </a:lnSpc>
            </a:pPr>
            <a:endParaRPr lang="en-US" sz="2100" dirty="0"/>
          </a:p>
        </p:txBody>
      </p:sp>
      <p:graphicFrame>
        <p:nvGraphicFramePr>
          <p:cNvPr id="18434"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18807"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Box 6"/>
          <p:cNvSpPr txBox="1">
            <a:spLocks noChangeArrowheads="1"/>
          </p:cNvSpPr>
          <p:nvPr/>
        </p:nvSpPr>
        <p:spPr bwMode="auto">
          <a:xfrm rot="16200000">
            <a:off x="7013575" y="3349625"/>
            <a:ext cx="3194050" cy="457200"/>
          </a:xfrm>
          <a:prstGeom prst="rect">
            <a:avLst/>
          </a:prstGeom>
          <a:solidFill>
            <a:schemeClr val="accent1">
              <a:lumMod val="40000"/>
              <a:lumOff val="60000"/>
            </a:schemeClr>
          </a:solidFill>
          <a:ln w="9525">
            <a:noFill/>
            <a:miter lim="800000"/>
            <a:headEnd/>
            <a:tailEnd/>
          </a:ln>
          <a:effectLst/>
        </p:spPr>
        <p:txBody>
          <a:bodyPr>
            <a:spAutoFit/>
          </a:bodyPr>
          <a:lstStyle/>
          <a:p>
            <a:pPr algn="ctr" fontAlgn="base">
              <a:spcBef>
                <a:spcPct val="0"/>
              </a:spcBef>
              <a:spcAft>
                <a:spcPct val="0"/>
              </a:spcAft>
              <a:defRPr/>
            </a:pPr>
            <a:r>
              <a:rPr lang="en-US" sz="2400" dirty="0">
                <a:solidFill>
                  <a:prstClr val="black"/>
                </a:solidFill>
              </a:rPr>
              <a:t>Nutrition Support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bwMode="auto">
          <a:xfrm>
            <a:off x="0" y="0"/>
            <a:ext cx="8229600" cy="868363"/>
          </a:xfrm>
        </p:spPr>
        <p:txBody>
          <a:bodyPr wrap="square" lIns="91440" tIns="45720" rIns="91440" bIns="45720" numCol="1" anchorCtr="0" compatLnSpc="1">
            <a:prstTxWarp prst="textNoShape">
              <a:avLst/>
            </a:prstTxWarp>
          </a:bodyPr>
          <a:lstStyle/>
          <a:p>
            <a:pPr eaLnBrk="1" hangingPunct="1"/>
            <a:r>
              <a:rPr lang="en-US" cap="none"/>
              <a:t>PROCEDURE FOR SS TECHNIQUE</a:t>
            </a:r>
          </a:p>
        </p:txBody>
      </p:sp>
      <p:sp>
        <p:nvSpPr>
          <p:cNvPr id="20485" name="Rectangle 4"/>
          <p:cNvSpPr>
            <a:spLocks noGrp="1" noChangeArrowheads="1"/>
          </p:cNvSpPr>
          <p:nvPr>
            <p:ph sz="quarter" idx="2"/>
          </p:nvPr>
        </p:nvSpPr>
        <p:spPr>
          <a:xfrm>
            <a:off x="381000" y="1371600"/>
            <a:ext cx="4038600" cy="4724400"/>
          </a:xfrm>
        </p:spPr>
        <p:txBody>
          <a:bodyPr/>
          <a:lstStyle/>
          <a:p>
            <a:pPr eaLnBrk="1" hangingPunct="1">
              <a:lnSpc>
                <a:spcPct val="80000"/>
              </a:lnSpc>
            </a:pPr>
            <a:endParaRPr lang="en-US" sz="2000" dirty="0"/>
          </a:p>
          <a:p>
            <a:pPr eaLnBrk="1" hangingPunct="1">
              <a:lnSpc>
                <a:spcPct val="80000"/>
              </a:lnSpc>
            </a:pPr>
            <a:r>
              <a:rPr lang="en-US" sz="2800" dirty="0"/>
              <a:t>This infant is suckling the breast and also getting the F100 Diluted by the supplemental suckling technique.</a:t>
            </a:r>
          </a:p>
          <a:p>
            <a:pPr eaLnBrk="1" hangingPunct="1">
              <a:lnSpc>
                <a:spcPct val="80000"/>
              </a:lnSpc>
            </a:pPr>
            <a:endParaRPr lang="en-US" sz="2800" dirty="0"/>
          </a:p>
          <a:p>
            <a:pPr eaLnBrk="1" hangingPunct="1">
              <a:lnSpc>
                <a:spcPct val="80000"/>
              </a:lnSpc>
            </a:pPr>
            <a:r>
              <a:rPr lang="en-US" sz="2800" dirty="0"/>
              <a:t>At first an assistant needs to help hold the cup and the tube in place. </a:t>
            </a:r>
          </a:p>
          <a:p>
            <a:pPr eaLnBrk="1" hangingPunct="1">
              <a:lnSpc>
                <a:spcPct val="80000"/>
              </a:lnSpc>
            </a:pPr>
            <a:endParaRPr lang="en-US" sz="2000" dirty="0"/>
          </a:p>
          <a:p>
            <a:pPr eaLnBrk="1" hangingPunct="1">
              <a:lnSpc>
                <a:spcPct val="80000"/>
              </a:lnSpc>
            </a:pPr>
            <a:endParaRPr lang="en-US" sz="2000" dirty="0"/>
          </a:p>
          <a:p>
            <a:pPr eaLnBrk="1" hangingPunct="1">
              <a:lnSpc>
                <a:spcPct val="80000"/>
              </a:lnSpc>
              <a:buFont typeface="Wingdings" pitchFamily="2" charset="2"/>
              <a:buNone/>
            </a:pPr>
            <a:endParaRPr lang="en-US" sz="2000" dirty="0"/>
          </a:p>
          <a:p>
            <a:pPr eaLnBrk="1" hangingPunct="1">
              <a:lnSpc>
                <a:spcPct val="80000"/>
              </a:lnSpc>
            </a:pPr>
            <a:endParaRPr lang="en-US" sz="2000" dirty="0"/>
          </a:p>
        </p:txBody>
      </p:sp>
      <p:graphicFrame>
        <p:nvGraphicFramePr>
          <p:cNvPr id="19458"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19831"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Box 6"/>
          <p:cNvSpPr txBox="1">
            <a:spLocks noChangeArrowheads="1"/>
          </p:cNvSpPr>
          <p:nvPr/>
        </p:nvSpPr>
        <p:spPr bwMode="auto">
          <a:xfrm rot="16200000">
            <a:off x="7013575" y="3349625"/>
            <a:ext cx="3194050" cy="457200"/>
          </a:xfrm>
          <a:prstGeom prst="rect">
            <a:avLst/>
          </a:prstGeom>
          <a:solidFill>
            <a:schemeClr val="accent1">
              <a:lumMod val="40000"/>
              <a:lumOff val="60000"/>
            </a:schemeClr>
          </a:solidFill>
          <a:ln w="9525">
            <a:noFill/>
            <a:miter lim="800000"/>
            <a:headEnd/>
            <a:tailEnd/>
          </a:ln>
          <a:effectLst/>
        </p:spPr>
        <p:txBody>
          <a:bodyPr>
            <a:spAutoFit/>
          </a:bodyPr>
          <a:lstStyle/>
          <a:p>
            <a:pPr algn="ctr" fontAlgn="base">
              <a:spcBef>
                <a:spcPct val="0"/>
              </a:spcBef>
              <a:spcAft>
                <a:spcPct val="0"/>
              </a:spcAft>
              <a:defRPr/>
            </a:pPr>
            <a:r>
              <a:rPr lang="en-US" sz="2400" dirty="0">
                <a:solidFill>
                  <a:prstClr val="black"/>
                </a:solidFill>
              </a:rPr>
              <a:t>Nutrition Support</a:t>
            </a:r>
          </a:p>
        </p:txBody>
      </p:sp>
      <p:pic>
        <p:nvPicPr>
          <p:cNvPr id="6" name="Picture 7"/>
          <p:cNvPicPr>
            <a:picLocks noGrp="1" noChangeAspect="1" noChangeArrowheads="1"/>
          </p:cNvPicPr>
          <p:nvPr>
            <p:ph sz="quarter" idx="1"/>
          </p:nvPr>
        </p:nvPicPr>
        <p:blipFill>
          <a:blip r:embed="rId5" cstate="print"/>
          <a:srcRect/>
          <a:stretch>
            <a:fillRect/>
          </a:stretch>
        </p:blipFill>
        <p:spPr>
          <a:xfrm>
            <a:off x="4572000" y="1524000"/>
            <a:ext cx="3840163" cy="3886200"/>
          </a:xfrm>
          <a:solidFill>
            <a:srgbClr val="FFFFFF"/>
          </a:solidFill>
        </p:spPr>
      </p:pic>
      <p:cxnSp>
        <p:nvCxnSpPr>
          <p:cNvPr id="9" name="Straight Arrow Connector 8"/>
          <p:cNvCxnSpPr/>
          <p:nvPr/>
        </p:nvCxnSpPr>
        <p:spPr>
          <a:xfrm rot="5400000">
            <a:off x="5372100" y="5143500"/>
            <a:ext cx="9144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440" name="TextBox 9"/>
          <p:cNvSpPr txBox="1">
            <a:spLocks noChangeArrowheads="1"/>
          </p:cNvSpPr>
          <p:nvPr/>
        </p:nvSpPr>
        <p:spPr bwMode="auto">
          <a:xfrm>
            <a:off x="5181600" y="5715000"/>
            <a:ext cx="1447800" cy="381000"/>
          </a:xfrm>
          <a:prstGeom prst="rect">
            <a:avLst/>
          </a:prstGeom>
          <a:noFill/>
          <a:ln w="9525">
            <a:noFill/>
            <a:miter lim="800000"/>
            <a:headEnd/>
            <a:tailEnd/>
          </a:ln>
        </p:spPr>
        <p:txBody>
          <a:bodyPr>
            <a:spAutoFit/>
          </a:bodyPr>
          <a:lstStyle/>
          <a:p>
            <a:pPr fontAlgn="base">
              <a:spcBef>
                <a:spcPct val="0"/>
              </a:spcBef>
              <a:spcAft>
                <a:spcPct val="0"/>
              </a:spcAft>
            </a:pPr>
            <a:r>
              <a:rPr lang="en-GB" b="1">
                <a:solidFill>
                  <a:prstClr val="black"/>
                </a:solidFill>
                <a:latin typeface="Arial" charset="0"/>
              </a:rPr>
              <a:t>Assistant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4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build="p"/>
      <p:bldP spid="1844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4"/>
          <p:cNvSpPr>
            <a:spLocks noGrp="1" noChangeArrowheads="1"/>
          </p:cNvSpPr>
          <p:nvPr>
            <p:ph type="title"/>
          </p:nvPr>
        </p:nvSpPr>
        <p:spPr>
          <a:xfrm>
            <a:off x="152400" y="274638"/>
            <a:ext cx="8534400" cy="868362"/>
          </a:xfrm>
        </p:spPr>
        <p:txBody>
          <a:bodyPr wrap="square" lIns="91440" tIns="45720" rIns="91440" bIns="45720" numCol="1" anchorCtr="0" compatLnSpc="1">
            <a:prstTxWarp prst="textNoShape">
              <a:avLst/>
            </a:prstTxWarp>
            <a:normAutofit fontScale="90000"/>
          </a:bodyPr>
          <a:lstStyle/>
          <a:p>
            <a:pPr eaLnBrk="1" hangingPunct="1">
              <a:defRPr/>
            </a:pPr>
            <a:r>
              <a:rPr lang="en-US" sz="3200" cap="none" dirty="0"/>
              <a:t>SUPPLEMENTARY SUCKLING TECHNIQUE</a:t>
            </a:r>
          </a:p>
        </p:txBody>
      </p:sp>
      <p:pic>
        <p:nvPicPr>
          <p:cNvPr id="21508" name="Image 272" descr="MAC:Users:queso:Clients:ENN:infant feeding m2:m2 6789 collected Feb 05:Pictures:2_36.tif"/>
          <p:cNvPicPr>
            <a:picLocks noGrp="1" noChangeAspect="1" noChangeArrowheads="1"/>
          </p:cNvPicPr>
          <p:nvPr>
            <p:ph sz="quarter" idx="1"/>
          </p:nvPr>
        </p:nvPicPr>
        <p:blipFill>
          <a:blip r:embed="rId3" cstate="print"/>
          <a:srcRect/>
          <a:stretch>
            <a:fillRect/>
          </a:stretch>
        </p:blipFill>
        <p:spPr>
          <a:xfrm>
            <a:off x="533400" y="1676400"/>
            <a:ext cx="3133725" cy="4114800"/>
          </a:xfrm>
          <a:noFill/>
        </p:spPr>
      </p:pic>
      <p:sp>
        <p:nvSpPr>
          <p:cNvPr id="21509" name="Rectangle 6"/>
          <p:cNvSpPr>
            <a:spLocks noGrp="1" noChangeArrowheads="1"/>
          </p:cNvSpPr>
          <p:nvPr>
            <p:ph sz="quarter" idx="2"/>
          </p:nvPr>
        </p:nvSpPr>
        <p:spPr>
          <a:xfrm>
            <a:off x="3733800" y="1524000"/>
            <a:ext cx="4648200" cy="4114800"/>
          </a:xfrm>
        </p:spPr>
        <p:txBody>
          <a:bodyPr/>
          <a:lstStyle/>
          <a:p>
            <a:pPr algn="just" eaLnBrk="1" hangingPunct="1">
              <a:lnSpc>
                <a:spcPct val="80000"/>
              </a:lnSpc>
            </a:pPr>
            <a:endParaRPr lang="en-US" sz="2000" dirty="0"/>
          </a:p>
          <a:p>
            <a:pPr eaLnBrk="1" hangingPunct="1">
              <a:lnSpc>
                <a:spcPct val="80000"/>
              </a:lnSpc>
            </a:pPr>
            <a:r>
              <a:rPr lang="en-US" dirty="0"/>
              <a:t>At onset of SS, the cup should be placed at about 5 to 10cm below the level of the nipple so the milk does not flow too quickly and distress the infant.  And the weak infant does not have to suckle excessively to take the milk.  </a:t>
            </a:r>
          </a:p>
          <a:p>
            <a:pPr eaLnBrk="1" hangingPunct="1">
              <a:lnSpc>
                <a:spcPct val="80000"/>
              </a:lnSpc>
            </a:pPr>
            <a:endParaRPr lang="en-US" dirty="0"/>
          </a:p>
          <a:p>
            <a:pPr eaLnBrk="1" hangingPunct="1">
              <a:lnSpc>
                <a:spcPct val="80000"/>
              </a:lnSpc>
            </a:pPr>
            <a:r>
              <a:rPr lang="en-US" dirty="0"/>
              <a:t>Raising or lowering the cup determines the ease with which the infant gets the supplement:</a:t>
            </a:r>
          </a:p>
          <a:p>
            <a:pPr algn="just" eaLnBrk="1" hangingPunct="1">
              <a:lnSpc>
                <a:spcPct val="80000"/>
              </a:lnSpc>
            </a:pPr>
            <a:endParaRPr lang="en-US" sz="2000" dirty="0"/>
          </a:p>
        </p:txBody>
      </p:sp>
      <p:graphicFrame>
        <p:nvGraphicFramePr>
          <p:cNvPr id="2048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20855" name="Picture" r:id="rId4" imgW="975240" imgH="914400" progId="Word.Picture.8">
                  <p:embed/>
                </p:oleObj>
              </mc:Choice>
              <mc:Fallback>
                <p:oleObj name="Picture" r:id="rId4" imgW="975240" imgH="914400" progId="Word.Pictur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 Box 6"/>
          <p:cNvSpPr txBox="1">
            <a:spLocks noChangeArrowheads="1"/>
          </p:cNvSpPr>
          <p:nvPr/>
        </p:nvSpPr>
        <p:spPr bwMode="auto">
          <a:xfrm rot="16200000">
            <a:off x="7013575" y="3349625"/>
            <a:ext cx="3194050" cy="457200"/>
          </a:xfrm>
          <a:prstGeom prst="rect">
            <a:avLst/>
          </a:prstGeom>
          <a:solidFill>
            <a:schemeClr val="accent1">
              <a:lumMod val="40000"/>
              <a:lumOff val="60000"/>
            </a:schemeClr>
          </a:solidFill>
          <a:ln w="9525">
            <a:noFill/>
            <a:miter lim="800000"/>
            <a:headEnd/>
            <a:tailEnd/>
          </a:ln>
          <a:effectLst/>
        </p:spPr>
        <p:txBody>
          <a:bodyPr>
            <a:spAutoFit/>
          </a:bodyPr>
          <a:lstStyle/>
          <a:p>
            <a:pPr algn="ctr" fontAlgn="base">
              <a:spcBef>
                <a:spcPct val="0"/>
              </a:spcBef>
              <a:spcAft>
                <a:spcPct val="0"/>
              </a:spcAft>
              <a:defRPr/>
            </a:pPr>
            <a:r>
              <a:rPr lang="en-US" sz="2400" dirty="0">
                <a:solidFill>
                  <a:prstClr val="black"/>
                </a:solidFill>
              </a:rPr>
              <a:t>Nutrition Support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4"/>
          <p:cNvSpPr>
            <a:spLocks noGrp="1" noChangeArrowheads="1"/>
          </p:cNvSpPr>
          <p:nvPr>
            <p:ph type="title"/>
          </p:nvPr>
        </p:nvSpPr>
        <p:spPr>
          <a:xfrm>
            <a:off x="152400" y="274638"/>
            <a:ext cx="8534400" cy="868362"/>
          </a:xfrm>
        </p:spPr>
        <p:txBody>
          <a:bodyPr wrap="square" lIns="91440" tIns="45720" rIns="91440" bIns="45720" numCol="1" anchorCtr="0" compatLnSpc="1">
            <a:prstTxWarp prst="textNoShape">
              <a:avLst/>
            </a:prstTxWarp>
            <a:normAutofit fontScale="90000"/>
          </a:bodyPr>
          <a:lstStyle/>
          <a:p>
            <a:pPr eaLnBrk="1" hangingPunct="1">
              <a:defRPr/>
            </a:pPr>
            <a:r>
              <a:rPr lang="en-US" sz="3200" cap="none" dirty="0"/>
              <a:t>SUPPLEMENTARY SUCKLING TECHNIQUE</a:t>
            </a:r>
          </a:p>
        </p:txBody>
      </p:sp>
      <p:sp>
        <p:nvSpPr>
          <p:cNvPr id="21509" name="Rectangle 6"/>
          <p:cNvSpPr>
            <a:spLocks noGrp="1" noChangeArrowheads="1"/>
          </p:cNvSpPr>
          <p:nvPr>
            <p:ph sz="quarter" idx="2"/>
          </p:nvPr>
        </p:nvSpPr>
        <p:spPr>
          <a:xfrm>
            <a:off x="4267200" y="1371600"/>
            <a:ext cx="3962400" cy="4754563"/>
          </a:xfrm>
        </p:spPr>
        <p:txBody>
          <a:bodyPr/>
          <a:lstStyle/>
          <a:p>
            <a:pPr marL="0" indent="0" algn="just" eaLnBrk="1" hangingPunct="1">
              <a:lnSpc>
                <a:spcPct val="80000"/>
              </a:lnSpc>
              <a:buNone/>
            </a:pPr>
            <a:endParaRPr lang="en-US" sz="2000" dirty="0"/>
          </a:p>
          <a:p>
            <a:pPr algn="just" eaLnBrk="1" hangingPunct="1">
              <a:lnSpc>
                <a:spcPct val="80000"/>
              </a:lnSpc>
              <a:buFont typeface="Wingdings" pitchFamily="2" charset="2"/>
              <a:buChar char="Ø"/>
            </a:pPr>
            <a:r>
              <a:rPr lang="en-US" dirty="0"/>
              <a:t>for very weak infants it can be at the level of the infant’s mouth.</a:t>
            </a:r>
          </a:p>
          <a:p>
            <a:pPr algn="just" eaLnBrk="1" hangingPunct="1">
              <a:lnSpc>
                <a:spcPct val="80000"/>
              </a:lnSpc>
              <a:buFont typeface="Wingdings" pitchFamily="2" charset="2"/>
              <a:buChar char="Ø"/>
            </a:pPr>
            <a:endParaRPr lang="en-US" dirty="0"/>
          </a:p>
          <a:p>
            <a:pPr algn="just" eaLnBrk="1" hangingPunct="1">
              <a:lnSpc>
                <a:spcPct val="80000"/>
              </a:lnSpc>
              <a:buFont typeface="Wingdings" pitchFamily="2" charset="2"/>
              <a:buChar char="Ø"/>
            </a:pPr>
            <a:r>
              <a:rPr lang="en-US" dirty="0"/>
              <a:t>If it is above this level, the feed can go into the child by siphonage with a danger of aspiration </a:t>
            </a:r>
          </a:p>
          <a:p>
            <a:pPr algn="just" eaLnBrk="1" hangingPunct="1">
              <a:lnSpc>
                <a:spcPct val="80000"/>
              </a:lnSpc>
              <a:buFont typeface="Wingdings" pitchFamily="2" charset="2"/>
              <a:buNone/>
            </a:pPr>
            <a:endParaRPr lang="en-US" dirty="0"/>
          </a:p>
          <a:p>
            <a:pPr algn="just" eaLnBrk="1" hangingPunct="1">
              <a:lnSpc>
                <a:spcPct val="80000"/>
              </a:lnSpc>
              <a:buFont typeface="Wingdings" pitchFamily="2" charset="2"/>
              <a:buChar char="Ø"/>
            </a:pPr>
            <a:r>
              <a:rPr lang="en-US" dirty="0"/>
              <a:t>As the infant becomes stronger the cup should be lowered progressively to about 30cm below the breast</a:t>
            </a:r>
          </a:p>
          <a:p>
            <a:pPr algn="just" eaLnBrk="1" hangingPunct="1">
              <a:lnSpc>
                <a:spcPct val="80000"/>
              </a:lnSpc>
              <a:buFont typeface="Wingdings" pitchFamily="2" charset="2"/>
              <a:buChar char="Ø"/>
            </a:pPr>
            <a:endParaRPr lang="en-US" sz="2000" dirty="0"/>
          </a:p>
        </p:txBody>
      </p:sp>
      <p:graphicFrame>
        <p:nvGraphicFramePr>
          <p:cNvPr id="21506"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21879"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 Box 6"/>
          <p:cNvSpPr txBox="1">
            <a:spLocks noChangeArrowheads="1"/>
          </p:cNvSpPr>
          <p:nvPr/>
        </p:nvSpPr>
        <p:spPr bwMode="auto">
          <a:xfrm rot="16200000">
            <a:off x="7013575" y="3349625"/>
            <a:ext cx="3194050" cy="457200"/>
          </a:xfrm>
          <a:prstGeom prst="rect">
            <a:avLst/>
          </a:prstGeom>
          <a:solidFill>
            <a:schemeClr val="accent1">
              <a:lumMod val="40000"/>
              <a:lumOff val="60000"/>
            </a:schemeClr>
          </a:solidFill>
          <a:ln w="9525">
            <a:noFill/>
            <a:miter lim="800000"/>
            <a:headEnd/>
            <a:tailEnd/>
          </a:ln>
          <a:effectLst/>
        </p:spPr>
        <p:txBody>
          <a:bodyPr>
            <a:spAutoFit/>
          </a:bodyPr>
          <a:lstStyle/>
          <a:p>
            <a:pPr algn="ctr" fontAlgn="base">
              <a:spcBef>
                <a:spcPct val="0"/>
              </a:spcBef>
              <a:spcAft>
                <a:spcPct val="0"/>
              </a:spcAft>
              <a:defRPr/>
            </a:pPr>
            <a:r>
              <a:rPr lang="en-US" sz="2400" dirty="0">
                <a:solidFill>
                  <a:prstClr val="black"/>
                </a:solidFill>
              </a:rPr>
              <a:t>Nutrition Support</a:t>
            </a:r>
          </a:p>
        </p:txBody>
      </p:sp>
      <p:pic>
        <p:nvPicPr>
          <p:cNvPr id="21510" name="Picture 8"/>
          <p:cNvPicPr>
            <a:picLocks noGrp="1" noChangeAspect="1" noChangeArrowheads="1"/>
          </p:cNvPicPr>
          <p:nvPr>
            <p:ph sz="quarter" idx="1"/>
          </p:nvPr>
        </p:nvPicPr>
        <p:blipFill>
          <a:blip r:embed="rId5" cstate="print"/>
          <a:srcRect/>
          <a:stretch>
            <a:fillRect/>
          </a:stretch>
        </p:blipFill>
        <p:spPr>
          <a:xfrm>
            <a:off x="504825" y="1781175"/>
            <a:ext cx="3562350" cy="4344988"/>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0"/>
            <a:ext cx="7467600" cy="792163"/>
          </a:xfrm>
        </p:spPr>
        <p:txBody>
          <a:bodyPr/>
          <a:lstStyle/>
          <a:p>
            <a:pPr>
              <a:defRPr/>
            </a:pPr>
            <a:r>
              <a:rPr lang="en-GB" dirty="0"/>
              <a:t>Routine medication</a:t>
            </a:r>
          </a:p>
        </p:txBody>
      </p:sp>
      <p:graphicFrame>
        <p:nvGraphicFramePr>
          <p:cNvPr id="9218" name="Object 2"/>
          <p:cNvGraphicFramePr>
            <a:graphicFrameLocks noChangeAspect="1"/>
          </p:cNvGraphicFramePr>
          <p:nvPr/>
        </p:nvGraphicFramePr>
        <p:xfrm>
          <a:off x="228600" y="949325"/>
          <a:ext cx="8353425" cy="5908675"/>
        </p:xfrm>
        <a:graphic>
          <a:graphicData uri="http://schemas.openxmlformats.org/presentationml/2006/ole">
            <mc:AlternateContent xmlns:mc="http://schemas.openxmlformats.org/markup-compatibility/2006">
              <mc:Choice xmlns:v="urn:schemas-microsoft-com:vml" Requires="v">
                <p:oleObj spid="_x0000_s41004" name="Document" r:id="rId3" imgW="5883511" imgH="4151492" progId="Word.Document.12">
                  <p:embed/>
                </p:oleObj>
              </mc:Choice>
              <mc:Fallback>
                <p:oleObj name="Document" r:id="rId3" imgW="5883511" imgH="4151492" progId="Word.Document.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949325"/>
                        <a:ext cx="8353425" cy="590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9" name="Object 3"/>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41005" name="Picture" r:id="rId5" imgW="975240" imgH="914400" progId="Word.Picture.8">
                  <p:embed/>
                </p:oleObj>
              </mc:Choice>
              <mc:Fallback>
                <p:oleObj name="Picture" r:id="rId5" imgW="975240" imgH="914400" progId="Word.Picture.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0"/>
            <a:ext cx="7467600" cy="792163"/>
          </a:xfrm>
        </p:spPr>
        <p:txBody>
          <a:bodyPr/>
          <a:lstStyle/>
          <a:p>
            <a:r>
              <a:rPr lang="en-US" b="1" dirty="0"/>
              <a:t>Surveillance</a:t>
            </a:r>
          </a:p>
        </p:txBody>
      </p:sp>
      <p:graphicFrame>
        <p:nvGraphicFramePr>
          <p:cNvPr id="9219" name="Object 3"/>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23928" name="Picture" r:id="rId3" imgW="975240" imgH="914400" progId="Word.Picture.8">
                  <p:embed/>
                </p:oleObj>
              </mc:Choice>
              <mc:Fallback>
                <p:oleObj name="Picture" r:id="rId3" imgW="975240" imgH="914400" progId="Word.Picture.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907825617"/>
              </p:ext>
            </p:extLst>
          </p:nvPr>
        </p:nvGraphicFramePr>
        <p:xfrm>
          <a:off x="199103" y="792163"/>
          <a:ext cx="8534400" cy="5458346"/>
        </p:xfrm>
        <a:graphic>
          <a:graphicData uri="http://schemas.openxmlformats.org/drawingml/2006/table">
            <a:tbl>
              <a:tblPr/>
              <a:tblGrid>
                <a:gridCol w="5527040">
                  <a:extLst>
                    <a:ext uri="{9D8B030D-6E8A-4147-A177-3AD203B41FA5}">
                      <a16:colId xmlns:a16="http://schemas.microsoft.com/office/drawing/2014/main" val="20000"/>
                    </a:ext>
                  </a:extLst>
                </a:gridCol>
                <a:gridCol w="3007360">
                  <a:extLst>
                    <a:ext uri="{9D8B030D-6E8A-4147-A177-3AD203B41FA5}">
                      <a16:colId xmlns:a16="http://schemas.microsoft.com/office/drawing/2014/main" val="20001"/>
                    </a:ext>
                  </a:extLst>
                </a:gridCol>
              </a:tblGrid>
              <a:tr h="428777">
                <a:tc>
                  <a:txBody>
                    <a:bodyPr/>
                    <a:lstStyle/>
                    <a:p>
                      <a:pPr marL="0" marR="0" algn="just">
                        <a:spcBef>
                          <a:spcPts val="0"/>
                        </a:spcBef>
                        <a:spcAft>
                          <a:spcPts val="0"/>
                        </a:spcAft>
                      </a:pPr>
                      <a:r>
                        <a:rPr lang="en-US" sz="1600" b="1" dirty="0">
                          <a:solidFill>
                            <a:srgbClr val="000000"/>
                          </a:solidFill>
                          <a:latin typeface="Arial"/>
                          <a:ea typeface="Times New Roman"/>
                          <a:cs typeface="Arial"/>
                        </a:rPr>
                        <a:t>Surveillance Tasks</a:t>
                      </a:r>
                      <a:endParaRPr lang="en-US" sz="1600" dirty="0">
                        <a:latin typeface="Tahoma"/>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algn="just">
                        <a:spcBef>
                          <a:spcPts val="0"/>
                        </a:spcBef>
                        <a:spcAft>
                          <a:spcPts val="0"/>
                        </a:spcAft>
                      </a:pPr>
                      <a:r>
                        <a:rPr lang="en-US" sz="1600" b="1" dirty="0">
                          <a:solidFill>
                            <a:srgbClr val="000000"/>
                          </a:solidFill>
                          <a:latin typeface="Arial"/>
                          <a:ea typeface="Times New Roman"/>
                          <a:cs typeface="Arial"/>
                        </a:rPr>
                        <a:t>Frequency</a:t>
                      </a:r>
                      <a:endParaRPr lang="en-US" sz="1600" dirty="0">
                        <a:latin typeface="Tahoma"/>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935809">
                <a:tc>
                  <a:txBody>
                    <a:bodyPr/>
                    <a:lstStyle/>
                    <a:p>
                      <a:pPr marL="0" marR="0" algn="l">
                        <a:spcBef>
                          <a:spcPts val="0"/>
                        </a:spcBef>
                        <a:spcAft>
                          <a:spcPts val="0"/>
                        </a:spcAft>
                      </a:pPr>
                      <a:r>
                        <a:rPr lang="en-US" sz="1800" dirty="0">
                          <a:solidFill>
                            <a:srgbClr val="000000"/>
                          </a:solidFill>
                          <a:latin typeface="Arial"/>
                          <a:ea typeface="Times New Roman"/>
                          <a:cs typeface="Arial"/>
                        </a:rPr>
                        <a:t>Take body temperature</a:t>
                      </a:r>
                      <a:endParaRPr lang="en-US" sz="1800" dirty="0">
                        <a:latin typeface="Tahoma"/>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algn="ctr">
                        <a:spcBef>
                          <a:spcPts val="0"/>
                        </a:spcBef>
                        <a:spcAft>
                          <a:spcPts val="0"/>
                        </a:spcAft>
                      </a:pPr>
                      <a:r>
                        <a:rPr lang="en-US" sz="1800" dirty="0">
                          <a:solidFill>
                            <a:srgbClr val="000000"/>
                          </a:solidFill>
                          <a:latin typeface="Arial"/>
                          <a:ea typeface="Times New Roman"/>
                          <a:cs typeface="Arial"/>
                        </a:rPr>
                        <a:t>Twice per day (four times a day for hypothermic or febrile children)</a:t>
                      </a:r>
                      <a:endParaRPr lang="en-US" sz="1800" dirty="0">
                        <a:latin typeface="Tahoma"/>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0001"/>
                  </a:ext>
                </a:extLst>
              </a:tr>
              <a:tr h="311937">
                <a:tc>
                  <a:txBody>
                    <a:bodyPr/>
                    <a:lstStyle/>
                    <a:p>
                      <a:pPr marL="0" marR="0" algn="l">
                        <a:spcBef>
                          <a:spcPts val="0"/>
                        </a:spcBef>
                        <a:spcAft>
                          <a:spcPts val="0"/>
                        </a:spcAft>
                      </a:pPr>
                      <a:r>
                        <a:rPr lang="en-US" sz="1800" dirty="0">
                          <a:solidFill>
                            <a:srgbClr val="000000"/>
                          </a:solidFill>
                          <a:latin typeface="Arial"/>
                          <a:ea typeface="Times New Roman"/>
                          <a:cs typeface="Arial"/>
                        </a:rPr>
                        <a:t>Weigh the child at fixed times </a:t>
                      </a:r>
                      <a:endParaRPr lang="en-US" sz="1800" dirty="0">
                        <a:latin typeface="Tahoma"/>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algn="ctr">
                        <a:spcBef>
                          <a:spcPts val="0"/>
                        </a:spcBef>
                        <a:spcAft>
                          <a:spcPts val="0"/>
                        </a:spcAft>
                      </a:pPr>
                      <a:r>
                        <a:rPr lang="en-US" sz="1800" dirty="0">
                          <a:solidFill>
                            <a:srgbClr val="000000"/>
                          </a:solidFill>
                          <a:latin typeface="Arial"/>
                          <a:ea typeface="Times New Roman"/>
                          <a:cs typeface="Arial"/>
                        </a:rPr>
                        <a:t>Daily</a:t>
                      </a:r>
                      <a:endParaRPr lang="en-US" sz="1800" dirty="0">
                        <a:latin typeface="Tahoma"/>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0002"/>
                  </a:ext>
                </a:extLst>
              </a:tr>
              <a:tr h="311937">
                <a:tc>
                  <a:txBody>
                    <a:bodyPr/>
                    <a:lstStyle/>
                    <a:p>
                      <a:pPr marL="0" marR="0" algn="l">
                        <a:spcBef>
                          <a:spcPts val="0"/>
                        </a:spcBef>
                        <a:spcAft>
                          <a:spcPts val="0"/>
                        </a:spcAft>
                      </a:pPr>
                      <a:r>
                        <a:rPr lang="en-US" sz="1800" dirty="0">
                          <a:solidFill>
                            <a:srgbClr val="000000"/>
                          </a:solidFill>
                          <a:latin typeface="Arial"/>
                          <a:ea typeface="Times New Roman"/>
                          <a:cs typeface="Arial"/>
                        </a:rPr>
                        <a:t>Assess and record the degree of edema (0 to +++)</a:t>
                      </a:r>
                      <a:endParaRPr lang="en-US" sz="1800" dirty="0">
                        <a:latin typeface="Tahoma"/>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algn="ctr">
                        <a:spcBef>
                          <a:spcPts val="0"/>
                        </a:spcBef>
                        <a:spcAft>
                          <a:spcPts val="0"/>
                        </a:spcAft>
                      </a:pPr>
                      <a:r>
                        <a:rPr lang="en-US" sz="1800">
                          <a:solidFill>
                            <a:srgbClr val="000000"/>
                          </a:solidFill>
                          <a:latin typeface="Arial"/>
                          <a:ea typeface="Times New Roman"/>
                          <a:cs typeface="Arial"/>
                        </a:rPr>
                        <a:t>Daily</a:t>
                      </a:r>
                      <a:endParaRPr lang="en-US" sz="1800">
                        <a:latin typeface="Tahoma"/>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0003"/>
                  </a:ext>
                </a:extLst>
              </a:tr>
              <a:tr h="935809">
                <a:tc>
                  <a:txBody>
                    <a:bodyPr/>
                    <a:lstStyle/>
                    <a:p>
                      <a:pPr marL="0" marR="0" algn="l">
                        <a:spcBef>
                          <a:spcPts val="0"/>
                        </a:spcBef>
                        <a:spcAft>
                          <a:spcPts val="0"/>
                        </a:spcAft>
                      </a:pPr>
                      <a:r>
                        <a:rPr lang="en-US" sz="1800" dirty="0">
                          <a:solidFill>
                            <a:srgbClr val="000000"/>
                          </a:solidFill>
                          <a:latin typeface="Arial"/>
                          <a:ea typeface="Times New Roman"/>
                          <a:cs typeface="Arial"/>
                        </a:rPr>
                        <a:t>Record the patient’s fluid intake and source (oral, NG tube or IV fluids). Record if the patient is absent at mealtime, has refused diet or has vomited. </a:t>
                      </a:r>
                      <a:endParaRPr lang="en-US" sz="1800" dirty="0">
                        <a:latin typeface="Tahoma"/>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algn="ctr">
                        <a:spcBef>
                          <a:spcPts val="0"/>
                        </a:spcBef>
                        <a:spcAft>
                          <a:spcPts val="0"/>
                        </a:spcAft>
                      </a:pPr>
                      <a:r>
                        <a:rPr lang="en-US" sz="1800" dirty="0">
                          <a:solidFill>
                            <a:srgbClr val="000000"/>
                          </a:solidFill>
                          <a:latin typeface="Arial"/>
                          <a:ea typeface="Times New Roman"/>
                          <a:cs typeface="Arial"/>
                        </a:rPr>
                        <a:t>Daily </a:t>
                      </a:r>
                      <a:endParaRPr lang="en-US" sz="1800" dirty="0">
                        <a:latin typeface="Tahoma"/>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0004"/>
                  </a:ext>
                </a:extLst>
              </a:tr>
              <a:tr h="1247745">
                <a:tc>
                  <a:txBody>
                    <a:bodyPr/>
                    <a:lstStyle/>
                    <a:p>
                      <a:pPr marL="0" marR="0" algn="l">
                        <a:spcBef>
                          <a:spcPts val="0"/>
                        </a:spcBef>
                        <a:spcAft>
                          <a:spcPts val="0"/>
                        </a:spcAft>
                      </a:pPr>
                      <a:r>
                        <a:rPr lang="en-US" sz="1800" dirty="0">
                          <a:solidFill>
                            <a:srgbClr val="000000"/>
                          </a:solidFill>
                          <a:latin typeface="Arial"/>
                          <a:ea typeface="Times New Roman"/>
                          <a:cs typeface="Arial"/>
                        </a:rPr>
                        <a:t>Assess standard clinical signs (number of stools passed, vomiting, dehydration, cough, respirations, liver size, eyes, ears, skin condition and </a:t>
                      </a:r>
                      <a:r>
                        <a:rPr lang="en-US" sz="1800" dirty="0" err="1">
                          <a:solidFill>
                            <a:srgbClr val="000000"/>
                          </a:solidFill>
                          <a:latin typeface="Arial"/>
                          <a:ea typeface="Times New Roman"/>
                          <a:cs typeface="Arial"/>
                        </a:rPr>
                        <a:t>peri</a:t>
                      </a:r>
                      <a:r>
                        <a:rPr lang="en-US" sz="1800" dirty="0">
                          <a:solidFill>
                            <a:srgbClr val="000000"/>
                          </a:solidFill>
                          <a:latin typeface="Arial"/>
                          <a:ea typeface="Times New Roman"/>
                          <a:cs typeface="Arial"/>
                        </a:rPr>
                        <a:t>-anal lesions).</a:t>
                      </a:r>
                      <a:endParaRPr lang="en-US" sz="1800" dirty="0">
                        <a:latin typeface="Tahoma"/>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algn="ctr">
                        <a:spcBef>
                          <a:spcPts val="0"/>
                        </a:spcBef>
                        <a:spcAft>
                          <a:spcPts val="0"/>
                        </a:spcAft>
                      </a:pPr>
                      <a:r>
                        <a:rPr lang="en-US" sz="1800" dirty="0">
                          <a:solidFill>
                            <a:srgbClr val="000000"/>
                          </a:solidFill>
                          <a:latin typeface="Arial"/>
                          <a:ea typeface="Times New Roman"/>
                          <a:cs typeface="Arial"/>
                        </a:rPr>
                        <a:t>Daily</a:t>
                      </a:r>
                      <a:endParaRPr lang="en-US" sz="1800" dirty="0">
                        <a:latin typeface="Tahoma"/>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0005"/>
                  </a:ext>
                </a:extLst>
              </a:tr>
              <a:tr h="428777">
                <a:tc>
                  <a:txBody>
                    <a:bodyPr/>
                    <a:lstStyle/>
                    <a:p>
                      <a:pPr marL="0" marR="0" algn="l">
                        <a:spcBef>
                          <a:spcPts val="0"/>
                        </a:spcBef>
                        <a:spcAft>
                          <a:spcPts val="0"/>
                        </a:spcAft>
                      </a:pPr>
                      <a:r>
                        <a:rPr lang="en-US" sz="1800">
                          <a:solidFill>
                            <a:srgbClr val="000000"/>
                          </a:solidFill>
                          <a:latin typeface="Arial"/>
                          <a:ea typeface="Times New Roman"/>
                          <a:cs typeface="Arial"/>
                        </a:rPr>
                        <a:t>Full Medical Examination</a:t>
                      </a:r>
                      <a:endParaRPr lang="en-US" sz="1800">
                        <a:latin typeface="Tahoma"/>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algn="ctr">
                        <a:spcBef>
                          <a:spcPts val="0"/>
                        </a:spcBef>
                        <a:spcAft>
                          <a:spcPts val="0"/>
                        </a:spcAft>
                      </a:pPr>
                      <a:r>
                        <a:rPr lang="en-US" sz="1800" dirty="0">
                          <a:solidFill>
                            <a:srgbClr val="000000"/>
                          </a:solidFill>
                          <a:latin typeface="Arial"/>
                          <a:ea typeface="Times New Roman"/>
                          <a:cs typeface="Arial"/>
                        </a:rPr>
                        <a:t>Daily</a:t>
                      </a:r>
                      <a:endParaRPr lang="en-US" sz="1800" dirty="0">
                        <a:latin typeface="Tahoma"/>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0006"/>
                  </a:ext>
                </a:extLst>
              </a:tr>
              <a:tr h="857555">
                <a:tc>
                  <a:txBody>
                    <a:bodyPr/>
                    <a:lstStyle/>
                    <a:p>
                      <a:pPr marL="0" marR="0" algn="l">
                        <a:spcBef>
                          <a:spcPts val="0"/>
                        </a:spcBef>
                        <a:spcAft>
                          <a:spcPts val="0"/>
                        </a:spcAft>
                      </a:pPr>
                      <a:r>
                        <a:rPr lang="en-US" sz="1800" dirty="0">
                          <a:solidFill>
                            <a:srgbClr val="000000"/>
                          </a:solidFill>
                          <a:latin typeface="Arial"/>
                          <a:ea typeface="Times New Roman"/>
                          <a:cs typeface="Arial"/>
                        </a:rPr>
                        <a:t>Measure height or length (length for children less than 87 cm)</a:t>
                      </a:r>
                      <a:endParaRPr lang="en-US" sz="1800" dirty="0">
                        <a:latin typeface="Tahoma"/>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algn="ctr">
                        <a:spcBef>
                          <a:spcPts val="0"/>
                        </a:spcBef>
                        <a:spcAft>
                          <a:spcPts val="0"/>
                        </a:spcAft>
                      </a:pPr>
                      <a:r>
                        <a:rPr lang="en-US" sz="1800" dirty="0">
                          <a:solidFill>
                            <a:srgbClr val="000000"/>
                          </a:solidFill>
                          <a:latin typeface="Arial"/>
                          <a:ea typeface="Times New Roman"/>
                          <a:cs typeface="Arial"/>
                        </a:rPr>
                        <a:t>Every twenty-one days (21), with each new Multi-chart</a:t>
                      </a:r>
                      <a:endParaRPr lang="en-US" sz="1800" dirty="0">
                        <a:latin typeface="Tahoma"/>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457200" y="274638"/>
            <a:ext cx="8229600" cy="944562"/>
          </a:xfrm>
        </p:spPr>
        <p:txBody>
          <a:bodyPr/>
          <a:lstStyle/>
          <a:p>
            <a:pPr eaLnBrk="1" fontAlgn="auto" hangingPunct="1">
              <a:spcAft>
                <a:spcPts val="0"/>
              </a:spcAft>
              <a:defRPr/>
            </a:pPr>
            <a:r>
              <a:rPr lang="en-US"/>
              <a:t>Learning Objectives</a:t>
            </a:r>
          </a:p>
        </p:txBody>
      </p:sp>
      <p:sp>
        <p:nvSpPr>
          <p:cNvPr id="3076" name="Rectangle 3"/>
          <p:cNvSpPr>
            <a:spLocks noGrp="1" noChangeArrowheads="1"/>
          </p:cNvSpPr>
          <p:nvPr>
            <p:ph sz="quarter" idx="1"/>
          </p:nvPr>
        </p:nvSpPr>
        <p:spPr>
          <a:xfrm>
            <a:off x="228600" y="1447800"/>
            <a:ext cx="8458200" cy="4876800"/>
          </a:xfrm>
        </p:spPr>
        <p:txBody>
          <a:bodyPr/>
          <a:lstStyle/>
          <a:p>
            <a:pPr eaLnBrk="1" hangingPunct="1">
              <a:lnSpc>
                <a:spcPct val="80000"/>
              </a:lnSpc>
              <a:buFontTx/>
              <a:buNone/>
            </a:pPr>
            <a:r>
              <a:rPr lang="en-US" sz="2100" b="1"/>
              <a:t>By the end of this Session, learners should be able to:</a:t>
            </a:r>
          </a:p>
          <a:p>
            <a:pPr eaLnBrk="1" hangingPunct="1">
              <a:lnSpc>
                <a:spcPct val="80000"/>
              </a:lnSpc>
            </a:pPr>
            <a:endParaRPr lang="en-US"/>
          </a:p>
          <a:p>
            <a:pPr eaLnBrk="1" hangingPunct="1">
              <a:lnSpc>
                <a:spcPct val="80000"/>
              </a:lnSpc>
            </a:pPr>
            <a:r>
              <a:rPr lang="en-US" sz="2000"/>
              <a:t>Identify and admit malnourished infants less than 6 months and infants less than 3kg</a:t>
            </a:r>
          </a:p>
          <a:p>
            <a:pPr eaLnBrk="1" hangingPunct="1">
              <a:lnSpc>
                <a:spcPct val="80000"/>
              </a:lnSpc>
              <a:buFontTx/>
              <a:buNone/>
            </a:pPr>
            <a:endParaRPr lang="en-US" sz="2000"/>
          </a:p>
          <a:p>
            <a:pPr eaLnBrk="1" hangingPunct="1">
              <a:lnSpc>
                <a:spcPct val="80000"/>
              </a:lnSpc>
            </a:pPr>
            <a:r>
              <a:rPr lang="en-US" sz="2000"/>
              <a:t>Know the criteria for admission and discharge of infants less that 6 months and less than 3 kg admitted in program</a:t>
            </a:r>
          </a:p>
          <a:p>
            <a:pPr eaLnBrk="1" hangingPunct="1">
              <a:lnSpc>
                <a:spcPct val="80000"/>
              </a:lnSpc>
            </a:pPr>
            <a:endParaRPr lang="en-GB" sz="2000"/>
          </a:p>
          <a:p>
            <a:pPr eaLnBrk="1" hangingPunct="1">
              <a:lnSpc>
                <a:spcPct val="80000"/>
              </a:lnSpc>
            </a:pPr>
            <a:r>
              <a:rPr lang="en-US" sz="2000"/>
              <a:t>Manage malnourished infants less than 6 months in the in-patient care (for infants with/without prospects of being breastfed)</a:t>
            </a:r>
          </a:p>
          <a:p>
            <a:pPr eaLnBrk="1" hangingPunct="1">
              <a:lnSpc>
                <a:spcPct val="80000"/>
              </a:lnSpc>
            </a:pPr>
            <a:endParaRPr lang="en-US" sz="2000"/>
          </a:p>
          <a:p>
            <a:pPr eaLnBrk="1" hangingPunct="1">
              <a:lnSpc>
                <a:spcPct val="80000"/>
              </a:lnSpc>
            </a:pPr>
            <a:r>
              <a:rPr lang="en-US" sz="2000"/>
              <a:t>Implement Supplementary Suckling if breastfeeding is an option</a:t>
            </a:r>
          </a:p>
          <a:p>
            <a:pPr eaLnBrk="1" hangingPunct="1">
              <a:lnSpc>
                <a:spcPct val="80000"/>
              </a:lnSpc>
            </a:pPr>
            <a:endParaRPr lang="en-GB" sz="2000"/>
          </a:p>
          <a:p>
            <a:pPr eaLnBrk="1" hangingPunct="1">
              <a:lnSpc>
                <a:spcPct val="80000"/>
              </a:lnSpc>
            </a:pPr>
            <a:r>
              <a:rPr lang="en-US" sz="2000"/>
              <a:t>Know how to care for a mother of malnourished infants less than 6 months </a:t>
            </a:r>
            <a:endParaRPr lang="en-GB" sz="2000"/>
          </a:p>
          <a:p>
            <a:pPr eaLnBrk="1" hangingPunct="1">
              <a:lnSpc>
                <a:spcPct val="80000"/>
              </a:lnSpc>
            </a:pPr>
            <a:endParaRPr lang="en-US"/>
          </a:p>
          <a:p>
            <a:pPr eaLnBrk="1" hangingPunct="1">
              <a:lnSpc>
                <a:spcPct val="80000"/>
              </a:lnSpc>
            </a:pPr>
            <a:endParaRPr lang="en-US"/>
          </a:p>
        </p:txBody>
      </p:sp>
      <p:graphicFrame>
        <p:nvGraphicFramePr>
          <p:cNvPr id="4098"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35863"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1" dirty="0"/>
              <a:t>Care for the Mother</a:t>
            </a:r>
          </a:p>
        </p:txBody>
      </p:sp>
      <p:sp>
        <p:nvSpPr>
          <p:cNvPr id="7" name="Content Placeholder 6"/>
          <p:cNvSpPr>
            <a:spLocks noGrp="1"/>
          </p:cNvSpPr>
          <p:nvPr>
            <p:ph sz="quarter" idx="1"/>
          </p:nvPr>
        </p:nvSpPr>
        <p:spPr>
          <a:solidFill>
            <a:schemeClr val="accent2"/>
          </a:solidFill>
        </p:spPr>
        <p:txBody>
          <a:bodyPr/>
          <a:lstStyle/>
          <a:p>
            <a:pPr lvl="0"/>
            <a:r>
              <a:rPr lang="en-US" sz="2000" dirty="0"/>
              <a:t>Check mother’s MUAC and the presence of bilateral pitting edema. </a:t>
            </a:r>
          </a:p>
          <a:p>
            <a:pPr lvl="0"/>
            <a:r>
              <a:rPr lang="en-US" sz="2000" dirty="0"/>
              <a:t>Explain to the mother what the aim of treatment is and what is expected of her. </a:t>
            </a:r>
          </a:p>
          <a:p>
            <a:pPr lvl="0"/>
            <a:r>
              <a:rPr lang="en-US" sz="2000" dirty="0"/>
              <a:t>Do not make the mother feel guilty for the state of her child or blame her for giving other foods. </a:t>
            </a:r>
          </a:p>
          <a:p>
            <a:pPr lvl="0"/>
            <a:r>
              <a:rPr lang="en-US" sz="2000" dirty="0"/>
              <a:t>Strongly reassure the mother that the technique works and that she will produce enough milk herself to make her baby better. </a:t>
            </a:r>
          </a:p>
          <a:p>
            <a:pPr lvl="0"/>
            <a:r>
              <a:rPr lang="en-US" sz="2000" dirty="0"/>
              <a:t>Teach her how to express </a:t>
            </a:r>
            <a:r>
              <a:rPr lang="en-US" sz="2000" dirty="0" err="1"/>
              <a:t>breastmilk</a:t>
            </a:r>
            <a:r>
              <a:rPr lang="en-US" sz="2000" dirty="0"/>
              <a:t> and top to top up her infant with hind milk</a:t>
            </a:r>
          </a:p>
        </p:txBody>
      </p:sp>
      <p:graphicFrame>
        <p:nvGraphicFramePr>
          <p:cNvPr id="9219" name="Object 3"/>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24951" name="Picture" r:id="rId3" imgW="975240" imgH="914400" progId="Word.Picture.8">
                  <p:embed/>
                </p:oleObj>
              </mc:Choice>
              <mc:Fallback>
                <p:oleObj name="Picture" r:id="rId3" imgW="975240" imgH="914400" progId="Word.Picture.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1" dirty="0"/>
              <a:t>Care for the Mother</a:t>
            </a:r>
          </a:p>
        </p:txBody>
      </p:sp>
      <p:sp>
        <p:nvSpPr>
          <p:cNvPr id="7" name="Content Placeholder 6"/>
          <p:cNvSpPr>
            <a:spLocks noGrp="1"/>
          </p:cNvSpPr>
          <p:nvPr>
            <p:ph sz="quarter" idx="1"/>
          </p:nvPr>
        </p:nvSpPr>
        <p:spPr>
          <a:solidFill>
            <a:schemeClr val="accent2"/>
          </a:solidFill>
        </p:spPr>
        <p:txBody>
          <a:bodyPr/>
          <a:lstStyle/>
          <a:p>
            <a:pPr lvl="0"/>
            <a:r>
              <a:rPr lang="en-US" sz="2000" dirty="0"/>
              <a:t>Show her how to wake her baby who falls asleep in the middle of a feed so that they can feed some more and take in adequate calories.</a:t>
            </a:r>
          </a:p>
          <a:p>
            <a:pPr lvl="0"/>
            <a:endParaRPr lang="en-US" sz="2000" dirty="0"/>
          </a:p>
          <a:p>
            <a:pPr lvl="0"/>
            <a:r>
              <a:rPr lang="en-US" sz="2000" dirty="0"/>
              <a:t>Be attentive to her and introduce her to the other mothers in the in-patient facility. </a:t>
            </a:r>
          </a:p>
          <a:p>
            <a:pPr lvl="0"/>
            <a:endParaRPr lang="en-US" sz="2000" dirty="0"/>
          </a:p>
          <a:p>
            <a:pPr lvl="0"/>
            <a:endParaRPr lang="en-US" sz="2000" dirty="0"/>
          </a:p>
          <a:p>
            <a:pPr lvl="0"/>
            <a:r>
              <a:rPr lang="en-US" sz="2000" dirty="0"/>
              <a:t>She should drink at least two (2) </a:t>
            </a:r>
            <a:r>
              <a:rPr lang="en-US" sz="2000" dirty="0" err="1"/>
              <a:t>litres</a:t>
            </a:r>
            <a:r>
              <a:rPr lang="en-US" sz="2000" dirty="0"/>
              <a:t> of fluids per day. </a:t>
            </a:r>
          </a:p>
          <a:p>
            <a:pPr lvl="0"/>
            <a:endParaRPr lang="en-US" sz="2000" dirty="0"/>
          </a:p>
          <a:p>
            <a:pPr lvl="0"/>
            <a:r>
              <a:rPr lang="en-US" sz="2000" dirty="0"/>
              <a:t>She must eat enough - about 2500kcal/day (one porridge in the morning, one or two family meals, one porridge in the afternoon). </a:t>
            </a:r>
          </a:p>
        </p:txBody>
      </p:sp>
      <p:graphicFrame>
        <p:nvGraphicFramePr>
          <p:cNvPr id="9219" name="Object 3"/>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26999" name="Picture" r:id="rId3" imgW="975240" imgH="914400" progId="Word.Picture.8">
                  <p:embed/>
                </p:oleObj>
              </mc:Choice>
              <mc:Fallback>
                <p:oleObj name="Picture" r:id="rId3" imgW="975240" imgH="914400" progId="Word.Picture.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1" dirty="0"/>
              <a:t>Care for the Mother</a:t>
            </a:r>
          </a:p>
        </p:txBody>
      </p:sp>
      <p:sp>
        <p:nvSpPr>
          <p:cNvPr id="7" name="Content Placeholder 6"/>
          <p:cNvSpPr>
            <a:spLocks noGrp="1"/>
          </p:cNvSpPr>
          <p:nvPr>
            <p:ph sz="quarter" idx="1"/>
          </p:nvPr>
        </p:nvSpPr>
        <p:spPr>
          <a:solidFill>
            <a:schemeClr val="accent2"/>
          </a:solidFill>
        </p:spPr>
        <p:txBody>
          <a:bodyPr/>
          <a:lstStyle/>
          <a:p>
            <a:pPr lvl="0"/>
            <a:r>
              <a:rPr lang="en-US" sz="2000" dirty="0"/>
              <a:t>The </a:t>
            </a:r>
            <a:r>
              <a:rPr lang="en-US" sz="2000" b="1" dirty="0"/>
              <a:t>mother</a:t>
            </a:r>
            <a:r>
              <a:rPr lang="en-US" sz="2000" dirty="0"/>
              <a:t> who is admitted in the center with her child receives Vitamin A 200,000IU if the child is below 2 months old (there should be no risk of pregnancy)</a:t>
            </a:r>
          </a:p>
          <a:p>
            <a:pPr lvl="0"/>
            <a:endParaRPr lang="en-US" sz="2000" dirty="0"/>
          </a:p>
          <a:p>
            <a:pPr lvl="0"/>
            <a:r>
              <a:rPr lang="en-US" sz="2000" dirty="0"/>
              <a:t>Micronutrients’ supplementation must also be given to the mother</a:t>
            </a:r>
          </a:p>
          <a:p>
            <a:pPr lvl="0"/>
            <a:endParaRPr lang="en-US" sz="2000" dirty="0"/>
          </a:p>
          <a:p>
            <a:pPr lvl="0"/>
            <a:r>
              <a:rPr lang="en-US" sz="2000" dirty="0"/>
              <a:t>The mother’s diet is important for the recovery of the infant from malnutrition</a:t>
            </a:r>
          </a:p>
          <a:p>
            <a:pPr lvl="0"/>
            <a:endParaRPr lang="en-US" sz="2000" dirty="0"/>
          </a:p>
          <a:p>
            <a:r>
              <a:rPr lang="en-US" sz="2000" dirty="0"/>
              <a:t>The length of stay in the in-patient facility should be as short as possible</a:t>
            </a:r>
          </a:p>
        </p:txBody>
      </p:sp>
      <p:graphicFrame>
        <p:nvGraphicFramePr>
          <p:cNvPr id="9219" name="Object 3"/>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28023" name="Picture" r:id="rId3" imgW="975240" imgH="914400" progId="Word.Picture.8">
                  <p:embed/>
                </p:oleObj>
              </mc:Choice>
              <mc:Fallback>
                <p:oleObj name="Picture" r:id="rId3" imgW="975240" imgH="914400" progId="Word.Picture.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pPr eaLnBrk="1" fontAlgn="auto" hangingPunct="1">
              <a:spcAft>
                <a:spcPts val="0"/>
              </a:spcAft>
              <a:defRPr/>
            </a:pPr>
            <a:r>
              <a:rPr lang="en-US" b="1"/>
              <a:t>Discharge Criteria</a:t>
            </a:r>
            <a:r>
              <a:rPr lang="en-US"/>
              <a:t> </a:t>
            </a:r>
          </a:p>
        </p:txBody>
      </p:sp>
      <p:sp>
        <p:nvSpPr>
          <p:cNvPr id="6" name="Content Placeholder 5"/>
          <p:cNvSpPr>
            <a:spLocks noGrp="1"/>
          </p:cNvSpPr>
          <p:nvPr>
            <p:ph sz="quarter" idx="1"/>
          </p:nvPr>
        </p:nvSpPr>
        <p:spPr>
          <a:xfrm>
            <a:off x="381000" y="1600200"/>
            <a:ext cx="7543800" cy="4873752"/>
          </a:xfrm>
        </p:spPr>
        <p:txBody>
          <a:bodyPr/>
          <a:lstStyle/>
          <a:p>
            <a:pPr>
              <a:buNone/>
            </a:pPr>
            <a:r>
              <a:rPr lang="en-US" b="1" dirty="0"/>
              <a:t>Infants less than 6 months with a prospect of being breastfed</a:t>
            </a:r>
          </a:p>
          <a:p>
            <a:pPr>
              <a:buNone/>
            </a:pPr>
            <a:endParaRPr lang="en-US" b="1" dirty="0"/>
          </a:p>
          <a:p>
            <a:pPr>
              <a:buNone/>
            </a:pPr>
            <a:endParaRPr lang="en-US" b="1" dirty="0"/>
          </a:p>
          <a:p>
            <a:pPr>
              <a:buNone/>
            </a:pPr>
            <a:endParaRPr lang="en-US" b="1" dirty="0"/>
          </a:p>
          <a:p>
            <a:pPr>
              <a:buNone/>
            </a:pPr>
            <a:endParaRPr lang="en-US" dirty="0"/>
          </a:p>
        </p:txBody>
      </p:sp>
      <p:graphicFrame>
        <p:nvGraphicFramePr>
          <p:cNvPr id="3072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29047"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Table 6"/>
          <p:cNvGraphicFramePr>
            <a:graphicFrameLocks noGrp="1"/>
          </p:cNvGraphicFramePr>
          <p:nvPr>
            <p:extLst>
              <p:ext uri="{D42A27DB-BD31-4B8C-83A1-F6EECF244321}">
                <p14:modId xmlns:p14="http://schemas.microsoft.com/office/powerpoint/2010/main" val="680793861"/>
              </p:ext>
            </p:extLst>
          </p:nvPr>
        </p:nvGraphicFramePr>
        <p:xfrm>
          <a:off x="252413" y="2362200"/>
          <a:ext cx="7900988" cy="4027114"/>
        </p:xfrm>
        <a:graphic>
          <a:graphicData uri="http://schemas.openxmlformats.org/drawingml/2006/table">
            <a:tbl>
              <a:tblPr/>
              <a:tblGrid>
                <a:gridCol w="3176587">
                  <a:extLst>
                    <a:ext uri="{9D8B030D-6E8A-4147-A177-3AD203B41FA5}">
                      <a16:colId xmlns:a16="http://schemas.microsoft.com/office/drawing/2014/main" val="20000"/>
                    </a:ext>
                  </a:extLst>
                </a:gridCol>
                <a:gridCol w="4724401">
                  <a:extLst>
                    <a:ext uri="{9D8B030D-6E8A-4147-A177-3AD203B41FA5}">
                      <a16:colId xmlns:a16="http://schemas.microsoft.com/office/drawing/2014/main" val="20001"/>
                    </a:ext>
                  </a:extLst>
                </a:gridCol>
              </a:tblGrid>
              <a:tr h="370911">
                <a:tc>
                  <a:txBody>
                    <a:bodyPr/>
                    <a:lstStyle/>
                    <a:p>
                      <a:pPr marL="22225" marR="0" algn="just">
                        <a:spcBef>
                          <a:spcPts val="0"/>
                        </a:spcBef>
                        <a:spcAft>
                          <a:spcPts val="0"/>
                        </a:spcAft>
                      </a:pPr>
                      <a:r>
                        <a:rPr lang="en-US" sz="1600" b="1" i="1" dirty="0">
                          <a:latin typeface="Arial"/>
                          <a:ea typeface="Times New Roman"/>
                          <a:cs typeface="Arial"/>
                        </a:rPr>
                        <a:t>AGE</a:t>
                      </a:r>
                      <a:endParaRPr lang="en-US" sz="1600" dirty="0">
                        <a:latin typeface="Tahoma"/>
                        <a:ea typeface="Times New Roman"/>
                        <a:cs typeface="Arial"/>
                      </a:endParaRPr>
                    </a:p>
                  </a:txBody>
                  <a:tcPr marL="0" marR="0" marT="0" marB="0" anchor="b">
                    <a:lnL>
                      <a:noFill/>
                    </a:lnL>
                    <a:lnR>
                      <a:noFill/>
                    </a:lnR>
                    <a:lnT>
                      <a:noFill/>
                    </a:lnT>
                    <a:lnB>
                      <a:noFill/>
                    </a:lnB>
                    <a:solidFill>
                      <a:schemeClr val="accent2"/>
                    </a:solidFill>
                  </a:tcPr>
                </a:tc>
                <a:tc>
                  <a:txBody>
                    <a:bodyPr/>
                    <a:lstStyle/>
                    <a:p>
                      <a:pPr marL="165100" marR="0" algn="just">
                        <a:spcBef>
                          <a:spcPts val="0"/>
                        </a:spcBef>
                        <a:spcAft>
                          <a:spcPts val="0"/>
                        </a:spcAft>
                      </a:pPr>
                      <a:r>
                        <a:rPr lang="en-US" sz="1600" b="1" i="1" dirty="0">
                          <a:latin typeface="Arial"/>
                          <a:ea typeface="Times New Roman"/>
                          <a:cs typeface="Arial"/>
                        </a:rPr>
                        <a:t>DISCHARGE CRITERIA</a:t>
                      </a:r>
                      <a:endParaRPr lang="en-US" sz="1600" dirty="0">
                        <a:latin typeface="Tahoma"/>
                        <a:ea typeface="Times New Roman"/>
                        <a:cs typeface="Arial"/>
                      </a:endParaRPr>
                    </a:p>
                  </a:txBody>
                  <a:tcPr marL="0" marR="0" marT="0" marB="0" anchor="b">
                    <a:lnL>
                      <a:noFill/>
                    </a:lnL>
                    <a:lnR>
                      <a:noFill/>
                    </a:lnR>
                    <a:lnT>
                      <a:noFill/>
                    </a:lnT>
                    <a:lnB>
                      <a:noFill/>
                    </a:lnB>
                    <a:solidFill>
                      <a:schemeClr val="accent2"/>
                    </a:solidFill>
                  </a:tcPr>
                </a:tc>
                <a:extLst>
                  <a:ext uri="{0D108BD9-81ED-4DB2-BD59-A6C34878D82A}">
                    <a16:rowId xmlns:a16="http://schemas.microsoft.com/office/drawing/2014/main" val="10000"/>
                  </a:ext>
                </a:extLst>
              </a:tr>
              <a:tr h="248605">
                <a:tc>
                  <a:txBody>
                    <a:bodyPr/>
                    <a:lstStyle/>
                    <a:p>
                      <a:pPr marL="0" marR="0" algn="just">
                        <a:spcBef>
                          <a:spcPts val="0"/>
                        </a:spcBef>
                        <a:spcAft>
                          <a:spcPts val="0"/>
                        </a:spcAft>
                      </a:pPr>
                      <a:endParaRPr lang="en-US" sz="1600" dirty="0">
                        <a:latin typeface="Arial"/>
                        <a:ea typeface="Times New Roman"/>
                        <a:cs typeface="Arial"/>
                      </a:endParaRPr>
                    </a:p>
                  </a:txBody>
                  <a:tcPr marL="0" marR="0" marT="0" marB="0" anchor="b">
                    <a:lnL>
                      <a:noFill/>
                    </a:lnL>
                    <a:lnR>
                      <a:noFill/>
                    </a:lnR>
                    <a:lnT>
                      <a:noFill/>
                    </a:lnT>
                    <a:lnB w="12700" cap="flat" cmpd="sng" algn="ctr">
                      <a:solidFill>
                        <a:srgbClr val="921913"/>
                      </a:solidFill>
                      <a:prstDash val="solid"/>
                      <a:round/>
                      <a:headEnd type="none" w="med" len="med"/>
                      <a:tailEnd type="none" w="med" len="med"/>
                    </a:lnB>
                    <a:solidFill>
                      <a:schemeClr val="accent2"/>
                    </a:solidFill>
                  </a:tcPr>
                </a:tc>
                <a:tc>
                  <a:txBody>
                    <a:bodyPr/>
                    <a:lstStyle/>
                    <a:p>
                      <a:pPr marL="0" marR="0" algn="just">
                        <a:spcBef>
                          <a:spcPts val="0"/>
                        </a:spcBef>
                        <a:spcAft>
                          <a:spcPts val="0"/>
                        </a:spcAft>
                      </a:pPr>
                      <a:endParaRPr lang="en-US" sz="1600" dirty="0">
                        <a:latin typeface="Arial"/>
                        <a:ea typeface="Times New Roman"/>
                        <a:cs typeface="Arial"/>
                      </a:endParaRPr>
                    </a:p>
                  </a:txBody>
                  <a:tcPr marL="0" marR="0" marT="0" marB="0" anchor="b">
                    <a:lnL>
                      <a:noFill/>
                    </a:lnL>
                    <a:lnR>
                      <a:noFill/>
                    </a:lnR>
                    <a:lnT>
                      <a:noFill/>
                    </a:lnT>
                    <a:lnB w="12700" cap="flat" cmpd="sng" algn="ctr">
                      <a:solidFill>
                        <a:srgbClr val="921913"/>
                      </a:solidFill>
                      <a:prstDash val="solid"/>
                      <a:round/>
                      <a:headEnd type="none" w="med" len="med"/>
                      <a:tailEnd type="none" w="med" len="med"/>
                    </a:lnB>
                    <a:solidFill>
                      <a:schemeClr val="accent2"/>
                    </a:solidFill>
                  </a:tcPr>
                </a:tc>
                <a:extLst>
                  <a:ext uri="{0D108BD9-81ED-4DB2-BD59-A6C34878D82A}">
                    <a16:rowId xmlns:a16="http://schemas.microsoft.com/office/drawing/2014/main" val="10001"/>
                  </a:ext>
                </a:extLst>
              </a:tr>
              <a:tr h="1988840">
                <a:tc rowSpan="2">
                  <a:txBody>
                    <a:bodyPr/>
                    <a:lstStyle/>
                    <a:p>
                      <a:pPr marL="34925" marR="0" algn="ctr">
                        <a:spcBef>
                          <a:spcPts val="0"/>
                        </a:spcBef>
                        <a:spcAft>
                          <a:spcPts val="0"/>
                        </a:spcAft>
                      </a:pPr>
                      <a:r>
                        <a:rPr lang="en-US" sz="2400" dirty="0">
                          <a:latin typeface="Arial"/>
                          <a:ea typeface="Times New Roman"/>
                          <a:cs typeface="Arial"/>
                        </a:rPr>
                        <a:t>Infant less than 6 months</a:t>
                      </a:r>
                      <a:endParaRPr lang="en-US" sz="2400" dirty="0">
                        <a:latin typeface="Tahoma"/>
                        <a:ea typeface="Times New Roman"/>
                        <a:cs typeface="Arial"/>
                      </a:endParaRPr>
                    </a:p>
                    <a:p>
                      <a:pPr marL="34925" marR="0" algn="ctr">
                        <a:spcBef>
                          <a:spcPts val="0"/>
                        </a:spcBef>
                        <a:spcAft>
                          <a:spcPts val="0"/>
                        </a:spcAft>
                      </a:pPr>
                      <a:r>
                        <a:rPr lang="en-US" sz="2400" b="1" dirty="0">
                          <a:latin typeface="Arial"/>
                          <a:ea typeface="Times New Roman"/>
                          <a:cs typeface="Arial"/>
                        </a:rPr>
                        <a:t>or</a:t>
                      </a:r>
                      <a:endParaRPr lang="en-US" sz="2400" dirty="0">
                        <a:latin typeface="Tahoma"/>
                        <a:ea typeface="Times New Roman"/>
                        <a:cs typeface="Arial"/>
                      </a:endParaRPr>
                    </a:p>
                    <a:p>
                      <a:pPr marL="22225" marR="0" algn="ctr">
                        <a:spcBef>
                          <a:spcPts val="0"/>
                        </a:spcBef>
                        <a:spcAft>
                          <a:spcPts val="0"/>
                        </a:spcAft>
                      </a:pPr>
                      <a:r>
                        <a:rPr lang="en-US" sz="2400" dirty="0">
                          <a:latin typeface="Arial"/>
                          <a:ea typeface="Times New Roman"/>
                          <a:cs typeface="Arial"/>
                        </a:rPr>
                        <a:t>≥ 6 months and </a:t>
                      </a:r>
                      <a:r>
                        <a:rPr lang="en-US" sz="2400" dirty="0">
                          <a:solidFill>
                            <a:srgbClr val="FF0000"/>
                          </a:solidFill>
                          <a:latin typeface="Arial"/>
                          <a:ea typeface="Times New Roman"/>
                          <a:cs typeface="Arial"/>
                        </a:rPr>
                        <a:t>less than 4kg </a:t>
                      </a:r>
                      <a:r>
                        <a:rPr lang="en-US" sz="2400" dirty="0">
                          <a:latin typeface="Arial"/>
                          <a:ea typeface="Times New Roman"/>
                          <a:cs typeface="Arial"/>
                        </a:rPr>
                        <a:t>being breast-</a:t>
                      </a:r>
                      <a:r>
                        <a:rPr lang="en-US" sz="2400" dirty="0" err="1">
                          <a:latin typeface="Arial"/>
                          <a:ea typeface="Times New Roman"/>
                          <a:cs typeface="Arial"/>
                        </a:rPr>
                        <a:t>fe</a:t>
                      </a:r>
                      <a:endParaRPr lang="en-US" sz="2400" dirty="0">
                        <a:latin typeface="Tahoma"/>
                        <a:ea typeface="Times New Roman"/>
                        <a:cs typeface="Arial"/>
                      </a:endParaRPr>
                    </a:p>
                  </a:txBody>
                  <a:tcPr marL="0" marR="0" marT="0" marB="0" anchor="ctr">
                    <a:lnL>
                      <a:noFill/>
                    </a:lnL>
                    <a:lnR>
                      <a:noFill/>
                    </a:lnR>
                    <a:lnT w="12700" cap="flat" cmpd="sng" algn="ctr">
                      <a:solidFill>
                        <a:srgbClr val="921913"/>
                      </a:solidFill>
                      <a:prstDash val="solid"/>
                      <a:round/>
                      <a:headEnd type="none" w="med" len="med"/>
                      <a:tailEnd type="none" w="med" len="med"/>
                    </a:lnT>
                    <a:lnB w="12700" cap="flat" cmpd="sng" algn="ctr">
                      <a:solidFill>
                        <a:srgbClr val="921913"/>
                      </a:solidFill>
                      <a:prstDash val="solid"/>
                      <a:round/>
                      <a:headEnd type="none" w="med" len="med"/>
                      <a:tailEnd type="none" w="med" len="med"/>
                    </a:lnB>
                    <a:solidFill>
                      <a:schemeClr val="accent2"/>
                    </a:solidFill>
                  </a:tcPr>
                </a:tc>
                <a:tc>
                  <a:txBody>
                    <a:bodyPr/>
                    <a:lstStyle/>
                    <a:p>
                      <a:pPr marL="107950" marR="0" indent="19050" algn="just">
                        <a:spcBef>
                          <a:spcPts val="0"/>
                        </a:spcBef>
                        <a:spcAft>
                          <a:spcPts val="0"/>
                        </a:spcAft>
                      </a:pPr>
                      <a:r>
                        <a:rPr lang="en-US" sz="1800" dirty="0">
                          <a:latin typeface="Arial"/>
                          <a:ea typeface="Times New Roman"/>
                          <a:cs typeface="Arial"/>
                        </a:rPr>
                        <a:t>It is clear that he/she is gaining weight at 5g/kg/day for at least 3 consecutive days on breast milk alone after the Supplementary Suckling Technique has been stopped.</a:t>
                      </a:r>
                      <a:endParaRPr lang="en-US" sz="1800" dirty="0">
                        <a:latin typeface="Tahoma"/>
                        <a:ea typeface="Times New Roman"/>
                        <a:cs typeface="Arial"/>
                      </a:endParaRPr>
                    </a:p>
                    <a:p>
                      <a:pPr marL="107950" marR="0" indent="19050" algn="just">
                        <a:spcBef>
                          <a:spcPts val="0"/>
                        </a:spcBef>
                        <a:spcAft>
                          <a:spcPts val="0"/>
                        </a:spcAft>
                      </a:pPr>
                      <a:r>
                        <a:rPr lang="en-US" sz="1800" dirty="0">
                          <a:latin typeface="Arial"/>
                          <a:ea typeface="Times New Roman"/>
                          <a:cs typeface="Arial"/>
                        </a:rPr>
                        <a:t>AND</a:t>
                      </a:r>
                      <a:endParaRPr lang="en-US" sz="1800" dirty="0">
                        <a:latin typeface="Tahoma"/>
                        <a:ea typeface="Times New Roman"/>
                        <a:cs typeface="Arial"/>
                      </a:endParaRPr>
                    </a:p>
                    <a:p>
                      <a:pPr marL="107950" marR="0" indent="19050" algn="just">
                        <a:spcBef>
                          <a:spcPts val="0"/>
                        </a:spcBef>
                        <a:spcAft>
                          <a:spcPts val="0"/>
                        </a:spcAft>
                      </a:pPr>
                      <a:r>
                        <a:rPr lang="en-US" sz="1800" dirty="0">
                          <a:latin typeface="Arial"/>
                          <a:ea typeface="Times New Roman"/>
                          <a:cs typeface="Arial"/>
                        </a:rPr>
                        <a:t>Infant clinically well and alert</a:t>
                      </a:r>
                      <a:endParaRPr lang="en-US" sz="1800" dirty="0">
                        <a:latin typeface="Tahoma"/>
                        <a:ea typeface="Times New Roman"/>
                        <a:cs typeface="Arial"/>
                      </a:endParaRPr>
                    </a:p>
                    <a:p>
                      <a:pPr marL="228600" marR="0" algn="just">
                        <a:spcBef>
                          <a:spcPts val="0"/>
                        </a:spcBef>
                        <a:spcAft>
                          <a:spcPts val="0"/>
                        </a:spcAft>
                      </a:pPr>
                      <a:r>
                        <a:rPr lang="en-US" sz="1800" b="1" dirty="0">
                          <a:latin typeface="Arial"/>
                          <a:ea typeface="Times New Roman"/>
                          <a:cs typeface="Arial"/>
                        </a:rPr>
                        <a:t>AND</a:t>
                      </a:r>
                      <a:endParaRPr lang="en-US" sz="1800" dirty="0">
                        <a:latin typeface="Tahoma"/>
                        <a:ea typeface="Times New Roman"/>
                        <a:cs typeface="Arial"/>
                      </a:endParaRPr>
                    </a:p>
                  </a:txBody>
                  <a:tcPr marL="0" marR="0" marT="0" marB="0" anchor="b">
                    <a:lnL>
                      <a:noFill/>
                    </a:lnL>
                    <a:lnR>
                      <a:noFill/>
                    </a:lnR>
                    <a:lnT w="12700" cap="flat" cmpd="sng" algn="ctr">
                      <a:solidFill>
                        <a:srgbClr val="921913"/>
                      </a:solidFill>
                      <a:prstDash val="solid"/>
                      <a:round/>
                      <a:headEnd type="none" w="med" len="med"/>
                      <a:tailEnd type="none" w="med" len="med"/>
                    </a:lnT>
                    <a:lnB>
                      <a:noFill/>
                    </a:lnB>
                    <a:solidFill>
                      <a:schemeClr val="accent2"/>
                    </a:solidFill>
                  </a:tcPr>
                </a:tc>
                <a:extLst>
                  <a:ext uri="{0D108BD9-81ED-4DB2-BD59-A6C34878D82A}">
                    <a16:rowId xmlns:a16="http://schemas.microsoft.com/office/drawing/2014/main" val="10002"/>
                  </a:ext>
                </a:extLst>
              </a:tr>
              <a:tr h="497210">
                <a:tc vMerge="1">
                  <a:txBody>
                    <a:bodyPr/>
                    <a:lstStyle/>
                    <a:p>
                      <a:endParaRPr lang="en-US"/>
                    </a:p>
                  </a:txBody>
                  <a:tcPr/>
                </a:tc>
                <a:tc>
                  <a:txBody>
                    <a:bodyPr/>
                    <a:lstStyle/>
                    <a:p>
                      <a:pPr marL="127000" marR="0" algn="just">
                        <a:spcBef>
                          <a:spcPts val="0"/>
                        </a:spcBef>
                        <a:spcAft>
                          <a:spcPts val="0"/>
                        </a:spcAft>
                      </a:pPr>
                      <a:r>
                        <a:rPr lang="en-US" sz="1800" dirty="0">
                          <a:latin typeface="Arial"/>
                          <a:ea typeface="Times New Roman"/>
                          <a:cs typeface="Arial"/>
                        </a:rPr>
                        <a:t>Infant has no medical problem and edema is resolved completely.</a:t>
                      </a:r>
                    </a:p>
                  </a:txBody>
                  <a:tcPr marL="0" marR="0" marT="0" marB="0" anchor="b">
                    <a:lnL>
                      <a:noFill/>
                    </a:lnL>
                    <a:lnR>
                      <a:noFill/>
                    </a:lnR>
                    <a:lnT>
                      <a:noFill/>
                    </a:lnT>
                    <a:lnB w="12700" cap="flat" cmpd="sng" algn="ctr">
                      <a:noFill/>
                      <a:prstDash val="solid"/>
                      <a:round/>
                      <a:headEnd type="none" w="med" len="med"/>
                      <a:tailEnd type="none" w="med" len="med"/>
                    </a:lnB>
                    <a:solidFill>
                      <a:schemeClr val="accent2"/>
                    </a:solidFill>
                  </a:tcPr>
                </a:tc>
                <a:extLst>
                  <a:ext uri="{0D108BD9-81ED-4DB2-BD59-A6C34878D82A}">
                    <a16:rowId xmlns:a16="http://schemas.microsoft.com/office/drawing/2014/main" val="10003"/>
                  </a:ext>
                </a:extLst>
              </a:tr>
              <a:tr h="870118">
                <a:tc gridSpan="2">
                  <a:txBody>
                    <a:bodyPr/>
                    <a:lstStyle/>
                    <a:p>
                      <a:pPr marL="22225" marR="0" indent="0" algn="ctr" defTabSz="914400" rtl="0" eaLnBrk="1" fontAlgn="auto" latinLnBrk="0" hangingPunct="1">
                        <a:lnSpc>
                          <a:spcPct val="100000"/>
                        </a:lnSpc>
                        <a:spcBef>
                          <a:spcPts val="0"/>
                        </a:spcBef>
                        <a:spcAft>
                          <a:spcPts val="0"/>
                        </a:spcAft>
                        <a:buClrTx/>
                        <a:buSzTx/>
                        <a:buFontTx/>
                        <a:buNone/>
                        <a:tabLst/>
                        <a:defRPr/>
                      </a:pPr>
                      <a:r>
                        <a:rPr kumimoji="0" lang="en-US" sz="2000" b="1" i="1" kern="1200" dirty="0">
                          <a:solidFill>
                            <a:srgbClr val="FF0000"/>
                          </a:solidFill>
                          <a:latin typeface="+mn-lt"/>
                          <a:ea typeface="+mn-ea"/>
                          <a:cs typeface="+mn-cs"/>
                        </a:rPr>
                        <a:t>Note: There are no anthropometric criteria for discharge of the fully breast-fed infant who is gaining weight.</a:t>
                      </a:r>
                    </a:p>
                    <a:p>
                      <a:pPr marL="22225" marR="0" algn="ctr">
                        <a:spcBef>
                          <a:spcPts val="0"/>
                        </a:spcBef>
                        <a:spcAft>
                          <a:spcPts val="0"/>
                        </a:spcAft>
                      </a:pPr>
                      <a:endParaRPr lang="en-US" sz="1600" b="1" dirty="0">
                        <a:latin typeface="Tahoma"/>
                        <a:ea typeface="Times New Roman"/>
                        <a:cs typeface="Arial"/>
                      </a:endParaRPr>
                    </a:p>
                  </a:txBody>
                  <a:tcPr marL="0" marR="0" marT="0" marB="0" anchor="ctr">
                    <a:lnL>
                      <a:noFill/>
                    </a:lnL>
                    <a:lnR>
                      <a:noFill/>
                    </a:lnR>
                    <a:lnT w="12700" cap="flat" cmpd="sng" algn="ctr">
                      <a:solidFill>
                        <a:srgbClr val="921913"/>
                      </a:solidFill>
                      <a:prstDash val="solid"/>
                      <a:round/>
                      <a:headEnd type="none" w="med" len="med"/>
                      <a:tailEnd type="none" w="med" len="med"/>
                    </a:lnT>
                    <a:lnB w="12700" cap="flat" cmpd="sng" algn="ctr">
                      <a:solidFill>
                        <a:srgbClr val="921913"/>
                      </a:solidFill>
                      <a:prstDash val="solid"/>
                      <a:round/>
                      <a:headEnd type="none" w="med" len="med"/>
                      <a:tailEnd type="none" w="med" len="med"/>
                    </a:lnB>
                    <a:solidFill>
                      <a:schemeClr val="accent2"/>
                    </a:solidFill>
                  </a:tcPr>
                </a:tc>
                <a:tc hMerge="1">
                  <a:txBody>
                    <a:bodyPr/>
                    <a:lstStyle/>
                    <a:p>
                      <a:pPr marL="127000" marR="0" algn="just">
                        <a:spcBef>
                          <a:spcPts val="0"/>
                        </a:spcBef>
                        <a:spcAft>
                          <a:spcPts val="0"/>
                        </a:spcAft>
                      </a:pPr>
                      <a:endParaRPr lang="en-US" sz="1400" dirty="0">
                        <a:latin typeface="Tahoma"/>
                        <a:ea typeface="Times New Roman"/>
                        <a:cs typeface="Arial"/>
                      </a:endParaRPr>
                    </a:p>
                  </a:txBody>
                  <a:tcPr marL="0" marR="0" marT="0" marB="0" anchor="b">
                    <a:lnL>
                      <a:noFill/>
                    </a:lnL>
                    <a:lnR>
                      <a:noFill/>
                    </a:lnR>
                    <a:lnT>
                      <a:noFill/>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129027" name="Picture 306"/>
          <p:cNvPicPr>
            <a:picLocks noChangeAspect="1" noChangeArrowheads="1"/>
          </p:cNvPicPr>
          <p:nvPr/>
        </p:nvPicPr>
        <p:blipFill>
          <a:blip r:embed="rId5" cstate="print"/>
          <a:srcRect/>
          <a:stretch>
            <a:fillRect/>
          </a:stretch>
        </p:blipFill>
        <p:spPr bwMode="auto">
          <a:xfrm>
            <a:off x="252413" y="63500"/>
            <a:ext cx="5383212" cy="75565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449826" y="9832"/>
            <a:ext cx="8229600" cy="868362"/>
          </a:xfrm>
        </p:spPr>
        <p:txBody>
          <a:bodyPr/>
          <a:lstStyle/>
          <a:p>
            <a:pPr eaLnBrk="1" fontAlgn="auto" hangingPunct="1">
              <a:spcAft>
                <a:spcPts val="0"/>
              </a:spcAft>
              <a:defRPr/>
            </a:pPr>
            <a:r>
              <a:rPr lang="en-US" b="1" dirty="0"/>
              <a:t>Follow-up</a:t>
            </a:r>
          </a:p>
        </p:txBody>
      </p:sp>
      <p:sp>
        <p:nvSpPr>
          <p:cNvPr id="25604" name="Rectangle 3"/>
          <p:cNvSpPr>
            <a:spLocks noGrp="1" noChangeArrowheads="1"/>
          </p:cNvSpPr>
          <p:nvPr>
            <p:ph sz="quarter" idx="1"/>
          </p:nvPr>
        </p:nvSpPr>
        <p:spPr>
          <a:xfrm>
            <a:off x="457200" y="878194"/>
            <a:ext cx="8229600" cy="5675006"/>
          </a:xfrm>
          <a:solidFill>
            <a:schemeClr val="accent2"/>
          </a:solidFill>
        </p:spPr>
        <p:txBody>
          <a:bodyPr/>
          <a:lstStyle/>
          <a:p>
            <a:pPr algn="just" eaLnBrk="1" hangingPunct="1">
              <a:lnSpc>
                <a:spcPct val="90000"/>
              </a:lnSpc>
            </a:pPr>
            <a:r>
              <a:rPr lang="en-US" sz="2800" dirty="0"/>
              <a:t>Enroll mother in SFP (if it exists) to receive high quality food ration in order to improve the quantity and quality of breast milk.</a:t>
            </a:r>
          </a:p>
          <a:p>
            <a:pPr algn="just" eaLnBrk="1" hangingPunct="1">
              <a:lnSpc>
                <a:spcPct val="90000"/>
              </a:lnSpc>
            </a:pPr>
            <a:endParaRPr lang="en-US" sz="2800" dirty="0"/>
          </a:p>
          <a:p>
            <a:pPr algn="just" eaLnBrk="1" hangingPunct="1">
              <a:lnSpc>
                <a:spcPct val="90000"/>
              </a:lnSpc>
            </a:pPr>
            <a:r>
              <a:rPr lang="en-US" sz="2800" dirty="0"/>
              <a:t>It is also important to monitor the infant’s progress:</a:t>
            </a:r>
          </a:p>
          <a:p>
            <a:pPr lvl="1" algn="just" eaLnBrk="1" hangingPunct="1">
              <a:lnSpc>
                <a:spcPct val="90000"/>
              </a:lnSpc>
            </a:pPr>
            <a:r>
              <a:rPr lang="en-US" sz="2800" dirty="0"/>
              <a:t>Support exclusive breastfeeding and </a:t>
            </a:r>
          </a:p>
          <a:p>
            <a:pPr lvl="1" algn="just" eaLnBrk="1" hangingPunct="1">
              <a:lnSpc>
                <a:spcPct val="90000"/>
              </a:lnSpc>
            </a:pPr>
            <a:endParaRPr lang="en-US" sz="2800" dirty="0"/>
          </a:p>
          <a:p>
            <a:pPr lvl="1" algn="just" eaLnBrk="1" hangingPunct="1">
              <a:lnSpc>
                <a:spcPct val="90000"/>
              </a:lnSpc>
            </a:pPr>
            <a:r>
              <a:rPr lang="en-US" sz="2800" dirty="0"/>
              <a:t>Inform the mother on when to introduce appropriate complementary food after the age of 6months.</a:t>
            </a:r>
          </a:p>
          <a:p>
            <a:pPr lvl="1" algn="just" eaLnBrk="1" hangingPunct="1">
              <a:lnSpc>
                <a:spcPct val="90000"/>
              </a:lnSpc>
            </a:pPr>
            <a:endParaRPr lang="en-US" sz="2800" dirty="0"/>
          </a:p>
          <a:p>
            <a:pPr algn="just" eaLnBrk="1" hangingPunct="1">
              <a:lnSpc>
                <a:spcPct val="90000"/>
              </a:lnSpc>
            </a:pPr>
            <a:r>
              <a:rPr lang="en-US" sz="2800" dirty="0"/>
              <a:t>Monitor the growth of infant </a:t>
            </a:r>
          </a:p>
          <a:p>
            <a:pPr lvl="1" eaLnBrk="1" hangingPunct="1">
              <a:lnSpc>
                <a:spcPct val="90000"/>
              </a:lnSpc>
            </a:pPr>
            <a:endParaRPr lang="en-US" sz="2400" dirty="0"/>
          </a:p>
        </p:txBody>
      </p:sp>
      <p:graphicFrame>
        <p:nvGraphicFramePr>
          <p:cNvPr id="23554"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30071"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60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60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60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rot="5400000">
            <a:off x="3371850" y="3200401"/>
            <a:ext cx="6308725" cy="457200"/>
          </a:xfrm>
        </p:spPr>
        <p:txBody>
          <a:bodyPr>
            <a:normAutofit fontScale="90000"/>
          </a:bodyPr>
          <a:lstStyle/>
          <a:p>
            <a:pPr algn="ctr" eaLnBrk="1" fontAlgn="auto" hangingPunct="1">
              <a:spcAft>
                <a:spcPts val="0"/>
              </a:spcAft>
              <a:defRPr/>
            </a:pPr>
            <a:r>
              <a:rPr lang="en-US" sz="3200" dirty="0"/>
              <a:t>Infants Less Than Six Months without Prospect of Being Breastfed</a:t>
            </a:r>
          </a:p>
        </p:txBody>
      </p:sp>
      <p:pic>
        <p:nvPicPr>
          <p:cNvPr id="24580" name="Picture 5" descr="19"/>
          <p:cNvPicPr>
            <a:picLocks noGrp="1" noChangeAspect="1" noChangeArrowheads="1"/>
          </p:cNvPicPr>
          <p:nvPr>
            <p:ph sz="quarter" idx="1"/>
          </p:nvPr>
        </p:nvPicPr>
        <p:blipFill>
          <a:blip r:embed="rId3" cstate="print"/>
          <a:srcRect/>
          <a:stretch>
            <a:fillRect/>
          </a:stretch>
        </p:blipFill>
        <p:spPr>
          <a:xfrm>
            <a:off x="884238" y="274638"/>
            <a:ext cx="4479925" cy="6327775"/>
          </a:xfrm>
          <a:noFill/>
        </p:spPr>
      </p:pic>
      <p:graphicFrame>
        <p:nvGraphicFramePr>
          <p:cNvPr id="24578"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56343" name="Picture" r:id="rId4" imgW="975240" imgH="914400" progId="Word.Picture.8">
                  <p:embed/>
                </p:oleObj>
              </mc:Choice>
              <mc:Fallback>
                <p:oleObj name="Picture" r:id="rId4" imgW="975240" imgH="914400" progId="Word.Pictur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bwMode="auto">
          <a:xfrm>
            <a:off x="457200" y="274638"/>
            <a:ext cx="7467600" cy="944562"/>
          </a:xfrm>
        </p:spPr>
        <p:txBody>
          <a:bodyPr wrap="square" lIns="91440" tIns="45720" rIns="91440" bIns="45720" numCol="1" anchorCtr="0" compatLnSpc="1">
            <a:prstTxWarp prst="textNoShape">
              <a:avLst/>
            </a:prstTxWarp>
          </a:bodyPr>
          <a:lstStyle/>
          <a:p>
            <a:pPr eaLnBrk="1" hangingPunct="1"/>
            <a:r>
              <a:rPr lang="en-US" sz="3600" cap="none"/>
              <a:t>Overview</a:t>
            </a:r>
          </a:p>
        </p:txBody>
      </p:sp>
      <p:sp>
        <p:nvSpPr>
          <p:cNvPr id="28676" name="Rectangle 3"/>
          <p:cNvSpPr>
            <a:spLocks noGrp="1" noChangeArrowheads="1"/>
          </p:cNvSpPr>
          <p:nvPr>
            <p:ph sz="quarter" idx="1"/>
          </p:nvPr>
        </p:nvSpPr>
        <p:spPr>
          <a:xfrm>
            <a:off x="228600" y="1600200"/>
            <a:ext cx="8382000" cy="4873625"/>
          </a:xfrm>
        </p:spPr>
        <p:txBody>
          <a:bodyPr/>
          <a:lstStyle/>
          <a:p>
            <a:pPr algn="just" eaLnBrk="1" hangingPunct="1">
              <a:lnSpc>
                <a:spcPct val="90000"/>
              </a:lnSpc>
            </a:pPr>
            <a:r>
              <a:rPr lang="en-US"/>
              <a:t>Malnourished Infants who cannot be breastfed are treated according to the standard protocols of management of acute malnutrition:</a:t>
            </a:r>
          </a:p>
          <a:p>
            <a:pPr algn="just" eaLnBrk="1" hangingPunct="1">
              <a:lnSpc>
                <a:spcPct val="90000"/>
              </a:lnSpc>
            </a:pPr>
            <a:endParaRPr lang="en-US"/>
          </a:p>
          <a:p>
            <a:pPr lvl="1" algn="just" eaLnBrk="1" hangingPunct="1">
              <a:lnSpc>
                <a:spcPct val="90000"/>
              </a:lnSpc>
            </a:pPr>
            <a:r>
              <a:rPr lang="en-US" sz="2400"/>
              <a:t>Phase 1: medical stabilization and nutrition rehabilitation</a:t>
            </a:r>
          </a:p>
          <a:p>
            <a:pPr algn="just" eaLnBrk="1" hangingPunct="1">
              <a:lnSpc>
                <a:spcPct val="90000"/>
              </a:lnSpc>
            </a:pPr>
            <a:endParaRPr lang="en-US"/>
          </a:p>
          <a:p>
            <a:pPr lvl="1" algn="just" eaLnBrk="1" hangingPunct="1">
              <a:lnSpc>
                <a:spcPct val="90000"/>
              </a:lnSpc>
            </a:pPr>
            <a:r>
              <a:rPr lang="en-US" sz="2400"/>
              <a:t>Transition: Gradual weight gain</a:t>
            </a:r>
          </a:p>
          <a:p>
            <a:pPr algn="just" eaLnBrk="1" hangingPunct="1">
              <a:lnSpc>
                <a:spcPct val="90000"/>
              </a:lnSpc>
            </a:pPr>
            <a:endParaRPr lang="en-US"/>
          </a:p>
          <a:p>
            <a:pPr lvl="1" algn="just" eaLnBrk="1" hangingPunct="1">
              <a:lnSpc>
                <a:spcPct val="90000"/>
              </a:lnSpc>
            </a:pPr>
            <a:r>
              <a:rPr lang="en-US" sz="2400"/>
              <a:t>Phase 2: Rapid catch-up growth</a:t>
            </a:r>
          </a:p>
        </p:txBody>
      </p:sp>
      <p:graphicFrame>
        <p:nvGraphicFramePr>
          <p:cNvPr id="28674"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39287"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7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152400" y="274638"/>
            <a:ext cx="8610600" cy="1143000"/>
          </a:xfrm>
        </p:spPr>
        <p:txBody>
          <a:bodyPr/>
          <a:lstStyle/>
          <a:p>
            <a:pPr algn="ctr" eaLnBrk="1" fontAlgn="auto" hangingPunct="1">
              <a:spcAft>
                <a:spcPts val="0"/>
              </a:spcAft>
              <a:defRPr/>
            </a:pPr>
            <a:r>
              <a:rPr lang="en-US" b="1" dirty="0"/>
              <a:t>Instances Where Exclusive Breastfeeding is NOT Possible</a:t>
            </a:r>
          </a:p>
        </p:txBody>
      </p:sp>
      <p:sp>
        <p:nvSpPr>
          <p:cNvPr id="27652" name="Rectangle 3"/>
          <p:cNvSpPr>
            <a:spLocks noGrp="1" noChangeArrowheads="1"/>
          </p:cNvSpPr>
          <p:nvPr>
            <p:ph sz="quarter" idx="1"/>
          </p:nvPr>
        </p:nvSpPr>
        <p:spPr>
          <a:xfrm>
            <a:off x="457200" y="1600200"/>
            <a:ext cx="7467600" cy="4873625"/>
          </a:xfrm>
        </p:spPr>
        <p:txBody>
          <a:bodyPr/>
          <a:lstStyle/>
          <a:p>
            <a:pPr eaLnBrk="1" hangingPunct="1"/>
            <a:r>
              <a:rPr lang="en-US" sz="2800" dirty="0"/>
              <a:t>Abandonment</a:t>
            </a:r>
          </a:p>
          <a:p>
            <a:pPr eaLnBrk="1" hangingPunct="1">
              <a:buFont typeface="Wingdings" pitchFamily="2" charset="2"/>
              <a:buNone/>
            </a:pPr>
            <a:endParaRPr lang="en-US" sz="2800" dirty="0"/>
          </a:p>
          <a:p>
            <a:pPr eaLnBrk="1" hangingPunct="1"/>
            <a:r>
              <a:rPr lang="en-US" sz="2800" dirty="0"/>
              <a:t>Child being orphaned</a:t>
            </a:r>
          </a:p>
          <a:p>
            <a:pPr eaLnBrk="1" hangingPunct="1"/>
            <a:endParaRPr lang="en-US" sz="2800" dirty="0"/>
          </a:p>
          <a:p>
            <a:pPr eaLnBrk="1" hangingPunct="1"/>
            <a:r>
              <a:rPr lang="en-US" sz="2800" dirty="0"/>
              <a:t>HIV+ mother that can meet </a:t>
            </a:r>
            <a:r>
              <a:rPr lang="en-US" sz="2800" dirty="0" err="1"/>
              <a:t>AFASS</a:t>
            </a:r>
            <a:r>
              <a:rPr lang="en-US" sz="2800" dirty="0"/>
              <a:t> criteria for exclusive replacement feeding</a:t>
            </a:r>
          </a:p>
          <a:p>
            <a:pPr eaLnBrk="1" hangingPunct="1"/>
            <a:endParaRPr lang="en-US" sz="2800" dirty="0"/>
          </a:p>
          <a:p>
            <a:pPr eaLnBrk="1" hangingPunct="1"/>
            <a:r>
              <a:rPr lang="en-US" sz="2800" dirty="0"/>
              <a:t>Medical conditions e.g. mental health disorders</a:t>
            </a:r>
          </a:p>
          <a:p>
            <a:pPr eaLnBrk="1" hangingPunct="1"/>
            <a:endParaRPr lang="en-US" dirty="0"/>
          </a:p>
        </p:txBody>
      </p:sp>
      <p:graphicFrame>
        <p:nvGraphicFramePr>
          <p:cNvPr id="2560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57367" name="Picture" r:id="rId4" imgW="975240" imgH="914400" progId="Word.Picture.8">
                  <p:embed/>
                </p:oleObj>
              </mc:Choice>
              <mc:Fallback>
                <p:oleObj name="Picture" r:id="rId4" imgW="975240" imgH="914400" progId="Word.Pictur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lstStyle/>
          <a:p>
            <a:pPr algn="ctr" eaLnBrk="1" hangingPunct="1">
              <a:defRPr/>
            </a:pPr>
            <a:r>
              <a:rPr lang="en-GB" sz="3200" b="1" dirty="0"/>
              <a:t>Admission criteria</a:t>
            </a:r>
          </a:p>
        </p:txBody>
      </p:sp>
      <p:graphicFrame>
        <p:nvGraphicFramePr>
          <p:cNvPr id="4" name="Group 36"/>
          <p:cNvGraphicFramePr>
            <a:graphicFrameLocks noGrp="1"/>
          </p:cNvGraphicFramePr>
          <p:nvPr>
            <p:ph type="tbl" idx="1"/>
            <p:extLst>
              <p:ext uri="{D42A27DB-BD31-4B8C-83A1-F6EECF244321}">
                <p14:modId xmlns:p14="http://schemas.microsoft.com/office/powerpoint/2010/main" val="2092793593"/>
              </p:ext>
            </p:extLst>
          </p:nvPr>
        </p:nvGraphicFramePr>
        <p:xfrm>
          <a:off x="381000" y="1600200"/>
          <a:ext cx="8305800" cy="4905058"/>
        </p:xfrm>
        <a:graphic>
          <a:graphicData uri="http://schemas.openxmlformats.org/drawingml/2006/table">
            <a:tbl>
              <a:tblPr/>
              <a:tblGrid>
                <a:gridCol w="2456172">
                  <a:extLst>
                    <a:ext uri="{9D8B030D-6E8A-4147-A177-3AD203B41FA5}">
                      <a16:colId xmlns:a16="http://schemas.microsoft.com/office/drawing/2014/main" val="20000"/>
                    </a:ext>
                  </a:extLst>
                </a:gridCol>
                <a:gridCol w="5849628">
                  <a:extLst>
                    <a:ext uri="{9D8B030D-6E8A-4147-A177-3AD203B41FA5}">
                      <a16:colId xmlns:a16="http://schemas.microsoft.com/office/drawing/2014/main" val="20001"/>
                    </a:ext>
                  </a:extLst>
                </a:gridCol>
              </a:tblGrid>
              <a:tr h="973138">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2800" b="1" i="0" u="none" strike="noStrike" cap="none" normalizeH="0" baseline="0" dirty="0">
                          <a:ln>
                            <a:noFill/>
                          </a:ln>
                          <a:solidFill>
                            <a:schemeClr val="tx1"/>
                          </a:solidFill>
                          <a:effectLst/>
                          <a:latin typeface="Times New Roman" pitchFamily="18" charset="0"/>
                          <a:ea typeface="Calibri" charset="0"/>
                          <a:cs typeface="Times New Roman" pitchFamily="18" charset="0"/>
                        </a:rPr>
                        <a:t>AGE</a:t>
                      </a:r>
                      <a:endParaRPr kumimoji="0" lang="en-GB" sz="2800" b="0" i="0" u="none" strike="noStrike" cap="none" normalizeH="0" baseline="0" dirty="0">
                        <a:ln>
                          <a:noFill/>
                        </a:ln>
                        <a:solidFill>
                          <a:schemeClr val="tx1"/>
                        </a:solidFill>
                        <a:effectLst/>
                        <a:latin typeface="Tahoma" pitchFamily="34" charset="0"/>
                        <a:ea typeface="Calibri" charset="0"/>
                        <a:cs typeface="Times New Roman" pitchFamily="18" charset="0"/>
                      </a:endParaRPr>
                    </a:p>
                  </a:txBody>
                  <a:tcPr horzOverflow="overflow">
                    <a:lnL cap="flat">
                      <a:noFill/>
                    </a:lnL>
                    <a:lnR>
                      <a:noFill/>
                    </a:lnR>
                    <a:lnT cap="flat">
                      <a:noFill/>
                    </a:lnT>
                    <a:lnB>
                      <a:noFill/>
                    </a:lnB>
                    <a:lnTlToBr>
                      <a:noFill/>
                    </a:lnTlToBr>
                    <a:lnBlToTr>
                      <a:noFill/>
                    </a:lnBlToTr>
                    <a:solidFill>
                      <a:srgbClr val="E0E0E0"/>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2800" b="1" i="0" u="none" strike="noStrike" cap="none" normalizeH="0" baseline="0" dirty="0">
                          <a:ln>
                            <a:noFill/>
                          </a:ln>
                          <a:solidFill>
                            <a:schemeClr val="tx1"/>
                          </a:solidFill>
                          <a:effectLst/>
                          <a:latin typeface="Times New Roman" pitchFamily="18" charset="0"/>
                          <a:ea typeface="Calibri" charset="0"/>
                          <a:cs typeface="Times New Roman" pitchFamily="18" charset="0"/>
                        </a:rPr>
                        <a:t>CRITERIA</a:t>
                      </a:r>
                      <a:endParaRPr kumimoji="0" lang="en-GB" sz="2800" b="0" i="0" u="none" strike="noStrike" cap="none" normalizeH="0" baseline="0" dirty="0">
                        <a:ln>
                          <a:noFill/>
                        </a:ln>
                        <a:solidFill>
                          <a:schemeClr val="tx1"/>
                        </a:solidFill>
                        <a:effectLst/>
                        <a:latin typeface="Tahoma" pitchFamily="34" charset="0"/>
                        <a:ea typeface="Calibri" charset="0"/>
                        <a:cs typeface="Times New Roman" pitchFamily="18" charset="0"/>
                      </a:endParaRPr>
                    </a:p>
                  </a:txBody>
                  <a:tcPr horzOverflow="overflow">
                    <a:lnL>
                      <a:noFill/>
                    </a:lnL>
                    <a:lnR cap="flat">
                      <a:noFill/>
                    </a:lnR>
                    <a:lnT cap="flat">
                      <a:noFill/>
                    </a:lnT>
                    <a:lnB>
                      <a:noFill/>
                    </a:lnB>
                    <a:lnTlToBr>
                      <a:noFill/>
                    </a:lnTlToBr>
                    <a:lnBlToTr>
                      <a:noFill/>
                    </a:lnBlToTr>
                    <a:solidFill>
                      <a:srgbClr val="E0E0E0"/>
                    </a:solidFill>
                  </a:tcPr>
                </a:tc>
                <a:extLst>
                  <a:ext uri="{0D108BD9-81ED-4DB2-BD59-A6C34878D82A}">
                    <a16:rowId xmlns:a16="http://schemas.microsoft.com/office/drawing/2014/main" val="10000"/>
                  </a:ext>
                </a:extLst>
              </a:tr>
              <a:tr h="355282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ea typeface="Calibri" charset="0"/>
                          <a:cs typeface="Times New Roman" pitchFamily="18" charset="0"/>
                        </a:rPr>
                        <a:t>Infant less than 6 months</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ea typeface="Calibri" charset="0"/>
                          <a:cs typeface="Times New Roman" pitchFamily="18" charset="0"/>
                        </a:rPr>
                        <a:t>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mn-lt"/>
                          <a:ea typeface="Calibri" charset="0"/>
                          <a:cs typeface="Times New Roman" pitchFamily="18" charset="0"/>
                        </a:rPr>
                        <a:t>or</a:t>
                      </a:r>
                      <a:r>
                        <a:rPr kumimoji="0" lang="en-US" sz="2000" b="0" i="0" u="none" strike="noStrike" cap="none" normalizeH="0" baseline="0" dirty="0">
                          <a:ln>
                            <a:noFill/>
                          </a:ln>
                          <a:solidFill>
                            <a:schemeClr val="tx1"/>
                          </a:solidFill>
                          <a:effectLst/>
                          <a:latin typeface="+mn-lt"/>
                          <a:ea typeface="Calibri" charset="0"/>
                          <a:cs typeface="Times New Roman" pitchFamily="18" charset="0"/>
                        </a:rPr>
                        <a:t> </a:t>
                      </a: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mn-lt"/>
                        <a:ea typeface="Calibri"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ea typeface="Calibri" charset="0"/>
                          <a:cs typeface="Times New Roman" pitchFamily="18" charset="0"/>
                        </a:rPr>
                        <a:t>less </a:t>
                      </a:r>
                      <a:r>
                        <a:rPr kumimoji="0" lang="en-US" sz="2000" b="0" i="0" u="none" strike="noStrike" cap="none" normalizeH="0" baseline="0" dirty="0">
                          <a:ln>
                            <a:noFill/>
                          </a:ln>
                          <a:solidFill>
                            <a:srgbClr val="FF0000"/>
                          </a:solidFill>
                          <a:effectLst/>
                          <a:latin typeface="+mn-lt"/>
                          <a:ea typeface="Calibri" charset="0"/>
                          <a:cs typeface="Times New Roman" pitchFamily="18" charset="0"/>
                        </a:rPr>
                        <a:t>than 4kg </a:t>
                      </a:r>
                      <a:r>
                        <a:rPr kumimoji="0" lang="en-US" sz="2000" b="0" i="0" u="none" strike="noStrike" cap="none" normalizeH="0" baseline="0" dirty="0">
                          <a:ln>
                            <a:noFill/>
                          </a:ln>
                          <a:solidFill>
                            <a:schemeClr val="tx1"/>
                          </a:solidFill>
                          <a:effectLst/>
                          <a:latin typeface="+mn-lt"/>
                          <a:ea typeface="Calibri" charset="0"/>
                          <a:cs typeface="Times New Roman" pitchFamily="18" charset="0"/>
                        </a:rPr>
                        <a:t>WITHOUT being breast-fed</a:t>
                      </a:r>
                    </a:p>
                  </a:txBody>
                  <a:tcPr horzOverflow="overflow">
                    <a:lnL cap="flat">
                      <a:noFill/>
                    </a:lnL>
                    <a:lnR>
                      <a:noFill/>
                    </a:lnR>
                    <a:lnT>
                      <a:noFill/>
                    </a:lnT>
                    <a:lnB cap="flat">
                      <a:noFill/>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a:ln>
                            <a:noFill/>
                          </a:ln>
                          <a:solidFill>
                            <a:schemeClr val="tx1"/>
                          </a:solidFill>
                          <a:effectLst/>
                          <a:latin typeface="+mn-lt"/>
                        </a:rPr>
                        <a:t>Weight for length  &lt; -3 Z scores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mn-lt"/>
                        </a:rPr>
                        <a:t>  </a:t>
                      </a:r>
                      <a:r>
                        <a:rPr kumimoji="0" lang="en-US" sz="2000" b="1" i="0" u="none" strike="noStrike" cap="none" normalizeH="0" baseline="0" dirty="0">
                          <a:ln>
                            <a:noFill/>
                          </a:ln>
                          <a:solidFill>
                            <a:schemeClr val="tx1"/>
                          </a:solidFill>
                          <a:effectLst/>
                          <a:latin typeface="+mn-lt"/>
                        </a:rPr>
                        <a:t>Or</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a:ln>
                            <a:noFill/>
                          </a:ln>
                          <a:solidFill>
                            <a:schemeClr val="tx1"/>
                          </a:solidFill>
                          <a:effectLst/>
                          <a:latin typeface="+mn-lt"/>
                        </a:rPr>
                        <a:t>Presence bilateral </a:t>
                      </a:r>
                      <a:r>
                        <a:rPr kumimoji="0" lang="en-US" sz="2000" b="0" i="0" u="none" strike="noStrike" cap="none" normalizeH="0" baseline="0" dirty="0" err="1">
                          <a:ln>
                            <a:noFill/>
                          </a:ln>
                          <a:solidFill>
                            <a:schemeClr val="tx1"/>
                          </a:solidFill>
                          <a:effectLst/>
                          <a:latin typeface="+mn-lt"/>
                        </a:rPr>
                        <a:t>oedema</a:t>
                      </a:r>
                      <a:endParaRPr kumimoji="0" lang="en-US" sz="2000" b="0" i="0" u="none" strike="noStrike" cap="none" normalizeH="0" baseline="0" dirty="0">
                        <a:ln>
                          <a:noFill/>
                        </a:ln>
                        <a:solidFill>
                          <a:schemeClr val="tx1"/>
                        </a:solidFill>
                        <a:effectLst/>
                        <a:latin typeface="+mn-lt"/>
                      </a:endParaRPr>
                    </a:p>
                    <a:p>
                      <a:r>
                        <a:rPr kumimoji="0" lang="en-US" sz="2000" kern="1200" dirty="0">
                          <a:solidFill>
                            <a:schemeClr val="tx1"/>
                          </a:solidFill>
                          <a:latin typeface="+mn-lt"/>
                          <a:ea typeface="+mn-ea"/>
                          <a:cs typeface="+mn-cs"/>
                        </a:rPr>
                        <a:t>The infant is too weak to suckle or feed effectively (regardless of weight-for-length)</a:t>
                      </a:r>
                    </a:p>
                    <a:p>
                      <a:r>
                        <a:rPr kumimoji="0" lang="en-US" sz="2000" b="1" kern="1200" dirty="0">
                          <a:solidFill>
                            <a:schemeClr val="tx1"/>
                          </a:solidFill>
                          <a:latin typeface="+mn-lt"/>
                          <a:ea typeface="+mn-ea"/>
                          <a:cs typeface="+mn-cs"/>
                        </a:rPr>
                        <a:t> </a:t>
                      </a:r>
                      <a:endParaRPr kumimoji="0" lang="en-US" sz="2000" kern="1200" dirty="0">
                        <a:solidFill>
                          <a:schemeClr val="tx1"/>
                        </a:solidFill>
                        <a:latin typeface="+mn-lt"/>
                        <a:ea typeface="+mn-ea"/>
                        <a:cs typeface="+mn-cs"/>
                      </a:endParaRPr>
                    </a:p>
                    <a:p>
                      <a:pPr algn="ctr"/>
                      <a:r>
                        <a:rPr kumimoji="0" lang="en-US" sz="2000" b="1" kern="1200" dirty="0">
                          <a:solidFill>
                            <a:schemeClr val="tx1"/>
                          </a:solidFill>
                          <a:latin typeface="+mn-lt"/>
                          <a:ea typeface="+mn-ea"/>
                          <a:cs typeface="+mn-cs"/>
                        </a:rPr>
                        <a:t>OR</a:t>
                      </a:r>
                      <a:endParaRPr kumimoji="0" lang="en-US" sz="2000" kern="1200" dirty="0">
                        <a:solidFill>
                          <a:schemeClr val="tx1"/>
                        </a:solidFill>
                        <a:latin typeface="+mn-lt"/>
                        <a:ea typeface="+mn-ea"/>
                        <a:cs typeface="+mn-cs"/>
                      </a:endParaRPr>
                    </a:p>
                    <a:p>
                      <a:r>
                        <a:rPr kumimoji="0" lang="en-US" sz="2000" kern="1200" dirty="0">
                          <a:solidFill>
                            <a:schemeClr val="tx1"/>
                          </a:solidFill>
                          <a:latin typeface="+mn-lt"/>
                          <a:ea typeface="+mn-ea"/>
                          <a:cs typeface="+mn-cs"/>
                        </a:rPr>
                        <a:t> </a:t>
                      </a:r>
                    </a:p>
                    <a:p>
                      <a:r>
                        <a:rPr kumimoji="0" lang="en-US" sz="2000" kern="1200" dirty="0">
                          <a:solidFill>
                            <a:schemeClr val="tx1"/>
                          </a:solidFill>
                          <a:latin typeface="+mn-lt"/>
                          <a:ea typeface="+mn-ea"/>
                          <a:cs typeface="+mn-cs"/>
                        </a:rPr>
                        <a:t>IMCI danger signs; recent weight loss or failure to gain weight per WHO weight velocity standards</a:t>
                      </a:r>
                      <a:endParaRPr kumimoji="0" lang="en-US" sz="2000" b="0" i="0" u="none" strike="noStrike" cap="none" normalizeH="0" baseline="0" dirty="0">
                        <a:ln>
                          <a:noFill/>
                        </a:ln>
                        <a:solidFill>
                          <a:schemeClr val="tx1"/>
                        </a:solidFill>
                        <a:effectLst/>
                        <a:latin typeface="Times New Roman" pitchFamily="18" charset="0"/>
                        <a:ea typeface="Calibri" charset="0"/>
                        <a:cs typeface="Times New Roman" pitchFamily="18" charset="0"/>
                      </a:endParaRPr>
                    </a:p>
                  </a:txBody>
                  <a:tcPr horzOverflow="overflow">
                    <a:lnL>
                      <a:noFill/>
                    </a:lnL>
                    <a:lnR cap="flat">
                      <a:noFill/>
                    </a:lnR>
                    <a:lnT>
                      <a:noFill/>
                    </a:lnT>
                    <a:lnB cap="flat">
                      <a:noFill/>
                    </a:lnB>
                    <a:lnTlToBr>
                      <a:noFill/>
                    </a:lnTlToBr>
                    <a:lnBlToTr>
                      <a:noFill/>
                    </a:lnBlToTr>
                    <a:solidFill>
                      <a:schemeClr val="bg2"/>
                    </a:solidFill>
                  </a:tcPr>
                </a:tc>
                <a:extLst>
                  <a:ext uri="{0D108BD9-81ED-4DB2-BD59-A6C34878D82A}">
                    <a16:rowId xmlns:a16="http://schemas.microsoft.com/office/drawing/2014/main" val="10001"/>
                  </a:ext>
                </a:extLst>
              </a:tr>
            </a:tbl>
          </a:graphicData>
        </a:graphic>
      </p:graphicFrame>
      <p:graphicFrame>
        <p:nvGraphicFramePr>
          <p:cNvPr id="26626"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31095"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bwMode="auto">
          <a:xfrm>
            <a:off x="228600" y="0"/>
            <a:ext cx="7696200" cy="685800"/>
          </a:xfrm>
        </p:spPr>
        <p:txBody>
          <a:bodyPr wrap="square" lIns="91440" tIns="45720" rIns="91440" bIns="45720" numCol="1" anchorCtr="0" compatLnSpc="1">
            <a:prstTxWarp prst="textNoShape">
              <a:avLst/>
            </a:prstTxWarp>
          </a:bodyPr>
          <a:lstStyle/>
          <a:p>
            <a:pPr marL="762000" indent="-762000" eaLnBrk="1" hangingPunct="1"/>
            <a:r>
              <a:rPr lang="en-US" sz="3200" cap="none"/>
              <a:t>DIET AND FREQUENCY</a:t>
            </a:r>
          </a:p>
        </p:txBody>
      </p:sp>
      <p:graphicFrame>
        <p:nvGraphicFramePr>
          <p:cNvPr id="29698"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61484"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6"/>
          <p:cNvSpPr txBox="1">
            <a:spLocks noChangeArrowheads="1"/>
          </p:cNvSpPr>
          <p:nvPr/>
        </p:nvSpPr>
        <p:spPr bwMode="auto">
          <a:xfrm rot="16200000">
            <a:off x="7013575" y="3349625"/>
            <a:ext cx="3194050" cy="457200"/>
          </a:xfrm>
          <a:prstGeom prst="rect">
            <a:avLst/>
          </a:prstGeom>
          <a:solidFill>
            <a:schemeClr val="accent1">
              <a:lumMod val="40000"/>
              <a:lumOff val="60000"/>
            </a:schemeClr>
          </a:solidFill>
          <a:ln w="9525">
            <a:noFill/>
            <a:miter lim="800000"/>
            <a:headEnd/>
            <a:tailEnd/>
          </a:ln>
          <a:effectLst/>
        </p:spPr>
        <p:txBody>
          <a:bodyPr>
            <a:spAutoFit/>
          </a:bodyPr>
          <a:lstStyle/>
          <a:p>
            <a:pPr algn="ctr" fontAlgn="base">
              <a:spcBef>
                <a:spcPct val="0"/>
              </a:spcBef>
              <a:spcAft>
                <a:spcPct val="0"/>
              </a:spcAft>
              <a:defRPr/>
            </a:pPr>
            <a:r>
              <a:rPr lang="en-US" sz="2400" dirty="0">
                <a:solidFill>
                  <a:prstClr val="black"/>
                </a:solidFill>
              </a:rPr>
              <a:t>Nutrition Support</a:t>
            </a:r>
          </a:p>
        </p:txBody>
      </p:sp>
      <p:graphicFrame>
        <p:nvGraphicFramePr>
          <p:cNvPr id="29699" name="Object 7"/>
          <p:cNvGraphicFramePr>
            <a:graphicFrameLocks noChangeAspect="1"/>
          </p:cNvGraphicFramePr>
          <p:nvPr/>
        </p:nvGraphicFramePr>
        <p:xfrm>
          <a:off x="233363" y="681038"/>
          <a:ext cx="7978775" cy="5756275"/>
        </p:xfrm>
        <a:graphic>
          <a:graphicData uri="http://schemas.openxmlformats.org/presentationml/2006/ole">
            <mc:AlternateContent xmlns:mc="http://schemas.openxmlformats.org/markup-compatibility/2006">
              <mc:Choice xmlns:v="urn:schemas-microsoft-com:vml" Requires="v">
                <p:oleObj spid="_x0000_s61485" name="Document" r:id="rId5" imgW="5992330" imgH="4320732" progId="Word.Document.12">
                  <p:embed/>
                </p:oleObj>
              </mc:Choice>
              <mc:Fallback>
                <p:oleObj name="Document" r:id="rId5" imgW="5992330" imgH="4320732" progId="Word.Document.12">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363" y="681038"/>
                        <a:ext cx="7978775" cy="575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4"/>
          <p:cNvSpPr>
            <a:spLocks noGrp="1" noChangeArrowheads="1"/>
          </p:cNvSpPr>
          <p:nvPr>
            <p:ph type="title"/>
          </p:nvPr>
        </p:nvSpPr>
        <p:spPr>
          <a:xfrm rot="5400000">
            <a:off x="3961606" y="2315369"/>
            <a:ext cx="6583363" cy="1952625"/>
          </a:xfrm>
        </p:spPr>
        <p:txBody>
          <a:bodyPr/>
          <a:lstStyle/>
          <a:p>
            <a:pPr algn="ctr" eaLnBrk="1" fontAlgn="auto" hangingPunct="1">
              <a:spcAft>
                <a:spcPts val="0"/>
              </a:spcAft>
              <a:defRPr/>
            </a:pPr>
            <a:r>
              <a:rPr lang="en-US" sz="3000" dirty="0"/>
              <a:t>Infants Less Than Six Months with a Prospect of Being Breastfed</a:t>
            </a:r>
          </a:p>
        </p:txBody>
      </p:sp>
      <p:sp>
        <p:nvSpPr>
          <p:cNvPr id="5124" name="Picture Placeholder 5"/>
          <p:cNvSpPr>
            <a:spLocks noGrp="1" noTextEdit="1"/>
          </p:cNvSpPr>
          <p:nvPr>
            <p:ph type="pic" idx="1"/>
          </p:nvPr>
        </p:nvSpPr>
        <p:spPr>
          <a:ln w="9525"/>
        </p:spPr>
      </p:sp>
      <p:pic>
        <p:nvPicPr>
          <p:cNvPr id="5125" name="Image 36" descr="MAC:Users:queso:Clients:ENN:infant feeding m2:m2 core collected feb 05:Pictures:2-22  B.tif"/>
          <p:cNvPicPr>
            <a:picLocks noGrp="1" noChangeAspect="1" noChangeArrowheads="1"/>
          </p:cNvPicPr>
          <p:nvPr>
            <p:ph type="body" sz="half" idx="2"/>
          </p:nvPr>
        </p:nvPicPr>
        <p:blipFill>
          <a:blip r:embed="rId3" cstate="print"/>
          <a:srcRect/>
          <a:stretch>
            <a:fillRect/>
          </a:stretch>
        </p:blipFill>
        <p:spPr>
          <a:xfrm>
            <a:off x="381000" y="1981200"/>
            <a:ext cx="5446713" cy="3657600"/>
          </a:xfrm>
          <a:noFill/>
        </p:spPr>
      </p:pic>
      <p:graphicFrame>
        <p:nvGraphicFramePr>
          <p:cNvPr id="5122" name="Object 2"/>
          <p:cNvGraphicFramePr>
            <a:graphicFrameLocks noChangeAspect="1"/>
          </p:cNvGraphicFramePr>
          <p:nvPr/>
        </p:nvGraphicFramePr>
        <p:xfrm>
          <a:off x="8305800" y="6169025"/>
          <a:ext cx="838200" cy="688975"/>
        </p:xfrm>
        <a:graphic>
          <a:graphicData uri="http://schemas.openxmlformats.org/presentationml/2006/ole">
            <mc:AlternateContent xmlns:mc="http://schemas.openxmlformats.org/markup-compatibility/2006">
              <mc:Choice xmlns:v="urn:schemas-microsoft-com:vml" Requires="v">
                <p:oleObj spid="_x0000_s36887" name="Picture" r:id="rId4" imgW="975240" imgH="914400" progId="Word.Picture.8">
                  <p:embed/>
                </p:oleObj>
              </mc:Choice>
              <mc:Fallback>
                <p:oleObj name="Picture" r:id="rId4" imgW="975240" imgH="914400" progId="Word.Pictur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5800" y="6169025"/>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bwMode="auto"/>
        <p:txBody>
          <a:bodyPr wrap="square" lIns="91440" tIns="45720" rIns="91440" bIns="45720" numCol="1" anchorCtr="0" compatLnSpc="1">
            <a:prstTxWarp prst="textNoShape">
              <a:avLst/>
            </a:prstTxWarp>
          </a:bodyPr>
          <a:lstStyle/>
          <a:p>
            <a:pPr marL="762000" indent="-762000" eaLnBrk="1" hangingPunct="1"/>
            <a:r>
              <a:rPr lang="en-US" sz="3200" cap="none"/>
              <a:t>DIET AND FREQUENCY</a:t>
            </a:r>
          </a:p>
        </p:txBody>
      </p:sp>
      <p:sp>
        <p:nvSpPr>
          <p:cNvPr id="7" name="Content Placeholder 6"/>
          <p:cNvSpPr>
            <a:spLocks noGrp="1"/>
          </p:cNvSpPr>
          <p:nvPr>
            <p:ph sz="quarter" idx="1"/>
          </p:nvPr>
        </p:nvSpPr>
        <p:spPr>
          <a:solidFill>
            <a:schemeClr val="accent2"/>
          </a:solidFill>
        </p:spPr>
        <p:txBody>
          <a:bodyPr/>
          <a:lstStyle/>
          <a:p>
            <a:pPr>
              <a:buNone/>
            </a:pPr>
            <a:r>
              <a:rPr lang="en-US" sz="2000" dirty="0"/>
              <a:t>Criteria to progress </a:t>
            </a:r>
          </a:p>
          <a:p>
            <a:pPr>
              <a:buNone/>
            </a:pPr>
            <a:endParaRPr lang="en-US" sz="2000" dirty="0"/>
          </a:p>
          <a:p>
            <a:pPr>
              <a:buNone/>
            </a:pPr>
            <a:r>
              <a:rPr lang="en-US" sz="2000" dirty="0"/>
              <a:t>1. From the </a:t>
            </a:r>
            <a:r>
              <a:rPr lang="en-US" sz="2000" b="1" dirty="0"/>
              <a:t>stabilization phase to the transition </a:t>
            </a:r>
            <a:r>
              <a:rPr lang="en-US" sz="2000" dirty="0"/>
              <a:t>phase are both:</a:t>
            </a:r>
          </a:p>
          <a:p>
            <a:pPr lvl="0"/>
            <a:r>
              <a:rPr lang="en-US" sz="2000" dirty="0"/>
              <a:t>Return of appetite, and</a:t>
            </a:r>
          </a:p>
          <a:p>
            <a:pPr lvl="0"/>
            <a:r>
              <a:rPr lang="en-US" sz="2000" dirty="0"/>
              <a:t>Edema starts resolving</a:t>
            </a:r>
          </a:p>
          <a:p>
            <a:pPr lvl="0"/>
            <a:endParaRPr lang="en-US" sz="2000" dirty="0"/>
          </a:p>
          <a:p>
            <a:pPr lvl="0">
              <a:buNone/>
            </a:pPr>
            <a:r>
              <a:rPr lang="en-US" sz="2000" dirty="0"/>
              <a:t>2. Transition phase to the rehabilitation:</a:t>
            </a:r>
          </a:p>
          <a:p>
            <a:pPr lvl="1"/>
            <a:r>
              <a:rPr lang="en-US" sz="2000" dirty="0"/>
              <a:t>A good appetite</a:t>
            </a:r>
          </a:p>
          <a:p>
            <a:pPr lvl="1"/>
            <a:r>
              <a:rPr lang="en-US" sz="2000" dirty="0"/>
              <a:t>Complete loss of bilateral pitting edema, or</a:t>
            </a:r>
          </a:p>
          <a:p>
            <a:pPr lvl="1"/>
            <a:r>
              <a:rPr lang="en-US" sz="2000" dirty="0"/>
              <a:t>Minimum stay of 2 days in the transition phase, and</a:t>
            </a:r>
          </a:p>
          <a:p>
            <a:pPr lvl="1"/>
            <a:r>
              <a:rPr lang="en-US" sz="2000" dirty="0"/>
              <a:t>No other medical problem</a:t>
            </a:r>
          </a:p>
          <a:p>
            <a:pPr lvl="0">
              <a:buNone/>
            </a:pPr>
            <a:endParaRPr lang="en-US" dirty="0"/>
          </a:p>
          <a:p>
            <a:pPr lvl="0"/>
            <a:endParaRPr lang="en-US" dirty="0"/>
          </a:p>
          <a:p>
            <a:endParaRPr lang="en-US" dirty="0"/>
          </a:p>
        </p:txBody>
      </p:sp>
      <p:graphicFrame>
        <p:nvGraphicFramePr>
          <p:cNvPr id="29698"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32119"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6"/>
          <p:cNvSpPr txBox="1">
            <a:spLocks noChangeArrowheads="1"/>
          </p:cNvSpPr>
          <p:nvPr/>
        </p:nvSpPr>
        <p:spPr bwMode="auto">
          <a:xfrm rot="16200000">
            <a:off x="7013575" y="3349625"/>
            <a:ext cx="3194050" cy="457200"/>
          </a:xfrm>
          <a:prstGeom prst="rect">
            <a:avLst/>
          </a:prstGeom>
          <a:solidFill>
            <a:schemeClr val="accent1">
              <a:lumMod val="40000"/>
              <a:lumOff val="60000"/>
            </a:schemeClr>
          </a:solidFill>
          <a:ln w="9525">
            <a:noFill/>
            <a:miter lim="800000"/>
            <a:headEnd/>
            <a:tailEnd/>
          </a:ln>
          <a:effectLst/>
        </p:spPr>
        <p:txBody>
          <a:bodyPr>
            <a:spAutoFit/>
          </a:bodyPr>
          <a:lstStyle/>
          <a:p>
            <a:pPr algn="ctr" fontAlgn="base">
              <a:spcBef>
                <a:spcPct val="0"/>
              </a:spcBef>
              <a:spcAft>
                <a:spcPct val="0"/>
              </a:spcAft>
              <a:defRPr/>
            </a:pPr>
            <a:r>
              <a:rPr lang="en-US" sz="2400" dirty="0">
                <a:solidFill>
                  <a:prstClr val="black"/>
                </a:solidFill>
              </a:rPr>
              <a:t>Nutrition Support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bwMode="auto"/>
        <p:txBody>
          <a:bodyPr wrap="square" lIns="91440" tIns="45720" rIns="91440" bIns="45720" numCol="1" anchorCtr="0" compatLnSpc="1">
            <a:prstTxWarp prst="textNoShape">
              <a:avLst/>
            </a:prstTxWarp>
          </a:bodyPr>
          <a:lstStyle/>
          <a:p>
            <a:pPr marL="762000" indent="-762000" eaLnBrk="1" hangingPunct="1"/>
            <a:r>
              <a:rPr lang="en-US" sz="3200" cap="none" dirty="0"/>
              <a:t>ROUTINE MEDICATION</a:t>
            </a:r>
          </a:p>
        </p:txBody>
      </p:sp>
      <p:sp>
        <p:nvSpPr>
          <p:cNvPr id="7" name="Content Placeholder 6"/>
          <p:cNvSpPr>
            <a:spLocks noGrp="1"/>
          </p:cNvSpPr>
          <p:nvPr>
            <p:ph sz="quarter" idx="1"/>
          </p:nvPr>
        </p:nvSpPr>
        <p:spPr>
          <a:solidFill>
            <a:schemeClr val="accent2"/>
          </a:solidFill>
        </p:spPr>
        <p:txBody>
          <a:bodyPr/>
          <a:lstStyle/>
          <a:p>
            <a:pPr lvl="0">
              <a:buNone/>
            </a:pPr>
            <a:endParaRPr lang="en-US" dirty="0"/>
          </a:p>
          <a:p>
            <a:pPr lvl="0"/>
            <a:endParaRPr lang="en-US" dirty="0"/>
          </a:p>
          <a:p>
            <a:r>
              <a:rPr lang="en-US" dirty="0"/>
              <a:t>Routine medicine is the same as for infants under six months who are breastfed</a:t>
            </a:r>
          </a:p>
        </p:txBody>
      </p:sp>
      <p:graphicFrame>
        <p:nvGraphicFramePr>
          <p:cNvPr id="29698"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33143"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bwMode="auto"/>
        <p:txBody>
          <a:bodyPr wrap="square" lIns="91440" tIns="45720" rIns="91440" bIns="45720" numCol="1" anchorCtr="0" compatLnSpc="1">
            <a:prstTxWarp prst="textNoShape">
              <a:avLst/>
            </a:prstTxWarp>
          </a:bodyPr>
          <a:lstStyle/>
          <a:p>
            <a:pPr marL="762000" indent="-762000" eaLnBrk="1" hangingPunct="1"/>
            <a:r>
              <a:rPr lang="en-US" sz="3200" b="1" dirty="0"/>
              <a:t>Surveillance</a:t>
            </a:r>
            <a:br>
              <a:rPr lang="en-US" sz="3200" b="1" dirty="0"/>
            </a:br>
            <a:endParaRPr lang="en-US" sz="3200" cap="none" dirty="0"/>
          </a:p>
        </p:txBody>
      </p:sp>
      <p:sp>
        <p:nvSpPr>
          <p:cNvPr id="7" name="Content Placeholder 6"/>
          <p:cNvSpPr>
            <a:spLocks noGrp="1"/>
          </p:cNvSpPr>
          <p:nvPr>
            <p:ph sz="quarter" idx="1"/>
          </p:nvPr>
        </p:nvSpPr>
        <p:spPr>
          <a:solidFill>
            <a:schemeClr val="accent2"/>
          </a:solidFill>
        </p:spPr>
        <p:txBody>
          <a:bodyPr/>
          <a:lstStyle/>
          <a:p>
            <a:pPr lvl="0">
              <a:buNone/>
            </a:pPr>
            <a:endParaRPr lang="en-US" dirty="0"/>
          </a:p>
          <a:p>
            <a:pPr lvl="0"/>
            <a:endParaRPr lang="en-US" dirty="0"/>
          </a:p>
          <a:p>
            <a:r>
              <a:rPr lang="en-US" sz="4800" dirty="0"/>
              <a:t>Surveillance is the same as for Stabilization phase, inpatient care</a:t>
            </a:r>
          </a:p>
        </p:txBody>
      </p:sp>
      <p:graphicFrame>
        <p:nvGraphicFramePr>
          <p:cNvPr id="29698"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34167"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bwMode="auto"/>
        <p:txBody>
          <a:bodyPr wrap="square" lIns="91440" tIns="45720" rIns="91440" bIns="45720" numCol="1" anchorCtr="0" compatLnSpc="1">
            <a:prstTxWarp prst="textNoShape">
              <a:avLst/>
            </a:prstTxWarp>
          </a:bodyPr>
          <a:lstStyle/>
          <a:p>
            <a:pPr marL="762000" indent="-762000" eaLnBrk="1" hangingPunct="1"/>
            <a:r>
              <a:rPr lang="en-US" sz="3200" b="1" dirty="0"/>
              <a:t>DISCHARGE CRITERIA</a:t>
            </a:r>
            <a:br>
              <a:rPr lang="en-US" sz="3200" b="1" dirty="0"/>
            </a:br>
            <a:endParaRPr lang="en-US" sz="3200" cap="none" dirty="0"/>
          </a:p>
        </p:txBody>
      </p:sp>
      <p:sp>
        <p:nvSpPr>
          <p:cNvPr id="6" name="Content Placeholder 5"/>
          <p:cNvSpPr>
            <a:spLocks noGrp="1"/>
          </p:cNvSpPr>
          <p:nvPr>
            <p:ph sz="quarter" idx="1"/>
          </p:nvPr>
        </p:nvSpPr>
        <p:spPr>
          <a:xfrm>
            <a:off x="381000" y="1066800"/>
            <a:ext cx="7467600" cy="4873752"/>
          </a:xfrm>
        </p:spPr>
        <p:txBody>
          <a:bodyPr/>
          <a:lstStyle/>
          <a:p>
            <a:pPr>
              <a:buNone/>
            </a:pPr>
            <a:r>
              <a:rPr lang="en-US" sz="2800" b="1" dirty="0"/>
              <a:t>Infants less than 6 months without a prospect of being breastfed</a:t>
            </a:r>
            <a:endParaRPr lang="en-US" sz="2800" dirty="0"/>
          </a:p>
        </p:txBody>
      </p:sp>
      <p:graphicFrame>
        <p:nvGraphicFramePr>
          <p:cNvPr id="29698"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35191"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999934778"/>
              </p:ext>
            </p:extLst>
          </p:nvPr>
        </p:nvGraphicFramePr>
        <p:xfrm>
          <a:off x="457200" y="2057400"/>
          <a:ext cx="7391400" cy="4693920"/>
        </p:xfrm>
        <a:graphic>
          <a:graphicData uri="http://schemas.openxmlformats.org/drawingml/2006/table">
            <a:tbl>
              <a:tblPr/>
              <a:tblGrid>
                <a:gridCol w="3222790">
                  <a:extLst>
                    <a:ext uri="{9D8B030D-6E8A-4147-A177-3AD203B41FA5}">
                      <a16:colId xmlns:a16="http://schemas.microsoft.com/office/drawing/2014/main" val="20000"/>
                    </a:ext>
                  </a:extLst>
                </a:gridCol>
                <a:gridCol w="4168610">
                  <a:extLst>
                    <a:ext uri="{9D8B030D-6E8A-4147-A177-3AD203B41FA5}">
                      <a16:colId xmlns:a16="http://schemas.microsoft.com/office/drawing/2014/main" val="20001"/>
                    </a:ext>
                  </a:extLst>
                </a:gridCol>
              </a:tblGrid>
              <a:tr h="304633">
                <a:tc>
                  <a:txBody>
                    <a:bodyPr/>
                    <a:lstStyle/>
                    <a:p>
                      <a:pPr marL="0" marR="0" algn="l">
                        <a:spcBef>
                          <a:spcPts val="0"/>
                        </a:spcBef>
                        <a:spcAft>
                          <a:spcPts val="0"/>
                        </a:spcAft>
                      </a:pPr>
                      <a:r>
                        <a:rPr lang="en-US" sz="2800" b="1" i="1" dirty="0">
                          <a:latin typeface="Arial"/>
                          <a:ea typeface="Times New Roman"/>
                          <a:cs typeface="Arial"/>
                        </a:rPr>
                        <a:t>AGE</a:t>
                      </a:r>
                      <a:endParaRPr lang="en-US" sz="2800" dirty="0">
                        <a:latin typeface="Tahoma"/>
                        <a:ea typeface="Times New Roman"/>
                        <a:cs typeface="Arial"/>
                      </a:endParaRP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914400" marR="0" algn="l">
                        <a:spcBef>
                          <a:spcPts val="0"/>
                        </a:spcBef>
                        <a:spcAft>
                          <a:spcPts val="0"/>
                        </a:spcAft>
                      </a:pPr>
                      <a:r>
                        <a:rPr lang="en-US" sz="2800" b="1" i="1" dirty="0">
                          <a:latin typeface="Arial"/>
                          <a:ea typeface="Times New Roman"/>
                          <a:cs typeface="Arial"/>
                        </a:rPr>
                        <a:t>DISCHARGE CRITERIA</a:t>
                      </a:r>
                      <a:endParaRPr lang="en-US" sz="2800" dirty="0">
                        <a:latin typeface="Tahoma"/>
                        <a:ea typeface="Times New Roman"/>
                        <a:cs typeface="Arial"/>
                      </a:endParaRP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280122">
                <a:tc>
                  <a:txBody>
                    <a:bodyPr/>
                    <a:lstStyle/>
                    <a:p>
                      <a:pPr marL="0" marR="0" algn="l">
                        <a:spcBef>
                          <a:spcPts val="0"/>
                        </a:spcBef>
                        <a:spcAft>
                          <a:spcPts val="0"/>
                        </a:spcAft>
                      </a:pPr>
                      <a:endParaRPr lang="en-US" sz="2800">
                        <a:latin typeface="Arial"/>
                        <a:ea typeface="Times New Roman"/>
                        <a:cs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2800" dirty="0">
                        <a:latin typeface="Arial"/>
                        <a:ea typeface="Times New Roman"/>
                        <a:cs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615644">
                <a:tc>
                  <a:txBody>
                    <a:bodyPr/>
                    <a:lstStyle/>
                    <a:p>
                      <a:pPr marL="0" marR="0" algn="l">
                        <a:spcBef>
                          <a:spcPts val="0"/>
                        </a:spcBef>
                        <a:spcAft>
                          <a:spcPts val="0"/>
                        </a:spcAft>
                      </a:pPr>
                      <a:r>
                        <a:rPr lang="en-US" sz="2800" dirty="0">
                          <a:latin typeface="Arial"/>
                          <a:ea typeface="Times New Roman"/>
                          <a:cs typeface="Arial"/>
                        </a:rPr>
                        <a:t>Infant less than six months</a:t>
                      </a:r>
                      <a:endParaRPr lang="en-US" sz="2800" dirty="0">
                        <a:latin typeface="Tahoma"/>
                        <a:ea typeface="Times New Roman"/>
                        <a:cs typeface="Arial"/>
                      </a:endParaRPr>
                    </a:p>
                    <a:p>
                      <a:pPr marL="0" marR="0" algn="l">
                        <a:spcBef>
                          <a:spcPts val="0"/>
                        </a:spcBef>
                        <a:spcAft>
                          <a:spcPts val="0"/>
                        </a:spcAft>
                      </a:pPr>
                      <a:r>
                        <a:rPr lang="en-US" sz="2800" b="1" dirty="0">
                          <a:latin typeface="Arial"/>
                          <a:ea typeface="Times New Roman"/>
                          <a:cs typeface="Arial"/>
                        </a:rPr>
                        <a:t>or</a:t>
                      </a:r>
                      <a:endParaRPr lang="en-US" sz="2800" dirty="0">
                        <a:latin typeface="Tahoma"/>
                        <a:ea typeface="Times New Roman"/>
                        <a:cs typeface="Arial"/>
                      </a:endParaRPr>
                    </a:p>
                    <a:p>
                      <a:pPr marL="0" marR="0" algn="l">
                        <a:spcBef>
                          <a:spcPts val="0"/>
                        </a:spcBef>
                        <a:spcAft>
                          <a:spcPts val="0"/>
                        </a:spcAft>
                      </a:pPr>
                      <a:r>
                        <a:rPr lang="en-US" sz="2800" dirty="0">
                          <a:latin typeface="Arial"/>
                          <a:ea typeface="Times New Roman"/>
                          <a:cs typeface="Arial"/>
                        </a:rPr>
                        <a:t>≥ 6 months and </a:t>
                      </a:r>
                      <a:r>
                        <a:rPr lang="en-US" sz="2800" dirty="0">
                          <a:solidFill>
                            <a:srgbClr val="FF0000"/>
                          </a:solidFill>
                          <a:latin typeface="Arial"/>
                          <a:ea typeface="Times New Roman"/>
                          <a:cs typeface="Arial"/>
                        </a:rPr>
                        <a:t>less than 4 kg </a:t>
                      </a:r>
                      <a:r>
                        <a:rPr lang="en-US" sz="2800" dirty="0">
                          <a:latin typeface="Arial"/>
                          <a:ea typeface="Times New Roman"/>
                          <a:cs typeface="Arial"/>
                        </a:rPr>
                        <a:t>with no prospect of being</a:t>
                      </a:r>
                      <a:endParaRPr lang="en-US" sz="2800" dirty="0">
                        <a:latin typeface="Tahoma"/>
                        <a:ea typeface="Times New Roman"/>
                        <a:cs typeface="Arial"/>
                      </a:endParaRPr>
                    </a:p>
                    <a:p>
                      <a:pPr marL="0" marR="0" algn="l">
                        <a:spcBef>
                          <a:spcPts val="0"/>
                        </a:spcBef>
                        <a:spcAft>
                          <a:spcPts val="0"/>
                        </a:spcAft>
                      </a:pPr>
                      <a:r>
                        <a:rPr lang="en-US" sz="2800" dirty="0">
                          <a:latin typeface="Arial"/>
                          <a:ea typeface="Times New Roman"/>
                          <a:cs typeface="Arial"/>
                        </a:rPr>
                        <a:t>breast-fed</a:t>
                      </a:r>
                      <a:endParaRPr lang="en-US" sz="2800" dirty="0">
                        <a:latin typeface="Tahoma"/>
                        <a:ea typeface="Times New Roman"/>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3825" marR="155575" algn="l">
                        <a:spcBef>
                          <a:spcPts val="0"/>
                        </a:spcBef>
                        <a:spcAft>
                          <a:spcPts val="0"/>
                        </a:spcAft>
                      </a:pPr>
                      <a:r>
                        <a:rPr lang="en-US" sz="2800" dirty="0">
                          <a:latin typeface="Arial"/>
                          <a:ea typeface="Times New Roman"/>
                          <a:cs typeface="Arial"/>
                        </a:rPr>
                        <a:t>WFL (weight-for-length) </a:t>
                      </a:r>
                      <a:r>
                        <a:rPr lang="en-US" sz="2800" dirty="0">
                          <a:solidFill>
                            <a:srgbClr val="FF0000"/>
                          </a:solidFill>
                          <a:latin typeface="Arial"/>
                          <a:ea typeface="Times New Roman"/>
                          <a:cs typeface="Arial"/>
                        </a:rPr>
                        <a:t>&gt; -2 z-score, </a:t>
                      </a:r>
                      <a:r>
                        <a:rPr lang="en-US" sz="2800" dirty="0">
                          <a:latin typeface="Arial"/>
                          <a:ea typeface="Times New Roman"/>
                          <a:cs typeface="Arial"/>
                        </a:rPr>
                        <a:t>and gaining weight at 20g/d</a:t>
                      </a:r>
                      <a:endParaRPr lang="en-US" sz="2800" dirty="0">
                        <a:latin typeface="Tahoma"/>
                        <a:ea typeface="Times New Roman"/>
                        <a:cs typeface="Arial"/>
                      </a:endParaRPr>
                    </a:p>
                    <a:p>
                      <a:pPr marL="0" marR="0" algn="l">
                        <a:spcBef>
                          <a:spcPts val="0"/>
                        </a:spcBef>
                        <a:spcAft>
                          <a:spcPts val="0"/>
                        </a:spcAft>
                      </a:pPr>
                      <a:r>
                        <a:rPr lang="en-US" sz="2800" b="1" dirty="0">
                          <a:latin typeface="Arial"/>
                          <a:ea typeface="Times New Roman"/>
                          <a:cs typeface="Arial"/>
                        </a:rPr>
                        <a:t>AND</a:t>
                      </a:r>
                      <a:endParaRPr lang="en-US" sz="2800" dirty="0">
                        <a:latin typeface="Tahoma"/>
                        <a:ea typeface="Times New Roman"/>
                        <a:cs typeface="Arial"/>
                      </a:endParaRPr>
                    </a:p>
                    <a:p>
                      <a:pPr marL="0" marR="0" algn="l">
                        <a:spcBef>
                          <a:spcPts val="0"/>
                        </a:spcBef>
                        <a:spcAft>
                          <a:spcPts val="0"/>
                        </a:spcAft>
                      </a:pPr>
                      <a:r>
                        <a:rPr lang="en-US" sz="2800" dirty="0">
                          <a:latin typeface="Arial"/>
                          <a:ea typeface="Times New Roman"/>
                          <a:cs typeface="Arial"/>
                        </a:rPr>
                        <a:t>No bilateral pitting edema for two weeks</a:t>
                      </a:r>
                      <a:endParaRPr lang="en-US" sz="2800" dirty="0">
                        <a:latin typeface="Tahoma"/>
                        <a:ea typeface="Times New Roman"/>
                        <a:cs typeface="Arial"/>
                      </a:endParaRPr>
                    </a:p>
                    <a:p>
                      <a:pPr marL="0" marR="0" algn="l">
                        <a:spcBef>
                          <a:spcPts val="0"/>
                        </a:spcBef>
                        <a:spcAft>
                          <a:spcPts val="0"/>
                        </a:spcAft>
                      </a:pPr>
                      <a:r>
                        <a:rPr lang="en-US" sz="2800" b="1" dirty="0">
                          <a:latin typeface="Arial"/>
                          <a:ea typeface="Times New Roman"/>
                          <a:cs typeface="Arial"/>
                        </a:rPr>
                        <a:t>AND</a:t>
                      </a:r>
                      <a:endParaRPr lang="en-US" sz="2800" dirty="0">
                        <a:latin typeface="Tahoma"/>
                        <a:ea typeface="Times New Roman"/>
                        <a:cs typeface="Arial"/>
                      </a:endParaRPr>
                    </a:p>
                    <a:p>
                      <a:pPr marL="0" marR="0" algn="l">
                        <a:spcBef>
                          <a:spcPts val="0"/>
                        </a:spcBef>
                        <a:spcAft>
                          <a:spcPts val="0"/>
                        </a:spcAft>
                      </a:pPr>
                      <a:r>
                        <a:rPr lang="en-US" sz="2800" dirty="0">
                          <a:latin typeface="Arial"/>
                          <a:ea typeface="Times New Roman"/>
                          <a:cs typeface="Arial"/>
                        </a:rPr>
                        <a:t>Clinically well and alert</a:t>
                      </a:r>
                      <a:endParaRPr lang="en-US" sz="2800" dirty="0">
                        <a:latin typeface="Tahoma"/>
                        <a:ea typeface="Times New Roman"/>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bwMode="auto"/>
        <p:txBody>
          <a:bodyPr wrap="square" lIns="91440" tIns="45720" rIns="91440" bIns="45720" numCol="1" anchorCtr="0" compatLnSpc="1">
            <a:prstTxWarp prst="textNoShape">
              <a:avLst/>
            </a:prstTxWarp>
          </a:bodyPr>
          <a:lstStyle/>
          <a:p>
            <a:pPr marL="762000" indent="-762000" eaLnBrk="1" hangingPunct="1"/>
            <a:r>
              <a:rPr lang="en-US" sz="3200" b="1" dirty="0"/>
              <a:t>DISCHARGE CRITERIA</a:t>
            </a:r>
            <a:br>
              <a:rPr lang="en-US" sz="3200" b="1" dirty="0"/>
            </a:br>
            <a:endParaRPr lang="en-US" sz="3200" cap="none" dirty="0"/>
          </a:p>
        </p:txBody>
      </p:sp>
      <p:sp>
        <p:nvSpPr>
          <p:cNvPr id="7" name="Content Placeholder 6"/>
          <p:cNvSpPr>
            <a:spLocks noGrp="1"/>
          </p:cNvSpPr>
          <p:nvPr>
            <p:ph sz="quarter" idx="1"/>
          </p:nvPr>
        </p:nvSpPr>
        <p:spPr>
          <a:xfrm>
            <a:off x="427703" y="992123"/>
            <a:ext cx="7467600" cy="5716651"/>
          </a:xfrm>
          <a:solidFill>
            <a:schemeClr val="accent2"/>
          </a:solidFill>
        </p:spPr>
        <p:txBody>
          <a:bodyPr/>
          <a:lstStyle/>
          <a:p>
            <a:pPr lvl="0"/>
            <a:r>
              <a:rPr lang="en-US" dirty="0"/>
              <a:t>At discharge infant can be switched to infant formula</a:t>
            </a:r>
          </a:p>
          <a:p>
            <a:pPr lvl="0">
              <a:buNone/>
            </a:pPr>
            <a:r>
              <a:rPr lang="en-US" dirty="0"/>
              <a:t> </a:t>
            </a:r>
          </a:p>
          <a:p>
            <a:pPr lvl="0"/>
            <a:r>
              <a:rPr lang="en-US" dirty="0"/>
              <a:t>Caregiver should been adequately counseled before discharge</a:t>
            </a:r>
          </a:p>
          <a:p>
            <a:pPr lvl="0"/>
            <a:endParaRPr lang="en-US" dirty="0"/>
          </a:p>
          <a:p>
            <a:pPr lvl="0"/>
            <a:r>
              <a:rPr lang="en-US" dirty="0"/>
              <a:t>The caregiver must have the knowledge and facilities to prepare the formula milk safely</a:t>
            </a:r>
          </a:p>
          <a:p>
            <a:pPr lvl="0"/>
            <a:endParaRPr lang="en-US" dirty="0"/>
          </a:p>
          <a:p>
            <a:r>
              <a:rPr lang="en-US" dirty="0"/>
              <a:t>Whenever formula milk is provided as part of management of severe acute malnutrition in infants, it should not confuse or compromise the wider public health message concerning exclusive breastfeeding for infants less than 6 months</a:t>
            </a:r>
          </a:p>
        </p:txBody>
      </p:sp>
      <p:graphicFrame>
        <p:nvGraphicFramePr>
          <p:cNvPr id="29698"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37239"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a:xfrm>
            <a:off x="457200" y="274638"/>
            <a:ext cx="8229600" cy="868362"/>
          </a:xfrm>
        </p:spPr>
        <p:txBody>
          <a:bodyPr/>
          <a:lstStyle/>
          <a:p>
            <a:pPr eaLnBrk="1" fontAlgn="auto" hangingPunct="1">
              <a:spcAft>
                <a:spcPts val="0"/>
              </a:spcAft>
              <a:defRPr/>
            </a:pPr>
            <a:r>
              <a:rPr lang="en-US" b="1" dirty="0"/>
              <a:t>Follow Up</a:t>
            </a:r>
          </a:p>
        </p:txBody>
      </p:sp>
      <p:sp>
        <p:nvSpPr>
          <p:cNvPr id="35844" name="Rectangle 3"/>
          <p:cNvSpPr>
            <a:spLocks noGrp="1" noChangeArrowheads="1"/>
          </p:cNvSpPr>
          <p:nvPr>
            <p:ph sz="quarter" idx="1"/>
          </p:nvPr>
        </p:nvSpPr>
        <p:spPr>
          <a:xfrm>
            <a:off x="457200" y="1295400"/>
            <a:ext cx="8229600" cy="4830763"/>
          </a:xfrm>
        </p:spPr>
        <p:txBody>
          <a:bodyPr/>
          <a:lstStyle/>
          <a:p>
            <a:pPr eaLnBrk="1" hangingPunct="1"/>
            <a:r>
              <a:rPr lang="en-US" sz="2100"/>
              <a:t>Include other milks e.g modified animal milk to prevent relapse.</a:t>
            </a:r>
          </a:p>
          <a:p>
            <a:pPr eaLnBrk="1" hangingPunct="1"/>
            <a:endParaRPr lang="en-US" sz="2100"/>
          </a:p>
          <a:p>
            <a:pPr eaLnBrk="1" hangingPunct="1"/>
            <a:r>
              <a:rPr lang="en-US" sz="2100"/>
              <a:t>Nutrition counseling to the care taker</a:t>
            </a:r>
          </a:p>
          <a:p>
            <a:pPr eaLnBrk="1" hangingPunct="1"/>
            <a:endParaRPr lang="en-US" sz="2100"/>
          </a:p>
          <a:p>
            <a:pPr eaLnBrk="1" hangingPunct="1"/>
            <a:r>
              <a:rPr lang="en-US" sz="2100"/>
              <a:t>Test infant at 6 weeks of age for HIV if exposed</a:t>
            </a:r>
          </a:p>
          <a:p>
            <a:pPr eaLnBrk="1" hangingPunct="1"/>
            <a:endParaRPr lang="en-US" sz="2100"/>
          </a:p>
          <a:p>
            <a:pPr eaLnBrk="1" hangingPunct="1"/>
            <a:r>
              <a:rPr lang="en-US" sz="2100"/>
              <a:t>Refer for Prophylaxis and assess need for ART support</a:t>
            </a:r>
          </a:p>
          <a:p>
            <a:pPr eaLnBrk="1" hangingPunct="1"/>
            <a:endParaRPr lang="en-US" sz="2100"/>
          </a:p>
          <a:p>
            <a:pPr eaLnBrk="1" hangingPunct="1"/>
            <a:r>
              <a:rPr lang="en-US" sz="2100"/>
              <a:t>Monitor the growth of infant </a:t>
            </a:r>
          </a:p>
          <a:p>
            <a:pPr eaLnBrk="1" hangingPunct="1">
              <a:buFont typeface="Wingdings" pitchFamily="2" charset="2"/>
              <a:buNone/>
            </a:pPr>
            <a:endParaRPr lang="en-US" sz="2000"/>
          </a:p>
        </p:txBody>
      </p:sp>
      <p:graphicFrame>
        <p:nvGraphicFramePr>
          <p:cNvPr id="31746"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63511"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84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84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84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40962" name="Rectangle 2"/>
          <p:cNvSpPr>
            <a:spLocks noGrp="1"/>
          </p:cNvSpPr>
          <p:nvPr>
            <p:ph type="ctrTitle"/>
          </p:nvPr>
        </p:nvSpPr>
        <p:spPr bwMode="auto">
          <a:xfrm>
            <a:off x="2286000" y="3124200"/>
            <a:ext cx="6172200" cy="1893888"/>
          </a:xfrm>
          <a:noFill/>
        </p:spPr>
        <p:txBody>
          <a:bodyPr wrap="square" lIns="91440" tIns="45720" rIns="91440" bIns="45720" numCol="1" anchorCtr="0" compatLnSpc="1">
            <a:prstTxWarp prst="textNoShape">
              <a:avLst/>
            </a:prstTxWarp>
          </a:bodyPr>
          <a:lstStyle/>
          <a:p>
            <a:r>
              <a:rPr lang="en-US" cap="none">
                <a:solidFill>
                  <a:schemeClr val="bg1"/>
                </a:solidFill>
              </a:rPr>
              <a:t>Case studies  </a:t>
            </a:r>
          </a:p>
        </p:txBody>
      </p:sp>
      <p:sp>
        <p:nvSpPr>
          <p:cNvPr id="40963" name="Rectangle 3"/>
          <p:cNvSpPr>
            <a:spLocks noGrp="1"/>
          </p:cNvSpPr>
          <p:nvPr>
            <p:ph type="subTitle" idx="1"/>
          </p:nvPr>
        </p:nvSpPr>
        <p:spPr>
          <a:xfrm>
            <a:off x="2286000" y="5003800"/>
            <a:ext cx="6172200" cy="1371600"/>
          </a:xfrm>
        </p:spPr>
        <p:txBody>
          <a:bodyPr/>
          <a:lstStyle/>
          <a:p>
            <a:r>
              <a:rPr lang="en-US" sz="2100">
                <a:solidFill>
                  <a:schemeClr val="bg1"/>
                </a:solidFill>
              </a:rPr>
              <a:t>Handout 4C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2286000" y="3124200"/>
            <a:ext cx="6172200" cy="1893888"/>
          </a:xfrm>
        </p:spPr>
        <p:txBody>
          <a:bodyPr/>
          <a:lstStyle/>
          <a:p>
            <a:pPr>
              <a:defRPr/>
            </a:pPr>
            <a:r>
              <a:rPr lang="en-GB" dirty="0">
                <a:solidFill>
                  <a:schemeClr val="bg1"/>
                </a:solidFill>
              </a:rPr>
              <a:t>questions</a:t>
            </a:r>
          </a:p>
        </p:txBody>
      </p:sp>
      <p:sp>
        <p:nvSpPr>
          <p:cNvPr id="41987" name="Subtitle 4"/>
          <p:cNvSpPr>
            <a:spLocks noGrp="1"/>
          </p:cNvSpPr>
          <p:nvPr>
            <p:ph type="subTitle" idx="1"/>
          </p:nvPr>
        </p:nvSpPr>
        <p:spPr>
          <a:xfrm>
            <a:off x="2286000" y="5003800"/>
            <a:ext cx="6172200" cy="1371600"/>
          </a:xfrm>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7467600" cy="715962"/>
          </a:xfrm>
        </p:spPr>
        <p:txBody>
          <a:bodyPr/>
          <a:lstStyle/>
          <a:p>
            <a:pPr>
              <a:defRPr/>
            </a:pPr>
            <a:r>
              <a:rPr lang="en-GB" dirty="0"/>
              <a:t>Overview</a:t>
            </a:r>
          </a:p>
        </p:txBody>
      </p:sp>
      <p:sp>
        <p:nvSpPr>
          <p:cNvPr id="36867" name="Content Placeholder 5"/>
          <p:cNvSpPr>
            <a:spLocks noGrp="1"/>
          </p:cNvSpPr>
          <p:nvPr>
            <p:ph sz="quarter" idx="1"/>
          </p:nvPr>
        </p:nvSpPr>
        <p:spPr>
          <a:xfrm>
            <a:off x="228600" y="1143000"/>
            <a:ext cx="8534400" cy="5330825"/>
          </a:xfrm>
        </p:spPr>
        <p:txBody>
          <a:bodyPr/>
          <a:lstStyle/>
          <a:p>
            <a:r>
              <a:rPr lang="en-GB" sz="2100"/>
              <a:t>It is recommended that all mothers should exclusively breastfeed their infants for the first 6 month of life.</a:t>
            </a:r>
          </a:p>
          <a:p>
            <a:pPr>
              <a:buFont typeface="Wingdings" pitchFamily="2" charset="2"/>
              <a:buNone/>
            </a:pPr>
            <a:endParaRPr lang="en-GB" sz="2100"/>
          </a:p>
          <a:p>
            <a:r>
              <a:rPr lang="en-GB" sz="2100"/>
              <a:t>Mothers that are HIV positive need support and counselling on infant feeding options. </a:t>
            </a:r>
          </a:p>
          <a:p>
            <a:pPr>
              <a:buFont typeface="Wingdings" pitchFamily="2" charset="2"/>
              <a:buNone/>
            </a:pPr>
            <a:endParaRPr lang="en-GB" sz="2100"/>
          </a:p>
          <a:p>
            <a:r>
              <a:rPr lang="en-US" sz="2100"/>
              <a:t>The objective of treatment of these malnourished infants is to return them to full exclusive breast feeding</a:t>
            </a:r>
          </a:p>
          <a:p>
            <a:pPr>
              <a:buFont typeface="Wingdings" pitchFamily="2" charset="2"/>
              <a:buNone/>
            </a:pPr>
            <a:r>
              <a:rPr lang="en-US" sz="2100"/>
              <a:t> </a:t>
            </a:r>
          </a:p>
          <a:p>
            <a:r>
              <a:rPr lang="en-US" sz="2100"/>
              <a:t>Children under six (6) months with malnutrition should always be treated in an </a:t>
            </a:r>
            <a:r>
              <a:rPr lang="en-US" sz="2100" b="1"/>
              <a:t>in-patient unit</a:t>
            </a:r>
          </a:p>
          <a:p>
            <a:endParaRPr lang="en-US"/>
          </a:p>
          <a:p>
            <a:endParaRPr lang="en-GB"/>
          </a:p>
          <a:p>
            <a:pPr>
              <a:buFont typeface="Wingdings" pitchFamily="2" charset="2"/>
              <a:buNone/>
            </a:pPr>
            <a:endParaRPr lang="en-GB"/>
          </a:p>
          <a:p>
            <a:pPr>
              <a:buFont typeface="Wingdings" pitchFamily="2" charset="2"/>
              <a:buNone/>
            </a:pPr>
            <a:endParaRPr lang="en-GB"/>
          </a:p>
          <a:p>
            <a:endParaRPr lang="en-GB"/>
          </a:p>
        </p:txBody>
      </p:sp>
      <p:graphicFrame>
        <p:nvGraphicFramePr>
          <p:cNvPr id="6146" name="Object 2"/>
          <p:cNvGraphicFramePr>
            <a:graphicFrameLocks noChangeAspect="1"/>
          </p:cNvGraphicFramePr>
          <p:nvPr/>
        </p:nvGraphicFramePr>
        <p:xfrm>
          <a:off x="8077200" y="6169025"/>
          <a:ext cx="838200" cy="688975"/>
        </p:xfrm>
        <a:graphic>
          <a:graphicData uri="http://schemas.openxmlformats.org/presentationml/2006/ole">
            <mc:AlternateContent xmlns:mc="http://schemas.openxmlformats.org/markup-compatibility/2006">
              <mc:Choice xmlns:v="urn:schemas-microsoft-com:vml" Requires="v">
                <p:oleObj spid="_x0000_s37911" name="Picture" r:id="rId4" imgW="975240" imgH="914400" progId="Word.Picture.8">
                  <p:embed/>
                </p:oleObj>
              </mc:Choice>
              <mc:Fallback>
                <p:oleObj name="Picture" r:id="rId4" imgW="975240" imgH="914400" progId="Word.Pictur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7200" y="6169025"/>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8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228600" y="274638"/>
            <a:ext cx="8458200" cy="1143000"/>
          </a:xfrm>
        </p:spPr>
        <p:txBody>
          <a:bodyPr/>
          <a:lstStyle/>
          <a:p>
            <a:pPr eaLnBrk="1" fontAlgn="auto" hangingPunct="1">
              <a:spcAft>
                <a:spcPts val="0"/>
              </a:spcAft>
              <a:defRPr/>
            </a:pPr>
            <a:r>
              <a:rPr lang="en-US" dirty="0"/>
              <a:t>Why focus on malnourished breastfeeding infants?</a:t>
            </a:r>
          </a:p>
        </p:txBody>
      </p:sp>
      <p:sp>
        <p:nvSpPr>
          <p:cNvPr id="8196" name="Rectangle 3"/>
          <p:cNvSpPr>
            <a:spLocks noGrp="1" noChangeArrowheads="1"/>
          </p:cNvSpPr>
          <p:nvPr>
            <p:ph sz="half" idx="2"/>
          </p:nvPr>
        </p:nvSpPr>
        <p:spPr>
          <a:xfrm>
            <a:off x="3657600" y="1600200"/>
            <a:ext cx="4648200" cy="4724400"/>
          </a:xfrm>
        </p:spPr>
        <p:txBody>
          <a:bodyPr/>
          <a:lstStyle/>
          <a:p>
            <a:pPr eaLnBrk="1" hangingPunct="1">
              <a:lnSpc>
                <a:spcPct val="80000"/>
              </a:lnSpc>
            </a:pPr>
            <a:endParaRPr lang="en-US"/>
          </a:p>
          <a:p>
            <a:pPr eaLnBrk="1" hangingPunct="1">
              <a:lnSpc>
                <a:spcPct val="80000"/>
              </a:lnSpc>
            </a:pPr>
            <a:r>
              <a:rPr lang="en-GB" sz="2100"/>
              <a:t>Infants who are malnourished are weak and often do not suckle strongly enough to stimulate adequate production of breast milk. </a:t>
            </a:r>
          </a:p>
          <a:p>
            <a:pPr eaLnBrk="1" hangingPunct="1">
              <a:lnSpc>
                <a:spcPct val="80000"/>
              </a:lnSpc>
            </a:pPr>
            <a:endParaRPr lang="en-GB" sz="2100"/>
          </a:p>
          <a:p>
            <a:pPr eaLnBrk="1" hangingPunct="1">
              <a:lnSpc>
                <a:spcPct val="80000"/>
              </a:lnSpc>
            </a:pPr>
            <a:r>
              <a:rPr lang="en-GB" sz="2100"/>
              <a:t>Sometimes the mother thinks that “ she has insufficient breast milk” and is apprehensive about her ability to adequately feed the infant</a:t>
            </a:r>
          </a:p>
          <a:p>
            <a:pPr eaLnBrk="1" hangingPunct="1">
              <a:lnSpc>
                <a:spcPct val="80000"/>
              </a:lnSpc>
            </a:pPr>
            <a:endParaRPr lang="en-GB" sz="2100"/>
          </a:p>
          <a:p>
            <a:pPr eaLnBrk="1" hangingPunct="1">
              <a:lnSpc>
                <a:spcPct val="80000"/>
              </a:lnSpc>
            </a:pPr>
            <a:r>
              <a:rPr lang="en-US" sz="2000"/>
              <a:t>It is important to put the infant to the breast as often as possible to stimulate milk production</a:t>
            </a:r>
            <a:endParaRPr lang="en-GB" sz="2000"/>
          </a:p>
          <a:p>
            <a:pPr eaLnBrk="1" hangingPunct="1">
              <a:lnSpc>
                <a:spcPct val="80000"/>
              </a:lnSpc>
            </a:pPr>
            <a:endParaRPr lang="en-GB" sz="2100"/>
          </a:p>
          <a:p>
            <a:pPr eaLnBrk="1" hangingPunct="1">
              <a:lnSpc>
                <a:spcPct val="80000"/>
              </a:lnSpc>
              <a:buFont typeface="Wingdings" pitchFamily="2" charset="2"/>
              <a:buNone/>
            </a:pPr>
            <a:endParaRPr lang="en-GB"/>
          </a:p>
          <a:p>
            <a:pPr eaLnBrk="1" hangingPunct="1">
              <a:lnSpc>
                <a:spcPct val="80000"/>
              </a:lnSpc>
            </a:pPr>
            <a:endParaRPr lang="en-US"/>
          </a:p>
        </p:txBody>
      </p:sp>
      <p:graphicFrame>
        <p:nvGraphicFramePr>
          <p:cNvPr id="7170"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38935" name="Picture" r:id="rId4" imgW="975240" imgH="914400" progId="Word.Picture.8">
                  <p:embed/>
                </p:oleObj>
              </mc:Choice>
              <mc:Fallback>
                <p:oleObj name="Picture" r:id="rId4" imgW="975240" imgH="914400" progId="Word.Pictur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Box 6"/>
          <p:cNvSpPr txBox="1">
            <a:spLocks noChangeArrowheads="1"/>
          </p:cNvSpPr>
          <p:nvPr/>
        </p:nvSpPr>
        <p:spPr bwMode="auto">
          <a:xfrm rot="16200000">
            <a:off x="7013575" y="3349625"/>
            <a:ext cx="3194050" cy="457200"/>
          </a:xfrm>
          <a:prstGeom prst="rect">
            <a:avLst/>
          </a:prstGeom>
          <a:solidFill>
            <a:schemeClr val="accent1">
              <a:lumMod val="40000"/>
              <a:lumOff val="60000"/>
            </a:schemeClr>
          </a:solidFill>
          <a:ln w="9525">
            <a:noFill/>
            <a:miter lim="800000"/>
            <a:headEnd/>
            <a:tailEnd/>
          </a:ln>
          <a:effectLst/>
        </p:spPr>
        <p:txBody>
          <a:bodyPr>
            <a:spAutoFit/>
          </a:bodyPr>
          <a:lstStyle/>
          <a:p>
            <a:pPr algn="ctr" fontAlgn="base">
              <a:spcBef>
                <a:spcPct val="0"/>
              </a:spcBef>
              <a:spcAft>
                <a:spcPct val="0"/>
              </a:spcAft>
              <a:defRPr/>
            </a:pPr>
            <a:r>
              <a:rPr lang="en-US" sz="2400" dirty="0">
                <a:solidFill>
                  <a:prstClr val="black"/>
                </a:solidFill>
              </a:rPr>
              <a:t>Overview</a:t>
            </a:r>
          </a:p>
        </p:txBody>
      </p:sp>
      <p:pic>
        <p:nvPicPr>
          <p:cNvPr id="7174" name="Picture 4" descr="bienvendiabrstfeed2x3"/>
          <p:cNvPicPr>
            <a:picLocks noChangeAspect="1" noChangeArrowheads="1"/>
          </p:cNvPicPr>
          <p:nvPr/>
        </p:nvPicPr>
        <p:blipFill>
          <a:blip r:embed="rId6" cstate="print"/>
          <a:srcRect/>
          <a:stretch>
            <a:fillRect/>
          </a:stretch>
        </p:blipFill>
        <p:spPr bwMode="auto">
          <a:xfrm>
            <a:off x="457200" y="1828800"/>
            <a:ext cx="2438400" cy="41894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fontAlgn="auto" hangingPunct="1">
              <a:spcAft>
                <a:spcPts val="0"/>
              </a:spcAft>
              <a:defRPr/>
            </a:pPr>
            <a:r>
              <a:rPr lang="en-US" b="1" dirty="0"/>
              <a:t>Health Facility Requirements</a:t>
            </a:r>
            <a:br>
              <a:rPr lang="en-US" b="1" dirty="0"/>
            </a:br>
            <a:endParaRPr lang="en-US" dirty="0"/>
          </a:p>
        </p:txBody>
      </p:sp>
      <p:sp>
        <p:nvSpPr>
          <p:cNvPr id="8196" name="Rectangle 3"/>
          <p:cNvSpPr>
            <a:spLocks noGrp="1" noChangeArrowheads="1"/>
          </p:cNvSpPr>
          <p:nvPr>
            <p:ph sz="quarter" idx="1"/>
          </p:nvPr>
        </p:nvSpPr>
        <p:spPr>
          <a:solidFill>
            <a:schemeClr val="accent2"/>
          </a:solidFill>
        </p:spPr>
        <p:txBody>
          <a:bodyPr/>
          <a:lstStyle/>
          <a:p>
            <a:r>
              <a:rPr lang="en-US" sz="2000" b="1" dirty="0"/>
              <a:t>Location:  </a:t>
            </a:r>
            <a:r>
              <a:rPr lang="en-US" sz="2000" dirty="0"/>
              <a:t>Infants should be breastfed and treated in a separate space from the older malnourished children</a:t>
            </a:r>
          </a:p>
          <a:p>
            <a:endParaRPr lang="en-US" sz="2000" dirty="0"/>
          </a:p>
          <a:p>
            <a:r>
              <a:rPr lang="en-US" sz="2000" b="1" dirty="0"/>
              <a:t>Structure: </a:t>
            </a:r>
            <a:r>
              <a:rPr lang="en-US" sz="2000" dirty="0"/>
              <a:t>The area where these infants are managed should be adequately screened and private</a:t>
            </a:r>
            <a:endParaRPr lang="en-GB" sz="2000" dirty="0"/>
          </a:p>
          <a:p>
            <a:pPr eaLnBrk="1" hangingPunct="1">
              <a:lnSpc>
                <a:spcPct val="80000"/>
              </a:lnSpc>
            </a:pPr>
            <a:endParaRPr lang="en-US" sz="2000" dirty="0"/>
          </a:p>
        </p:txBody>
      </p:sp>
      <p:graphicFrame>
        <p:nvGraphicFramePr>
          <p:cNvPr id="7170"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98327"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Box 6"/>
          <p:cNvSpPr txBox="1">
            <a:spLocks noChangeArrowheads="1"/>
          </p:cNvSpPr>
          <p:nvPr/>
        </p:nvSpPr>
        <p:spPr bwMode="auto">
          <a:xfrm rot="16200000">
            <a:off x="7013575" y="3349625"/>
            <a:ext cx="3194050" cy="457200"/>
          </a:xfrm>
          <a:prstGeom prst="rect">
            <a:avLst/>
          </a:prstGeom>
          <a:solidFill>
            <a:schemeClr val="accent1">
              <a:lumMod val="40000"/>
              <a:lumOff val="60000"/>
            </a:schemeClr>
          </a:solidFill>
          <a:ln w="9525">
            <a:noFill/>
            <a:miter lim="800000"/>
            <a:headEnd/>
            <a:tailEnd/>
          </a:ln>
          <a:effectLst/>
        </p:spPr>
        <p:txBody>
          <a:bodyPr>
            <a:spAutoFit/>
          </a:bodyPr>
          <a:lstStyle/>
          <a:p>
            <a:pPr algn="ctr" fontAlgn="base">
              <a:spcBef>
                <a:spcPct val="0"/>
              </a:spcBef>
              <a:spcAft>
                <a:spcPct val="0"/>
              </a:spcAft>
              <a:defRPr/>
            </a:pPr>
            <a:r>
              <a:rPr lang="en-US" sz="2400" dirty="0">
                <a:solidFill>
                  <a:prstClr val="black"/>
                </a:solidFill>
              </a:rPr>
              <a:t>Overview</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normAutofit fontScale="90000"/>
          </a:bodyPr>
          <a:lstStyle/>
          <a:p>
            <a:pPr eaLnBrk="1" fontAlgn="auto" hangingPunct="1">
              <a:spcAft>
                <a:spcPts val="0"/>
              </a:spcAft>
              <a:defRPr/>
            </a:pPr>
            <a:r>
              <a:rPr lang="en-US" b="1" dirty="0"/>
              <a:t>Steps to admission for in-patient care </a:t>
            </a:r>
            <a:br>
              <a:rPr lang="en-US" b="1" dirty="0"/>
            </a:br>
            <a:endParaRPr lang="en-US" dirty="0"/>
          </a:p>
        </p:txBody>
      </p:sp>
      <p:sp>
        <p:nvSpPr>
          <p:cNvPr id="7" name="Content Placeholder 6"/>
          <p:cNvSpPr>
            <a:spLocks noGrp="1"/>
          </p:cNvSpPr>
          <p:nvPr>
            <p:ph sz="quarter" idx="1"/>
          </p:nvPr>
        </p:nvSpPr>
        <p:spPr>
          <a:solidFill>
            <a:schemeClr val="accent2"/>
          </a:solidFill>
        </p:spPr>
        <p:txBody>
          <a:bodyPr/>
          <a:lstStyle/>
          <a:p>
            <a:r>
              <a:rPr lang="en-US" sz="2800" b="1" dirty="0"/>
              <a:t>Step 1: Initial Screening and Referral:</a:t>
            </a:r>
          </a:p>
          <a:p>
            <a:pPr>
              <a:buNone/>
            </a:pPr>
            <a:r>
              <a:rPr lang="en-US" sz="2800" dirty="0"/>
              <a:t>    Assessment of sub-optimal breastfeeding and care practices, growth faltering and illness </a:t>
            </a:r>
          </a:p>
          <a:p>
            <a:endParaRPr lang="en-US" sz="2800" dirty="0"/>
          </a:p>
          <a:p>
            <a:r>
              <a:rPr lang="en-US" sz="2800" dirty="0"/>
              <a:t>Step 2: Conduct a medical assessment to identify infants with emergency signs and immediately transfer to a qualified health worker for treatment taking into consideration the SAM specific protocols. </a:t>
            </a:r>
          </a:p>
          <a:p>
            <a:endParaRPr lang="en-US" sz="3200" dirty="0"/>
          </a:p>
          <a:p>
            <a:endParaRPr lang="en-US" dirty="0"/>
          </a:p>
        </p:txBody>
      </p:sp>
      <p:graphicFrame>
        <p:nvGraphicFramePr>
          <p:cNvPr id="7170"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00375"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Box 6"/>
          <p:cNvSpPr txBox="1">
            <a:spLocks noChangeArrowheads="1"/>
          </p:cNvSpPr>
          <p:nvPr/>
        </p:nvSpPr>
        <p:spPr bwMode="auto">
          <a:xfrm rot="16200000">
            <a:off x="7013575" y="3349625"/>
            <a:ext cx="3194050" cy="457200"/>
          </a:xfrm>
          <a:prstGeom prst="rect">
            <a:avLst/>
          </a:prstGeom>
          <a:solidFill>
            <a:schemeClr val="accent1">
              <a:lumMod val="40000"/>
              <a:lumOff val="60000"/>
            </a:schemeClr>
          </a:solidFill>
          <a:ln w="9525">
            <a:noFill/>
            <a:miter lim="800000"/>
            <a:headEnd/>
            <a:tailEnd/>
          </a:ln>
          <a:effectLst/>
        </p:spPr>
        <p:txBody>
          <a:bodyPr>
            <a:spAutoFit/>
          </a:bodyPr>
          <a:lstStyle/>
          <a:p>
            <a:pPr algn="ctr" fontAlgn="base">
              <a:spcBef>
                <a:spcPct val="0"/>
              </a:spcBef>
              <a:spcAft>
                <a:spcPct val="0"/>
              </a:spcAft>
              <a:defRPr/>
            </a:pPr>
            <a:r>
              <a:rPr lang="en-US" sz="2400" dirty="0">
                <a:solidFill>
                  <a:prstClr val="black"/>
                </a:solidFill>
              </a:rPr>
              <a:t>Overview</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normAutofit fontScale="90000"/>
          </a:bodyPr>
          <a:lstStyle/>
          <a:p>
            <a:pPr eaLnBrk="1" fontAlgn="auto" hangingPunct="1">
              <a:spcAft>
                <a:spcPts val="0"/>
              </a:spcAft>
              <a:defRPr/>
            </a:pPr>
            <a:r>
              <a:rPr lang="en-US" b="1" dirty="0"/>
              <a:t>Steps to admission for in-patient care </a:t>
            </a:r>
            <a:br>
              <a:rPr lang="en-US" b="1" dirty="0"/>
            </a:br>
            <a:endParaRPr lang="en-US" dirty="0"/>
          </a:p>
        </p:txBody>
      </p:sp>
      <p:sp>
        <p:nvSpPr>
          <p:cNvPr id="7" name="Content Placeholder 6"/>
          <p:cNvSpPr>
            <a:spLocks noGrp="1"/>
          </p:cNvSpPr>
          <p:nvPr>
            <p:ph sz="quarter" idx="1"/>
          </p:nvPr>
        </p:nvSpPr>
        <p:spPr>
          <a:xfrm>
            <a:off x="304800" y="1600200"/>
            <a:ext cx="7620000" cy="4873752"/>
          </a:xfrm>
          <a:solidFill>
            <a:schemeClr val="accent2"/>
          </a:solidFill>
        </p:spPr>
        <p:txBody>
          <a:bodyPr/>
          <a:lstStyle/>
          <a:p>
            <a:r>
              <a:rPr lang="en-US" dirty="0"/>
              <a:t>Step 3: If no emergency signs are found, then conduct a medical assessment to determine if the child has any priority signs and treat accordingly taking into consideration the SAM specific protocols. </a:t>
            </a:r>
          </a:p>
          <a:p>
            <a:endParaRPr lang="en-US" dirty="0"/>
          </a:p>
          <a:p>
            <a:r>
              <a:rPr lang="en-US" dirty="0"/>
              <a:t>Step 4: Nutritional Screening at the Health Facility for Non-Urgent Cases</a:t>
            </a:r>
          </a:p>
          <a:p>
            <a:endParaRPr lang="en-US" dirty="0"/>
          </a:p>
          <a:p>
            <a:r>
              <a:rPr lang="en-US" dirty="0"/>
              <a:t>Step 5: Conduct a thorough medical assessment consisting of a physical examination and medical history</a:t>
            </a:r>
          </a:p>
          <a:p>
            <a:endParaRPr lang="en-US" sz="2000" dirty="0"/>
          </a:p>
        </p:txBody>
      </p:sp>
      <p:graphicFrame>
        <p:nvGraphicFramePr>
          <p:cNvPr id="7170"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01399"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Box 6"/>
          <p:cNvSpPr txBox="1">
            <a:spLocks noChangeArrowheads="1"/>
          </p:cNvSpPr>
          <p:nvPr/>
        </p:nvSpPr>
        <p:spPr bwMode="auto">
          <a:xfrm rot="16200000">
            <a:off x="7013575" y="3349625"/>
            <a:ext cx="3194050" cy="457200"/>
          </a:xfrm>
          <a:prstGeom prst="rect">
            <a:avLst/>
          </a:prstGeom>
          <a:solidFill>
            <a:schemeClr val="accent1">
              <a:lumMod val="40000"/>
              <a:lumOff val="60000"/>
            </a:schemeClr>
          </a:solidFill>
          <a:ln w="9525">
            <a:noFill/>
            <a:miter lim="800000"/>
            <a:headEnd/>
            <a:tailEnd/>
          </a:ln>
          <a:effectLst/>
        </p:spPr>
        <p:txBody>
          <a:bodyPr>
            <a:spAutoFit/>
          </a:bodyPr>
          <a:lstStyle/>
          <a:p>
            <a:pPr algn="ctr" fontAlgn="base">
              <a:spcBef>
                <a:spcPct val="0"/>
              </a:spcBef>
              <a:spcAft>
                <a:spcPct val="0"/>
              </a:spcAft>
              <a:defRPr/>
            </a:pPr>
            <a:r>
              <a:rPr lang="en-US" sz="2400" dirty="0">
                <a:solidFill>
                  <a:prstClr val="black"/>
                </a:solidFill>
              </a:rPr>
              <a:t>Overview</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TotalTime>
  <Words>2657</Words>
  <Application>Microsoft Office PowerPoint</Application>
  <PresentationFormat>On-screen Show (4:3)</PresentationFormat>
  <Paragraphs>364</Paragraphs>
  <Slides>47</Slides>
  <Notes>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47</vt:i4>
      </vt:variant>
    </vt:vector>
  </HeadingPairs>
  <TitlesOfParts>
    <vt:vector size="57" baseType="lpstr">
      <vt:lpstr>Arial</vt:lpstr>
      <vt:lpstr>Calibri</vt:lpstr>
      <vt:lpstr>Century Schoolbook</vt:lpstr>
      <vt:lpstr>Tahoma</vt:lpstr>
      <vt:lpstr>Times New Roman</vt:lpstr>
      <vt:lpstr>Wingdings</vt:lpstr>
      <vt:lpstr>Wingdings 2</vt:lpstr>
      <vt:lpstr>Oriel</vt:lpstr>
      <vt:lpstr>Picture</vt:lpstr>
      <vt:lpstr>Document</vt:lpstr>
      <vt:lpstr>Integrated management of acute malnutrition</vt:lpstr>
      <vt:lpstr>Overall Objective</vt:lpstr>
      <vt:lpstr>Learning Objectives</vt:lpstr>
      <vt:lpstr>Infants Less Than Six Months with a Prospect of Being Breastfed</vt:lpstr>
      <vt:lpstr>Overview</vt:lpstr>
      <vt:lpstr>Why focus on malnourished breastfeeding infants?</vt:lpstr>
      <vt:lpstr>Health Facility Requirements </vt:lpstr>
      <vt:lpstr>Steps to admission for in-patient care  </vt:lpstr>
      <vt:lpstr>Steps to admission for in-patient care  </vt:lpstr>
      <vt:lpstr>Steps to admission for in-patient care  </vt:lpstr>
      <vt:lpstr>Steps to admission for in-patient care  </vt:lpstr>
      <vt:lpstr>ADMISSION CRITERIA</vt:lpstr>
      <vt:lpstr>Nutrition support</vt:lpstr>
      <vt:lpstr>Nutrition Support</vt:lpstr>
      <vt:lpstr>Nutrition Support</vt:lpstr>
      <vt:lpstr>Nutrition Support</vt:lpstr>
      <vt:lpstr>Quantity and frequency of feeding Diluted F 100</vt:lpstr>
      <vt:lpstr>Quantity and frequency of feeding Diluted  F 100</vt:lpstr>
      <vt:lpstr>Monitoring Feeding</vt:lpstr>
      <vt:lpstr>Nutrition Support</vt:lpstr>
      <vt:lpstr>Nutrition Support</vt:lpstr>
      <vt:lpstr>SUPPLEMENTAL SUCKLING (SS) TECHNIQUE</vt:lpstr>
      <vt:lpstr>REQUIREMENTS FOR SS TECHNIQUE:</vt:lpstr>
      <vt:lpstr>PROCEDURE FOR SS TECHNIQUE</vt:lpstr>
      <vt:lpstr>PROCEDURE FOR SS TECHNIQUE</vt:lpstr>
      <vt:lpstr>SUPPLEMENTARY SUCKLING TECHNIQUE</vt:lpstr>
      <vt:lpstr>SUPPLEMENTARY SUCKLING TECHNIQUE</vt:lpstr>
      <vt:lpstr>Routine medication</vt:lpstr>
      <vt:lpstr>Surveillance</vt:lpstr>
      <vt:lpstr>Care for the Mother</vt:lpstr>
      <vt:lpstr>Care for the Mother</vt:lpstr>
      <vt:lpstr>Care for the Mother</vt:lpstr>
      <vt:lpstr>Discharge Criteria </vt:lpstr>
      <vt:lpstr>Follow-up</vt:lpstr>
      <vt:lpstr>Infants Less Than Six Months without Prospect of Being Breastfed</vt:lpstr>
      <vt:lpstr>Overview</vt:lpstr>
      <vt:lpstr>Instances Where Exclusive Breastfeeding is NOT Possible</vt:lpstr>
      <vt:lpstr>Admission criteria</vt:lpstr>
      <vt:lpstr>DIET AND FREQUENCY</vt:lpstr>
      <vt:lpstr>DIET AND FREQUENCY</vt:lpstr>
      <vt:lpstr>ROUTINE MEDICATION</vt:lpstr>
      <vt:lpstr>Surveillance </vt:lpstr>
      <vt:lpstr>DISCHARGE CRITERIA </vt:lpstr>
      <vt:lpstr>DISCHARGE CRITERIA </vt:lpstr>
      <vt:lpstr>Follow Up</vt:lpstr>
      <vt:lpstr>Case studies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Claire O.</dc:creator>
  <cp:lastModifiedBy>hp</cp:lastModifiedBy>
  <cp:revision>31</cp:revision>
  <dcterms:created xsi:type="dcterms:W3CDTF">2014-12-03T12:06:44Z</dcterms:created>
  <dcterms:modified xsi:type="dcterms:W3CDTF">2019-12-17T05:57:20Z</dcterms:modified>
</cp:coreProperties>
</file>