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9" r:id="rId3"/>
    <p:sldId id="260" r:id="rId4"/>
    <p:sldId id="261" r:id="rId5"/>
    <p:sldId id="262" r:id="rId6"/>
    <p:sldId id="263" r:id="rId7"/>
    <p:sldId id="281" r:id="rId8"/>
    <p:sldId id="267" r:id="rId9"/>
    <p:sldId id="268" r:id="rId10"/>
    <p:sldId id="282" r:id="rId11"/>
    <p:sldId id="270" r:id="rId12"/>
    <p:sldId id="283" r:id="rId13"/>
    <p:sldId id="284" r:id="rId14"/>
    <p:sldId id="294" r:id="rId15"/>
    <p:sldId id="272" r:id="rId16"/>
    <p:sldId id="293" r:id="rId17"/>
    <p:sldId id="29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77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IRE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18T15:27:54.979" idx="2">
    <p:pos x="10" y="10"/>
    <p:text>Replaces the previous  diagram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330FA-9A2B-4D08-9754-8E555370FD12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E88E-781B-49EC-ABD1-C4B7E7E4E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E88E-781B-49EC-ABD1-C4B7E7E4E45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0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13FA-7358-40B5-9992-2C4DC771F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2E729-CB06-4409-A6E2-62A9167FC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86F7-C47C-41FE-8C69-734D9DDEE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062A-85AE-49EB-BE9C-72C37FEC7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DC6E16-F504-49C9-9ECF-1C9DF8485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FCD0-72A0-483A-9E14-7845E89E2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7146-E6B3-48FC-887E-4B7B6B42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3903-F808-4063-85E9-1A7A9E946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FBB0CA-252F-4B14-94FE-4B34B99BE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90A41-EA3A-462E-981A-DF6ADD64E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5989FD-C237-4BEA-8B04-8E0CAFBD4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EBF41D-8A56-4F59-97C3-63DF532E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53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B2BE7-6059-426B-A190-D6FEEAFC50F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5908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>
                <a:solidFill>
                  <a:srgbClr val="C00000"/>
                </a:solidFill>
              </a:rPr>
              <a:t>Integrated management of acute malnutrition</a:t>
            </a:r>
          </a:p>
        </p:txBody>
      </p:sp>
      <p:sp>
        <p:nvSpPr>
          <p:cNvPr id="1028" name="Subtitle 2"/>
          <p:cNvSpPr>
            <a:spLocks noGrp="1"/>
          </p:cNvSpPr>
          <p:nvPr>
            <p:ph type="subTitle" idx="4294967295"/>
          </p:nvPr>
        </p:nvSpPr>
        <p:spPr>
          <a:xfrm>
            <a:off x="1828800" y="4267200"/>
            <a:ext cx="6400800" cy="838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/>
              <a:t>Community  </a:t>
            </a:r>
            <a:r>
              <a:rPr lang="en-US" dirty="0">
                <a:solidFill>
                  <a:srgbClr val="FF0000"/>
                </a:solidFill>
              </a:rPr>
              <a:t>Approach</a:t>
            </a:r>
            <a:r>
              <a:rPr lang="en-US" dirty="0"/>
              <a:t> for Nutrition Services</a:t>
            </a:r>
            <a:endParaRPr lang="en-GB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04775"/>
          <a:ext cx="1447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775"/>
                        <a:ext cx="1447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0" y="12954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</a:rPr>
              <a:t>Republic  of Kenya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</a:rPr>
              <a:t>Ministry of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2" y="152400"/>
            <a:ext cx="8458200" cy="868362"/>
          </a:xfrm>
        </p:spPr>
        <p:txBody>
          <a:bodyPr/>
          <a:lstStyle/>
          <a:p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5742" cy="5029200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GB" sz="2000" b="1" dirty="0"/>
              <a:t>Implementation phase:</a:t>
            </a:r>
          </a:p>
          <a:p>
            <a:pPr>
              <a:buNone/>
            </a:pPr>
            <a:r>
              <a:rPr lang="en-US" sz="2000" b="1" dirty="0"/>
              <a:t>Step 5:</a:t>
            </a:r>
            <a:r>
              <a:rPr lang="en-US" sz="2000" dirty="0"/>
              <a:t> Conducting Community Mobilization and</a:t>
            </a:r>
          </a:p>
          <a:p>
            <a:pPr>
              <a:buNone/>
            </a:pPr>
            <a:r>
              <a:rPr lang="en-US" sz="2000" dirty="0"/>
              <a:t>On-going sensitization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Step 6:</a:t>
            </a:r>
            <a:r>
              <a:rPr lang="en-US" sz="2000" dirty="0"/>
              <a:t> Conducting Case-Finding and Referral of New Cases with acute malnutrition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Step 7: </a:t>
            </a:r>
            <a:r>
              <a:rPr lang="en-US" sz="2000" dirty="0"/>
              <a:t>Conducting Home Visits for Follow Up 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b="1" dirty="0"/>
              <a:t>Step 8:</a:t>
            </a:r>
            <a:r>
              <a:rPr lang="en-US" sz="2000" dirty="0"/>
              <a:t> Linking with Other Community Support</a:t>
            </a:r>
          </a:p>
          <a:p>
            <a:pPr>
              <a:buNone/>
            </a:pPr>
            <a:r>
              <a:rPr lang="en-US" sz="2000" dirty="0"/>
              <a:t>Programmes</a:t>
            </a:r>
            <a:endParaRPr lang="en-GB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74638"/>
            <a:ext cx="8686800" cy="7921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b="1" cap="none" dirty="0">
                <a:solidFill>
                  <a:schemeClr val="accent6"/>
                </a:solidFill>
              </a:rPr>
              <a:t>STEP 1: Conducting Community Assessment</a:t>
            </a:r>
            <a:endParaRPr lang="en-US" b="1" cap="none" dirty="0">
              <a:solidFill>
                <a:schemeClr val="accent6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24800" cy="4873625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Identifies factors likely to impact on service delivery and demand.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Carried out by Health worker in charge of  IMAM services and Community Health Extension Worker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Objectives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 What aspects of the community are likely to affect the demand for the IMAM services? 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lvl="1"/>
            <a:r>
              <a:rPr lang="en-US" sz="2000" dirty="0"/>
              <a:t>How can community approach be organized to meet the demand for the IMAM services most effectively?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 rot="-5400000">
            <a:off x="7446169" y="2782094"/>
            <a:ext cx="243681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Planning phase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>
                <a:solidFill>
                  <a:schemeClr val="accent6"/>
                </a:solidFill>
              </a:rPr>
              <a:t>Community Assessment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Participatory engagement of community on its understanding of acute Malnutrition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Identify local terms, perceived causes and solutions</a:t>
            </a:r>
          </a:p>
          <a:p>
            <a:endParaRPr lang="en-US" sz="2000" dirty="0"/>
          </a:p>
          <a:p>
            <a:r>
              <a:rPr lang="en-US" sz="2000" dirty="0"/>
              <a:t>Information on social dynamics (Ethnicity, Religion, vulnerable groups)</a:t>
            </a:r>
          </a:p>
          <a:p>
            <a:endParaRPr lang="en-US" sz="2000" dirty="0"/>
          </a:p>
          <a:p>
            <a:r>
              <a:rPr lang="en-US" sz="2000" dirty="0"/>
              <a:t>Identification of communication channels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Existence of community systems/ structures</a:t>
            </a:r>
          </a:p>
          <a:p>
            <a:endParaRPr lang="en-US" sz="2000" dirty="0"/>
          </a:p>
          <a:p>
            <a:r>
              <a:rPr lang="en-US" sz="2000" dirty="0"/>
              <a:t>Health seeking behaviors and attitudes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Availability of services for mothers and children</a:t>
            </a:r>
          </a:p>
          <a:p>
            <a:endParaRPr lang="en-US" sz="2000" dirty="0"/>
          </a:p>
          <a:p>
            <a:r>
              <a:rPr lang="en-US" sz="2000" dirty="0"/>
              <a:t>Review studies  and surveys  on health seeking behaviors and practices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Formulating community Approach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Follow KEPH, Community Health Strategy and Guidelines for Acute Malnutrition </a:t>
            </a:r>
          </a:p>
          <a:p>
            <a:endParaRPr lang="en-US" sz="2000" dirty="0"/>
          </a:p>
          <a:p>
            <a:r>
              <a:rPr lang="en-US" sz="2000" dirty="0"/>
              <a:t>County and Sub-County MOH structures and Community Unit Representatives lead the process</a:t>
            </a:r>
          </a:p>
          <a:p>
            <a:r>
              <a:rPr lang="en-US" sz="2000" dirty="0"/>
              <a:t>CHEW and Health facility  facilitate the process</a:t>
            </a:r>
          </a:p>
          <a:p>
            <a:endParaRPr lang="en-US" sz="2000" dirty="0"/>
          </a:p>
          <a:p>
            <a:r>
              <a:rPr lang="en-US" sz="2000" dirty="0"/>
              <a:t>Development of roles and responsibilities for different entities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74638"/>
            <a:ext cx="85344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cap="none"/>
              <a:t>STEP 2: COMMUNITY SENSITIZATION</a:t>
            </a:r>
            <a:endParaRPr lang="en-US" b="1" cap="none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100" b="1" dirty="0"/>
              <a:t>Community sensitization is summarized in three steps: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100" i="1" dirty="0"/>
              <a:t>Plan messages that are simple and explicit in local terms on the following:</a:t>
            </a:r>
          </a:p>
          <a:p>
            <a:pPr marL="990600" lvl="1" indent="-533400" eaLnBrk="1" hangingPunct="1"/>
            <a:r>
              <a:rPr lang="en-US" dirty="0"/>
              <a:t>What is malnutrition? What are the signs of malnutrition?</a:t>
            </a:r>
          </a:p>
          <a:p>
            <a:pPr marL="990600" lvl="1" indent="-533400" eaLnBrk="1" hangingPunct="1">
              <a:buNone/>
            </a:pPr>
            <a:endParaRPr lang="en-US" sz="800" dirty="0"/>
          </a:p>
          <a:p>
            <a:pPr marL="990600" lvl="1" indent="-533400" eaLnBrk="1" hangingPunct="1"/>
            <a:r>
              <a:rPr lang="en-US" dirty="0"/>
              <a:t>Available treatment services </a:t>
            </a:r>
          </a:p>
          <a:p>
            <a:pPr marL="990600" lvl="1" indent="-533400" eaLnBrk="1" hangingPunct="1">
              <a:buNone/>
            </a:pPr>
            <a:endParaRPr lang="en-US" sz="800" dirty="0"/>
          </a:p>
          <a:p>
            <a:pPr marL="990600" lvl="1" indent="-533400" eaLnBrk="1" hangingPunct="1"/>
            <a:r>
              <a:rPr lang="en-US" dirty="0"/>
              <a:t>Where to access the malnutrition treatment services.</a:t>
            </a:r>
          </a:p>
          <a:p>
            <a:pPr marL="990600" lvl="1" indent="-533400" eaLnBrk="1" hangingPunct="1">
              <a:buNone/>
            </a:pPr>
            <a:endParaRPr lang="en-US" sz="800" dirty="0"/>
          </a:p>
          <a:p>
            <a:pPr marL="990600" lvl="1" indent="-533400" eaLnBrk="1" hangingPunct="1"/>
            <a:r>
              <a:rPr lang="en-US" dirty="0"/>
              <a:t>Target group for the malnutrition treatment service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 rot="-5400000">
            <a:off x="6922294" y="2782094"/>
            <a:ext cx="348456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Implementation  phase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74638"/>
            <a:ext cx="85344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cap="none"/>
              <a:t>STEP 2: COMMUNITY SENSITIZATION</a:t>
            </a:r>
            <a:endParaRPr lang="en-US" b="1" cap="none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noFill/>
        </p:spPr>
        <p:txBody>
          <a:bodyPr/>
          <a:lstStyle/>
          <a:p>
            <a:pPr marL="660400" indent="-660400" eaLnBrk="1" hangingPunct="1">
              <a:buFontTx/>
              <a:buAutoNum type="alphaLcParenR" startAt="2"/>
            </a:pPr>
            <a:r>
              <a:rPr lang="en-US" sz="2000" i="1" dirty="0"/>
              <a:t>Make a sensitization plan </a:t>
            </a:r>
          </a:p>
          <a:p>
            <a:pPr marL="660400" indent="-660400" eaLnBrk="1" hangingPunct="1">
              <a:buFontTx/>
              <a:buAutoNum type="alphaLcParenR" startAt="2"/>
            </a:pPr>
            <a:endParaRPr lang="en-US" sz="2000" i="1" dirty="0"/>
          </a:p>
          <a:p>
            <a:pPr marL="1035050" lvl="1" indent="-577850" eaLnBrk="1" hangingPunct="1">
              <a:buFontTx/>
              <a:buChar char="•"/>
            </a:pPr>
            <a:r>
              <a:rPr lang="en-US" sz="2000" dirty="0"/>
              <a:t>Decide who to inform, and how to best get the information out. </a:t>
            </a:r>
          </a:p>
          <a:p>
            <a:pPr marL="1035050" lvl="1" indent="-577850" eaLnBrk="1" hangingPunct="1">
              <a:buFontTx/>
              <a:buChar char="•"/>
            </a:pPr>
            <a:endParaRPr lang="en-US" sz="2000" dirty="0"/>
          </a:p>
          <a:p>
            <a:pPr marL="1035050" lvl="1" indent="-577850" eaLnBrk="1" hangingPunct="1">
              <a:buFontTx/>
              <a:buChar char="•"/>
            </a:pPr>
            <a:r>
              <a:rPr lang="en-US" sz="2000" dirty="0"/>
              <a:t>Always share and discuss the information messages with a few community figures first to make sure the messages are culturally appropriate and inoffensive. </a:t>
            </a:r>
          </a:p>
          <a:p>
            <a:pPr marL="660400" indent="-660400" eaLnBrk="1" hangingPunct="1"/>
            <a:endParaRPr lang="en-US" sz="20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 rot="-5400000">
            <a:off x="6922294" y="2782094"/>
            <a:ext cx="348456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Implementation  phase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458200" cy="868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cap="none"/>
              <a:t>STEP 2: COMMUNITY SENSITIZATION</a:t>
            </a:r>
            <a:endParaRPr lang="en-US" b="1" cap="none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077200" cy="4876800"/>
          </a:xfrm>
          <a:noFill/>
        </p:spPr>
        <p:txBody>
          <a:bodyPr/>
          <a:lstStyle/>
          <a:p>
            <a:pPr marL="660400" indent="-660400" eaLnBrk="1" hangingPunct="1">
              <a:buFontTx/>
              <a:buAutoNum type="alphaLcParenR" startAt="3"/>
            </a:pPr>
            <a:r>
              <a:rPr lang="en-US" sz="2100" i="1" dirty="0"/>
              <a:t>Disseminate the messages </a:t>
            </a:r>
          </a:p>
          <a:p>
            <a:pPr marL="660400" indent="-660400" eaLnBrk="1" hangingPunct="1">
              <a:buFontTx/>
              <a:buNone/>
            </a:pPr>
            <a:endParaRPr lang="en-US" sz="2100" i="1" dirty="0"/>
          </a:p>
          <a:p>
            <a:pPr marL="1035050" lvl="1" indent="-577850" eaLnBrk="1" hangingPunct="1">
              <a:buFontTx/>
              <a:buChar char="•"/>
            </a:pPr>
            <a:r>
              <a:rPr lang="en-US" dirty="0"/>
              <a:t>Sensitize the community representatives, groups and organizations through the most effective communication channels identified</a:t>
            </a:r>
          </a:p>
          <a:p>
            <a:pPr marL="1035050" lvl="1" indent="-577850" eaLnBrk="1" hangingPunct="1">
              <a:buFontTx/>
              <a:buChar char="•"/>
            </a:pPr>
            <a:endParaRPr lang="en-US" dirty="0"/>
          </a:p>
          <a:p>
            <a:pPr marL="1035050" lvl="1" indent="-577850" eaLnBrk="1" hangingPunct="1">
              <a:buFontTx/>
              <a:buChar char="•"/>
            </a:pPr>
            <a:r>
              <a:rPr lang="en-US" dirty="0"/>
              <a:t>Use pictures of malnourished children to strengthen the messages. 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6"/>
          <p:cNvSpPr txBox="1">
            <a:spLocks noChangeArrowheads="1"/>
          </p:cNvSpPr>
          <p:nvPr/>
        </p:nvSpPr>
        <p:spPr bwMode="auto">
          <a:xfrm rot="-5400000">
            <a:off x="6922294" y="2782094"/>
            <a:ext cx="348456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Implementation  phase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Developing Messages and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Development of messages and tools  for different audiences</a:t>
            </a:r>
          </a:p>
          <a:p>
            <a:endParaRPr lang="en-US" sz="2000" dirty="0"/>
          </a:p>
          <a:p>
            <a:r>
              <a:rPr lang="en-US" sz="2000" dirty="0"/>
              <a:t>Orientation and dissemination plan on Community mobilization</a:t>
            </a:r>
          </a:p>
          <a:p>
            <a:endParaRPr lang="en-US" sz="2000" dirty="0"/>
          </a:p>
          <a:p>
            <a:r>
              <a:rPr lang="en-US" sz="2000" dirty="0"/>
              <a:t>Training plan for community health workers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Conduct Trainings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dirty="0"/>
              <a:t>For health facility and community health extension workers on:</a:t>
            </a:r>
          </a:p>
          <a:p>
            <a:r>
              <a:rPr lang="en-US" sz="2000" dirty="0"/>
              <a:t>Roles and Responsibilities</a:t>
            </a:r>
          </a:p>
          <a:p>
            <a:r>
              <a:rPr lang="en-US" sz="2000" dirty="0"/>
              <a:t>Outreach Strategies</a:t>
            </a:r>
          </a:p>
          <a:p>
            <a:r>
              <a:rPr lang="en-US" sz="2000" dirty="0"/>
              <a:t>Case referral and follow up</a:t>
            </a:r>
          </a:p>
          <a:p>
            <a:r>
              <a:rPr lang="en-US" sz="2000" dirty="0"/>
              <a:t>Supervision of CHWs</a:t>
            </a:r>
          </a:p>
          <a:p>
            <a:r>
              <a:rPr lang="en-US" sz="2000" dirty="0"/>
              <a:t>Types, causes , identification and treatment of acute malnutrition, </a:t>
            </a:r>
          </a:p>
          <a:p>
            <a:pPr lvl="0"/>
            <a:r>
              <a:rPr lang="en-US" sz="2000" dirty="0"/>
              <a:t>Infant and Young Child Nutrition (IYCN) Support and </a:t>
            </a:r>
            <a:r>
              <a:rPr lang="en-US" sz="2000" dirty="0" err="1"/>
              <a:t>Counselling</a:t>
            </a:r>
            <a:r>
              <a:rPr lang="en-US" sz="2000" dirty="0"/>
              <a:t> ETC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143000"/>
            <a:ext cx="61722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Overall Objective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2971800"/>
            <a:ext cx="73152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100"/>
              <a:t>To enable health workers establish and maintain effective community mobilization activities to support Nutrition services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dirty="0"/>
              <a:t>For community health workers and Volunteers: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Objectives and target population for the management of acute malnutrition</a:t>
            </a:r>
          </a:p>
          <a:p>
            <a:endParaRPr lang="en-US" sz="2000" dirty="0"/>
          </a:p>
          <a:p>
            <a:r>
              <a:rPr lang="en-US" sz="2000" dirty="0"/>
              <a:t>IMAM services, sites and </a:t>
            </a:r>
            <a:r>
              <a:rPr lang="en-US" sz="2000" dirty="0" err="1"/>
              <a:t>refferal</a:t>
            </a:r>
            <a:r>
              <a:rPr lang="en-US" sz="2000" dirty="0"/>
              <a:t> for treatment</a:t>
            </a:r>
          </a:p>
          <a:p>
            <a:endParaRPr lang="en-US" sz="2000" dirty="0"/>
          </a:p>
          <a:p>
            <a:r>
              <a:rPr lang="en-US" sz="2000" dirty="0"/>
              <a:t>Follow up strategies</a:t>
            </a:r>
          </a:p>
          <a:p>
            <a:endParaRPr lang="en-US" sz="2000" dirty="0"/>
          </a:p>
          <a:p>
            <a:r>
              <a:rPr lang="en-US" sz="2000" dirty="0"/>
              <a:t>Engagement of community in mobilization activities</a:t>
            </a:r>
          </a:p>
          <a:p>
            <a:endParaRPr lang="en-US" sz="2000" dirty="0"/>
          </a:p>
          <a:p>
            <a:r>
              <a:rPr lang="en-US" sz="2000" dirty="0"/>
              <a:t>Basic IYCN messages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5: Community Mobilization and Ongoing Sensitization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On going process of dialogue </a:t>
            </a:r>
          </a:p>
          <a:p>
            <a:pPr>
              <a:buNone/>
            </a:pPr>
            <a:endParaRPr lang="en-US" sz="2000" dirty="0"/>
          </a:p>
          <a:p>
            <a:r>
              <a:rPr lang="en-GB" sz="2000" dirty="0"/>
              <a:t>Community members, can regularly voice their views and suggest alternative courses for action</a:t>
            </a:r>
          </a:p>
          <a:p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The Community Own Resource Persons (CORPS) and other community workers maintain regular contact with the community to identify problems and work together to provide timely solutions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Engage community units and leaders to  identify IMAM volunteers from their communities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Case-Finding and Referral of New Cases with Acute Malnutrition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defRPr/>
            </a:pPr>
            <a:r>
              <a:rPr lang="en-US" sz="2000" dirty="0"/>
              <a:t>CHWs and/or volunteers screen and identify malnourished individuals  using MUAC tapes and check for presence of nutritional </a:t>
            </a:r>
            <a:r>
              <a:rPr lang="en-US" sz="2000" dirty="0" err="1"/>
              <a:t>oedema</a:t>
            </a:r>
            <a:r>
              <a:rPr lang="en-US" sz="2000" i="1" dirty="0"/>
              <a:t>. </a:t>
            </a:r>
          </a:p>
          <a:p>
            <a:pPr marL="660400" indent="-660400" eaLnBrk="1" hangingPunct="1">
              <a:lnSpc>
                <a:spcPct val="90000"/>
              </a:lnSpc>
              <a:buNone/>
              <a:defRPr/>
            </a:pPr>
            <a:endParaRPr lang="en-US" sz="2000" dirty="0"/>
          </a:p>
          <a:p>
            <a:pPr marL="668337" indent="-577850" eaLnBrk="1" hangingPunct="1">
              <a:lnSpc>
                <a:spcPct val="90000"/>
              </a:lnSpc>
              <a:buFontTx/>
              <a:buAutoNum type="romanLcPeriod"/>
              <a:defRPr/>
            </a:pPr>
            <a:r>
              <a:rPr lang="en-US" sz="2000" b="1" dirty="0"/>
              <a:t>Mass screening </a:t>
            </a:r>
            <a:r>
              <a:rPr lang="en-US" sz="2000" dirty="0"/>
              <a:t>used</a:t>
            </a:r>
            <a:r>
              <a:rPr lang="en-US" sz="2000" b="1" dirty="0"/>
              <a:t> </a:t>
            </a:r>
            <a:r>
              <a:rPr lang="en-US" sz="2000" dirty="0"/>
              <a:t>for identifying vulnerable groups in the target population.  </a:t>
            </a:r>
            <a:r>
              <a:rPr lang="en-GB" sz="2000" dirty="0"/>
              <a:t>Often, the sick and vulnerable may not attend the mass event and remain in the house. </a:t>
            </a:r>
            <a:endParaRPr lang="en-US" sz="2000" dirty="0"/>
          </a:p>
          <a:p>
            <a:pPr marL="668337" indent="-577850" eaLnBrk="1" hangingPunct="1">
              <a:lnSpc>
                <a:spcPct val="90000"/>
              </a:lnSpc>
              <a:buFontTx/>
              <a:buAutoNum type="romanLcPeriod"/>
              <a:defRPr/>
            </a:pPr>
            <a:endParaRPr lang="en-US" sz="2000" dirty="0"/>
          </a:p>
          <a:p>
            <a:pPr marL="668337" indent="-577850" eaLnBrk="1" hangingPunct="1">
              <a:lnSpc>
                <a:spcPct val="90000"/>
              </a:lnSpc>
              <a:buFontTx/>
              <a:buAutoNum type="romanLcPeriod"/>
              <a:defRPr/>
            </a:pPr>
            <a:r>
              <a:rPr lang="en-US" sz="2000" b="1" dirty="0"/>
              <a:t>Active Case Finding: s</a:t>
            </a:r>
            <a:r>
              <a:rPr lang="en-US" sz="2000" dirty="0"/>
              <a:t>creening is done at the households and the health facility level to actively seeking out sick and malnourished individuals.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Home visits and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CHWs  follow up on children being treated for malnutrition in their homes when 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000" dirty="0"/>
              <a:t>they are not recovering</a:t>
            </a:r>
          </a:p>
          <a:p>
            <a:pPr lvl="1"/>
            <a:r>
              <a:rPr lang="en-US" sz="2000" dirty="0"/>
              <a:t>have deteriorating medical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are not presenting for follow-up visits at the health facility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need constant monitoring of new practices taught during nutrition counseling sessions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Request by health worker : Home visits to provide support or investigate home environment when no improvement. (Defaulter, non response)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8: Linkages with other programmes and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Malnourished children often from poor families vulnerable to food insecurity, poor care practices</a:t>
            </a:r>
          </a:p>
          <a:p>
            <a:endParaRPr lang="en-US" sz="2000" dirty="0"/>
          </a:p>
          <a:p>
            <a:r>
              <a:rPr lang="en-US" sz="2000" dirty="0"/>
              <a:t>Linkage with initiatives for improved home environment  and access to quality diet</a:t>
            </a:r>
          </a:p>
          <a:p>
            <a:endParaRPr lang="en-US" sz="2000" dirty="0"/>
          </a:p>
          <a:p>
            <a:r>
              <a:rPr lang="en-US" sz="2000" dirty="0"/>
              <a:t>Community assessment (step 1) supportive initiatives can be identified ( e.g. livelihood projects)</a:t>
            </a: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GB" dirty="0"/>
              <a:t>Role play 2</a:t>
            </a:r>
          </a:p>
        </p:txBody>
      </p:sp>
      <p:sp>
        <p:nvSpPr>
          <p:cNvPr id="327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Handout 8a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3"/>
          <p:cNvSpPr>
            <a:spLocks noGrp="1"/>
          </p:cNvSpPr>
          <p:nvPr>
            <p:ph type="title"/>
          </p:nvPr>
        </p:nvSpPr>
        <p:spPr bwMode="auto">
          <a:xfrm>
            <a:off x="2209800" y="4495800"/>
            <a:ext cx="6172200" cy="10668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/>
              <a:t>HANDOUT 7a </a:t>
            </a:r>
          </a:p>
        </p:txBody>
      </p:sp>
      <p:sp>
        <p:nvSpPr>
          <p:cNvPr id="20484" name="Text Placeholder 4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pPr eaLnBrk="1" hangingPunct="1">
              <a:buFontTx/>
              <a:buNone/>
            </a:pPr>
            <a:r>
              <a:rPr lang="en-GB" sz="2100"/>
              <a:t>Checklist for community outreach 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3"/>
          <p:cNvSpPr>
            <a:spLocks noGrp="1"/>
          </p:cNvSpPr>
          <p:nvPr>
            <p:ph type="title"/>
          </p:nvPr>
        </p:nvSpPr>
        <p:spPr bwMode="auto">
          <a:xfrm>
            <a:off x="2209800" y="4495800"/>
            <a:ext cx="6172200" cy="10668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/>
              <a:t>QUESTIONS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Learning Objectives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100" dirty="0"/>
              <a:t>By the end of this session, participants should be able to: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/>
              <a:t>Appreciate the importance of community approach in IMAM services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/>
              <a:t>Understand the goals of community mobilization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/>
              <a:t>Understand process of community mobilization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/>
              <a:t>Understand the process of setting up a referral system between the health facility and the community </a:t>
            </a:r>
          </a:p>
          <a:p>
            <a:pPr eaLnBrk="1" hangingPunct="1"/>
            <a:endParaRPr lang="en-US" sz="2100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/>
              <a:t>Overview of Community Approach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52400" y="1295400"/>
            <a:ext cx="84582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800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en-GB" sz="2100" dirty="0"/>
              <a:t>Community Approach includes:</a:t>
            </a:r>
          </a:p>
          <a:p>
            <a:pPr algn="just" eaLnBrk="1" hangingPunct="1">
              <a:lnSpc>
                <a:spcPct val="80000"/>
              </a:lnSpc>
            </a:pPr>
            <a:endParaRPr lang="en-GB" sz="2100" dirty="0"/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Empowering community with knowledge on malnutrition</a:t>
            </a:r>
          </a:p>
          <a:p>
            <a:pPr algn="just" eaLnBrk="1" hangingPunct="1">
              <a:lnSpc>
                <a:spcPct val="80000"/>
              </a:lnSpc>
            </a:pPr>
            <a:endParaRPr lang="en-GB" sz="2100" dirty="0"/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Increasing access to and uptake of services</a:t>
            </a:r>
          </a:p>
          <a:p>
            <a:pPr algn="just" eaLnBrk="1" hangingPunct="1">
              <a:lnSpc>
                <a:spcPct val="80000"/>
              </a:lnSpc>
            </a:pPr>
            <a:endParaRPr lang="en-GB" sz="2100" dirty="0"/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Active case finding  and follow up  of acute malnutrition cases through linkages  between community and health facility</a:t>
            </a:r>
          </a:p>
          <a:p>
            <a:pPr algn="just" eaLnBrk="1" hangingPunct="1">
              <a:lnSpc>
                <a:spcPct val="80000"/>
              </a:lnSpc>
            </a:pPr>
            <a:endParaRPr lang="en-GB" sz="2100" dirty="0"/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Promoting  ownership and sustainability by community units</a:t>
            </a:r>
          </a:p>
          <a:p>
            <a:pPr lvl="1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sz="21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Objectives of Community Approach</a:t>
            </a:r>
            <a:endParaRPr lang="en-US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Community mobilization helps health workers better understand the affected communities they're working in and is central to the success of the management of malnutrition.</a:t>
            </a:r>
          </a:p>
          <a:p>
            <a:pPr eaLnBrk="1" hangingPunct="1">
              <a:lnSpc>
                <a:spcPct val="90000"/>
              </a:lnSpc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The goals of community Approach: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Provide a link for the community and the existing health facilities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Create awareness on the treatment of malnutrition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Provide early detection for and treatment of malnourished individuals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Promote community participation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"/>
          <p:cNvSpPr txBox="1">
            <a:spLocks noChangeArrowheads="1"/>
          </p:cNvSpPr>
          <p:nvPr/>
        </p:nvSpPr>
        <p:spPr bwMode="auto">
          <a:xfrm rot="-5400000">
            <a:off x="7750969" y="2782094"/>
            <a:ext cx="182721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458200" cy="944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/>
              <a:t>Where does Community Approach(C A) fit in?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52400" y="1219200"/>
            <a:ext cx="8305800" cy="49069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100" dirty="0"/>
          </a:p>
          <a:p>
            <a:pPr eaLnBrk="1" hangingPunct="1">
              <a:lnSpc>
                <a:spcPct val="80000"/>
              </a:lnSpc>
            </a:pPr>
            <a:r>
              <a:rPr lang="en-IE" sz="2100" dirty="0"/>
              <a:t>C A is a component of the broader mobilisation for health service</a:t>
            </a:r>
            <a:endParaRPr lang="en-GB" sz="21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>
                <a:solidFill>
                  <a:srgbClr val="FF0000"/>
                </a:solidFill>
              </a:rPr>
              <a:t>C A is foundation of successful programme for management of acute malnutrition </a:t>
            </a:r>
            <a:endParaRPr lang="en-GB" sz="21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100" dirty="0"/>
          </a:p>
          <a:p>
            <a:pPr eaLnBrk="1" hangingPunct="1">
              <a:lnSpc>
                <a:spcPct val="80000"/>
              </a:lnSpc>
            </a:pPr>
            <a:r>
              <a:rPr lang="en-GB" sz="2100" dirty="0"/>
              <a:t>Household members, community members and Community Health Workers (CHWs) should be involved in nutrition care and support for the malnourished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100" dirty="0"/>
          </a:p>
          <a:p>
            <a:pPr eaLnBrk="1" hangingPunct="1">
              <a:lnSpc>
                <a:spcPct val="80000"/>
              </a:lnSpc>
            </a:pPr>
            <a:r>
              <a:rPr lang="en-GB" sz="2100" dirty="0"/>
              <a:t>Community Approach  focuses on enhancing community capacity to support nutrition care and rehabilitation of the patient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 rot="-5400000">
            <a:off x="7750969" y="2782094"/>
            <a:ext cx="1827213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prstClr val="black"/>
                </a:solidFill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Community Representation and linkage to the health facility</a:t>
            </a:r>
          </a:p>
        </p:txBody>
      </p:sp>
      <p:pic>
        <p:nvPicPr>
          <p:cNvPr id="63490" name="Picture 218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008340" cy="44862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Community approach for imam services</a:t>
            </a:r>
          </a:p>
        </p:txBody>
      </p:sp>
      <p:sp>
        <p:nvSpPr>
          <p:cNvPr id="30723" name="Subtitle 4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marL="457200" indent="-457200" eaLnBrk="1" hangingPunct="1">
              <a:buFont typeface="Century Schoolbook" pitchFamily="18" charset="0"/>
              <a:buAutoNum type="arabicPeriod"/>
            </a:pPr>
            <a:r>
              <a:rPr lang="en-GB" sz="2100"/>
              <a:t>Process</a:t>
            </a:r>
          </a:p>
          <a:p>
            <a:pPr marL="457200" indent="-457200" eaLnBrk="1" hangingPunct="1">
              <a:buFont typeface="Century Schoolbook" pitchFamily="18" charset="0"/>
              <a:buAutoNum type="arabicPeriod"/>
            </a:pPr>
            <a:r>
              <a:rPr lang="en-GB" sz="2100"/>
              <a:t> Steps</a:t>
            </a:r>
          </a:p>
          <a:p>
            <a:pPr marL="457200" indent="-457200" eaLnBrk="1" hangingPunct="1">
              <a:buFont typeface="Century Schoolbook" pitchFamily="18" charset="0"/>
              <a:buAutoNum type="arabicPeriod"/>
            </a:pPr>
            <a:endParaRPr lang="en-GB"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458200" cy="868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cap="none"/>
              <a:t>PROCESS</a:t>
            </a:r>
            <a:endParaRPr lang="en-US" b="1" cap="none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419600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sz="2100" dirty="0"/>
              <a:t>There are two phases comprising of eight essential steps in using community  approach for IMAM services: 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en-GB" sz="21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GB" sz="2100" b="1" dirty="0"/>
              <a:t>Planning phase:</a:t>
            </a:r>
            <a:r>
              <a:rPr lang="en-GB" sz="2100" dirty="0"/>
              <a:t> </a:t>
            </a:r>
          </a:p>
          <a:p>
            <a:pPr>
              <a:buNone/>
            </a:pPr>
            <a:r>
              <a:rPr lang="en-US" sz="2000" b="1" dirty="0"/>
              <a:t>Step 1:</a:t>
            </a:r>
            <a:r>
              <a:rPr lang="en-US" sz="2000" dirty="0"/>
              <a:t>Conducting a Community Assessment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Step 2:</a:t>
            </a:r>
            <a:r>
              <a:rPr lang="en-US" sz="2000" dirty="0"/>
              <a:t> Formulating a Community Approach Strategy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Step 3:</a:t>
            </a:r>
            <a:r>
              <a:rPr lang="en-US" sz="2000" dirty="0"/>
              <a:t> Developing Messages and Materials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Step 4:</a:t>
            </a:r>
            <a:r>
              <a:rPr lang="en-US" sz="2000" dirty="0"/>
              <a:t> Conduct Trainings</a:t>
            </a:r>
            <a:r>
              <a:rPr lang="en-GB" sz="2100" dirty="0"/>
              <a:t> </a:t>
            </a:r>
            <a:endParaRPr lang="en-US" sz="21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1119</Words>
  <Application>Microsoft Office PowerPoint</Application>
  <PresentationFormat>On-screen Show (4:3)</PresentationFormat>
  <Paragraphs>211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Schoolbook</vt:lpstr>
      <vt:lpstr>Wingdings</vt:lpstr>
      <vt:lpstr>Wingdings 2</vt:lpstr>
      <vt:lpstr>Oriel</vt:lpstr>
      <vt:lpstr>Picture</vt:lpstr>
      <vt:lpstr>Integrated management of acute malnutrition</vt:lpstr>
      <vt:lpstr>Overall Objective</vt:lpstr>
      <vt:lpstr>Learning Objectives</vt:lpstr>
      <vt:lpstr>Overview of Community Approach</vt:lpstr>
      <vt:lpstr>Objectives of Community Approach</vt:lpstr>
      <vt:lpstr>Where does Community Approach(C A) fit in?</vt:lpstr>
      <vt:lpstr>Community Representation and linkage to the health facility</vt:lpstr>
      <vt:lpstr>Community approach for imam services</vt:lpstr>
      <vt:lpstr>PROCESS</vt:lpstr>
      <vt:lpstr>Cont’d</vt:lpstr>
      <vt:lpstr>STEP 1: Conducting Community Assessment</vt:lpstr>
      <vt:lpstr>Community Assessment Activities</vt:lpstr>
      <vt:lpstr>Cont’d</vt:lpstr>
      <vt:lpstr>Step 2: Formulating community Approach strategy</vt:lpstr>
      <vt:lpstr>STEP 2: COMMUNITY SENSITIZATION</vt:lpstr>
      <vt:lpstr>STEP 2: COMMUNITY SENSITIZATION</vt:lpstr>
      <vt:lpstr>STEP 2: COMMUNITY SENSITIZATION</vt:lpstr>
      <vt:lpstr>Step 3: Developing Messages and Materials</vt:lpstr>
      <vt:lpstr>Step 4: Conduct Trainings</vt:lpstr>
      <vt:lpstr>Cont’d </vt:lpstr>
      <vt:lpstr>Step 5: Community Mobilization and Ongoing Sensitization</vt:lpstr>
      <vt:lpstr>          Case-Finding and Referral of New Cases with Acute Malnutrition</vt:lpstr>
      <vt:lpstr>Step 7: Home visits and Follow Up</vt:lpstr>
      <vt:lpstr>Step 8: Linkages with other programmes and initiatives</vt:lpstr>
      <vt:lpstr>Role play 2</vt:lpstr>
      <vt:lpstr>HANDOUT 7a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management of acute malnutrition</dc:title>
  <dc:creator>Claire O.</dc:creator>
  <cp:lastModifiedBy>hp</cp:lastModifiedBy>
  <cp:revision>25</cp:revision>
  <dcterms:created xsi:type="dcterms:W3CDTF">2014-12-03T12:15:07Z</dcterms:created>
  <dcterms:modified xsi:type="dcterms:W3CDTF">2019-12-16T06:05:57Z</dcterms:modified>
</cp:coreProperties>
</file>