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comments/comment1.xml" ContentType="application/vnd.openxmlformats-officedocument.presentationml.comment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9"/>
  </p:notesMasterIdLst>
  <p:sldIdLst>
    <p:sldId id="257" r:id="rId2"/>
    <p:sldId id="259" r:id="rId3"/>
    <p:sldId id="260" r:id="rId4"/>
    <p:sldId id="261" r:id="rId5"/>
    <p:sldId id="262" r:id="rId6"/>
    <p:sldId id="263" r:id="rId7"/>
    <p:sldId id="281" r:id="rId8"/>
    <p:sldId id="267" r:id="rId9"/>
    <p:sldId id="268" r:id="rId10"/>
    <p:sldId id="282" r:id="rId11"/>
    <p:sldId id="270" r:id="rId12"/>
    <p:sldId id="283" r:id="rId13"/>
    <p:sldId id="284" r:id="rId14"/>
    <p:sldId id="294" r:id="rId15"/>
    <p:sldId id="272" r:id="rId16"/>
    <p:sldId id="293" r:id="rId17"/>
    <p:sldId id="295" r:id="rId18"/>
    <p:sldId id="286" r:id="rId19"/>
    <p:sldId id="287" r:id="rId20"/>
    <p:sldId id="288" r:id="rId21"/>
    <p:sldId id="289" r:id="rId22"/>
    <p:sldId id="290" r:id="rId23"/>
    <p:sldId id="291" r:id="rId24"/>
    <p:sldId id="292" r:id="rId25"/>
    <p:sldId id="277" r:id="rId26"/>
    <p:sldId id="279" r:id="rId27"/>
    <p:sldId id="280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LAIRE" initials="C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45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commentAuthors" Target="commentAuthors.xml"/><Relationship Id="rId8" Type="http://schemas.openxmlformats.org/officeDocument/2006/relationships/slide" Target="slides/slide7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4-12-18T15:27:54.979" idx="2">
    <p:pos x="10" y="10"/>
    <p:text>Replaces the previous  diagram</p:text>
  </p:cm>
</p:cmLst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4330FA-9A2B-4D08-9754-8E555370FD12}" type="datetimeFigureOut">
              <a:rPr lang="en-US" smtClean="0"/>
              <a:pPr/>
              <a:t>12/16/2019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CEE88E-781B-49EC-ABD1-C4B7E7E4E45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45591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CEE88E-781B-49EC-ABD1-C4B7E7E4E454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9086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911383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7" name="Oval 16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8" name="Oval 17"/>
          <p:cNvSpPr/>
          <p:nvPr/>
        </p:nvSpPr>
        <p:spPr bwMode="auto">
          <a:xfrm>
            <a:off x="1309688" y="4867275"/>
            <a:ext cx="641350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9" name="Oval 18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0" name="Oval 19"/>
          <p:cNvSpPr/>
          <p:nvPr/>
        </p:nvSpPr>
        <p:spPr bwMode="auto">
          <a:xfrm>
            <a:off x="1663700" y="5788025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1" name="Oval 20"/>
          <p:cNvSpPr/>
          <p:nvPr/>
        </p:nvSpPr>
        <p:spPr>
          <a:xfrm>
            <a:off x="1905000" y="4495800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2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463" y="1174750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575F6D"/>
              </a:solidFill>
            </a:endParaRPr>
          </a:p>
        </p:txBody>
      </p:sp>
      <p:sp>
        <p:nvSpPr>
          <p:cNvPr id="23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81475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575F6D"/>
              </a:solidFill>
            </a:endParaRPr>
          </a:p>
        </p:txBody>
      </p:sp>
      <p:sp>
        <p:nvSpPr>
          <p:cNvPr id="24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63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6413FA-7358-40B5-9992-2C4DC771FE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575F6D"/>
              </a:solidFill>
            </a:endParaRP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575F6D"/>
              </a:solidFill>
            </a:endParaRP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82E729-CB06-4409-A6E2-62A9167FCA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575F6D"/>
              </a:solidFill>
            </a:endParaRP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575F6D"/>
              </a:solidFill>
            </a:endParaRP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A086F7-C47C-41FE-8C69-734D9DDEE6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575F6D"/>
              </a:solidFill>
            </a:endParaRP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575F6D"/>
              </a:solidFill>
            </a:endParaRP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A7062A-85AE-49EB-BE9C-72C37FEC74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575F6D"/>
              </a:solidFill>
            </a:endParaRPr>
          </a:p>
        </p:txBody>
      </p:sp>
      <p:sp>
        <p:nvSpPr>
          <p:cNvPr id="5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37DC6E16-F504-49C9-9ECF-1C9DF84857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575F6D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  <a:latin typeface="Arial" charset="0"/>
            </a:endParaRP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  <a:latin typeface="Arial" charset="0"/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  <a:latin typeface="Arial" charset="0"/>
            </a:endParaRPr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  <a:latin typeface="Arial" charset="0"/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  <a:latin typeface="Arial" charset="0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5" name="Oval 14"/>
          <p:cNvSpPr/>
          <p:nvPr/>
        </p:nvSpPr>
        <p:spPr bwMode="auto">
          <a:xfrm>
            <a:off x="1323975" y="4867275"/>
            <a:ext cx="642938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6" name="Oval 15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7" name="Oval 16"/>
          <p:cNvSpPr/>
          <p:nvPr/>
        </p:nvSpPr>
        <p:spPr bwMode="auto">
          <a:xfrm>
            <a:off x="1663700" y="5791200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8" name="Oval 17"/>
          <p:cNvSpPr/>
          <p:nvPr/>
        </p:nvSpPr>
        <p:spPr bwMode="auto">
          <a:xfrm>
            <a:off x="1879600" y="4479925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9097963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2875" y="1169988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39D"/>
              </a:solidFill>
            </a:endParaRPr>
          </a:p>
        </p:txBody>
      </p:sp>
      <p:sp>
        <p:nvSpPr>
          <p:cNvPr id="21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78300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39D"/>
              </a:solidFill>
            </a:endParaRPr>
          </a:p>
        </p:txBody>
      </p:sp>
      <p:sp>
        <p:nvSpPr>
          <p:cNvPr id="22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39850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CEFCD0-72A0-483A-9E14-7845E89E25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575F6D"/>
              </a:solidFill>
            </a:endParaRP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575F6D"/>
              </a:solidFill>
            </a:endParaRP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1C7146-E6B3-48FC-887E-4B7B6B4271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575F6D"/>
              </a:solidFill>
            </a:endParaRPr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575F6D"/>
              </a:solidFill>
            </a:endParaRPr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F03903-F808-4063-85E9-1A7A9E9467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575F6D"/>
              </a:solidFill>
            </a:endParaRPr>
          </a:p>
        </p:txBody>
      </p:sp>
      <p:sp>
        <p:nvSpPr>
          <p:cNvPr id="4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62FBB0CA-252F-4B14-94FE-4B34B99BEC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575F6D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575F6D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575F6D"/>
              </a:solidFill>
            </a:endParaRPr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C90A41-EA3A-462E-981A-DF6ADD64EC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/>
          <a:lstStyle>
            <a:lvl1pPr algn="l">
              <a:buNone/>
              <a:defRPr sz="2000" b="1" cap="small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Date Placeholder 20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575F6D"/>
              </a:solidFill>
            </a:endParaRPr>
          </a:p>
        </p:txBody>
      </p:sp>
      <p:sp>
        <p:nvSpPr>
          <p:cNvPr id="13" name="Slide Number Placeholder 2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445989FD-C237-4BEA-8B04-8E0CAFBD4B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4" name="Footer Placeholder 22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575F6D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spcCol="274320" rtlCol="0" fromWordArt="0" forceAA="0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575F6D"/>
              </a:solidFill>
            </a:endParaRPr>
          </a:p>
        </p:txBody>
      </p:sp>
      <p:sp>
        <p:nvSpPr>
          <p:cNvPr id="13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8FEBF41D-8A56-4F59-97C3-63DF532EBC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4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575F6D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22532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87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045" y="1081881"/>
            <a:ext cx="2011362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575F6D"/>
              </a:solidFill>
              <a:latin typeface="Arial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575F6D"/>
              </a:solidFill>
              <a:latin typeface="Arial" charset="0"/>
            </a:endParaRPr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22B2BE7-6059-426B-A190-D6FEEAFC50F9}" type="slidenum">
              <a:rPr lang="en-US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latin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kern="1200" cap="small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563" algn="l" rtl="0" eaLnBrk="0" fontAlgn="base" hangingPunct="0">
        <a:spcBef>
          <a:spcPct val="20000"/>
        </a:spcBef>
        <a:spcAft>
          <a:spcPct val="0"/>
        </a:spcAft>
        <a:buClr>
          <a:srgbClr val="E0752F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182563" algn="l" rtl="0" eaLnBrk="0" fontAlgn="base" hangingPunct="0">
        <a:spcBef>
          <a:spcPct val="20000"/>
        </a:spcBef>
        <a:spcAft>
          <a:spcPct val="0"/>
        </a:spcAft>
        <a:buClr>
          <a:srgbClr val="FEC3AE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182563" algn="l" rtl="0" eaLnBrk="0" fontAlgn="base" hangingPunct="0">
        <a:spcBef>
          <a:spcPct val="20000"/>
        </a:spcBef>
        <a:spcAft>
          <a:spcPct val="0"/>
        </a:spcAft>
        <a:buClr>
          <a:srgbClr val="BDCAE9"/>
        </a:buClr>
        <a:buSzPct val="68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2.w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2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2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2.wmf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wmf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2.wmf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3.vml"/><Relationship Id="rId4" Type="http://schemas.openxmlformats.org/officeDocument/2006/relationships/image" Target="../media/image2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2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2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2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2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itle 1"/>
          <p:cNvSpPr>
            <a:spLocks noGrp="1"/>
          </p:cNvSpPr>
          <p:nvPr>
            <p:ph type="ctrTitle" idx="4294967295"/>
          </p:nvPr>
        </p:nvSpPr>
        <p:spPr>
          <a:xfrm>
            <a:off x="914400" y="2590800"/>
            <a:ext cx="7772400" cy="14700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b="1">
                <a:solidFill>
                  <a:srgbClr val="C00000"/>
                </a:solidFill>
              </a:rPr>
              <a:t>Integrated management of acute malnutrition</a:t>
            </a:r>
          </a:p>
        </p:txBody>
      </p:sp>
      <p:sp>
        <p:nvSpPr>
          <p:cNvPr id="1028" name="Subtitle 2"/>
          <p:cNvSpPr>
            <a:spLocks noGrp="1"/>
          </p:cNvSpPr>
          <p:nvPr>
            <p:ph type="subTitle" idx="4294967295"/>
          </p:nvPr>
        </p:nvSpPr>
        <p:spPr>
          <a:xfrm>
            <a:off x="1828800" y="4267200"/>
            <a:ext cx="6400800" cy="838200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en-US" dirty="0"/>
              <a:t>Community  </a:t>
            </a:r>
            <a:r>
              <a:rPr lang="en-US" dirty="0">
                <a:solidFill>
                  <a:srgbClr val="FF0000"/>
                </a:solidFill>
              </a:rPr>
              <a:t>Approach</a:t>
            </a:r>
            <a:r>
              <a:rPr lang="en-US" dirty="0"/>
              <a:t> for Nutrition Services</a:t>
            </a:r>
            <a:endParaRPr lang="en-GB" dirty="0"/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152400" y="104775"/>
          <a:ext cx="1447800" cy="1190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2" name="Picture" r:id="rId3" imgW="975240" imgH="914400" progId="Word.Picture.8">
                  <p:embed/>
                </p:oleObj>
              </mc:Choice>
              <mc:Fallback>
                <p:oleObj name="Picture" r:id="rId3" imgW="975240" imgH="914400" progId="Word.Picture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104775"/>
                        <a:ext cx="1447800" cy="1190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9" name="TextBox 4"/>
          <p:cNvSpPr txBox="1">
            <a:spLocks noChangeArrowheads="1"/>
          </p:cNvSpPr>
          <p:nvPr/>
        </p:nvSpPr>
        <p:spPr bwMode="auto">
          <a:xfrm>
            <a:off x="0" y="1295400"/>
            <a:ext cx="19812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1600">
                <a:solidFill>
                  <a:prstClr val="black"/>
                </a:solidFill>
              </a:rPr>
              <a:t>Republic  of Kenya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1600">
                <a:solidFill>
                  <a:prstClr val="black"/>
                </a:solidFill>
              </a:rPr>
              <a:t>Ministry of Health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142" y="152400"/>
            <a:ext cx="8458200" cy="868362"/>
          </a:xfrm>
        </p:spPr>
        <p:txBody>
          <a:bodyPr/>
          <a:lstStyle/>
          <a:p>
            <a:r>
              <a:rPr lang="en-US" dirty="0"/>
              <a:t>Cont’d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143000"/>
            <a:ext cx="8455742" cy="5029200"/>
          </a:xfrm>
          <a:solidFill>
            <a:schemeClr val="accent2"/>
          </a:solidFill>
        </p:spPr>
        <p:txBody>
          <a:bodyPr/>
          <a:lstStyle/>
          <a:p>
            <a:pPr marL="533400" indent="-533400" eaLnBrk="1" hangingPunct="1">
              <a:lnSpc>
                <a:spcPct val="90000"/>
              </a:lnSpc>
              <a:buFontTx/>
              <a:buAutoNum type="arabicPeriod" startAt="2"/>
            </a:pPr>
            <a:r>
              <a:rPr lang="en-GB" sz="2000" b="1" dirty="0"/>
              <a:t>Implementation phase:</a:t>
            </a:r>
          </a:p>
          <a:p>
            <a:pPr>
              <a:buNone/>
            </a:pPr>
            <a:r>
              <a:rPr lang="en-US" sz="2000" b="1" dirty="0"/>
              <a:t>Step 5:</a:t>
            </a:r>
            <a:r>
              <a:rPr lang="en-US" sz="2000" dirty="0"/>
              <a:t> Conducting Community Mobilization and</a:t>
            </a:r>
          </a:p>
          <a:p>
            <a:pPr>
              <a:buNone/>
            </a:pPr>
            <a:r>
              <a:rPr lang="en-US" sz="2000" dirty="0"/>
              <a:t>On-going sensitization</a:t>
            </a:r>
          </a:p>
          <a:p>
            <a:pPr>
              <a:buNone/>
            </a:pPr>
            <a:endParaRPr lang="en-US" sz="2000" dirty="0"/>
          </a:p>
          <a:p>
            <a:pPr>
              <a:buNone/>
            </a:pPr>
            <a:r>
              <a:rPr lang="en-US" sz="2000" b="1" dirty="0"/>
              <a:t>Step 6:</a:t>
            </a:r>
            <a:r>
              <a:rPr lang="en-US" sz="2000" dirty="0"/>
              <a:t> Conducting Case-Finding and Referral of New Cases with acute malnutrition</a:t>
            </a:r>
          </a:p>
          <a:p>
            <a:pPr>
              <a:buNone/>
            </a:pPr>
            <a:endParaRPr lang="en-US" sz="2000" dirty="0"/>
          </a:p>
          <a:p>
            <a:pPr>
              <a:buNone/>
            </a:pPr>
            <a:r>
              <a:rPr lang="en-US" sz="2000" b="1" dirty="0"/>
              <a:t>Step 7: </a:t>
            </a:r>
            <a:r>
              <a:rPr lang="en-US" sz="2000" dirty="0"/>
              <a:t>Conducting Home Visits for Follow Up </a:t>
            </a:r>
          </a:p>
          <a:p>
            <a:endParaRPr lang="en-US" sz="2000" dirty="0"/>
          </a:p>
          <a:p>
            <a:pPr>
              <a:buNone/>
            </a:pPr>
            <a:r>
              <a:rPr lang="en-US" sz="2000" b="1" dirty="0"/>
              <a:t>Step 8:</a:t>
            </a:r>
            <a:r>
              <a:rPr lang="en-US" sz="2000" dirty="0"/>
              <a:t> Linking with Other Community Support</a:t>
            </a:r>
          </a:p>
          <a:p>
            <a:pPr>
              <a:buNone/>
            </a:pPr>
            <a:r>
              <a:rPr lang="en-US" sz="2000" dirty="0"/>
              <a:t>Programmes</a:t>
            </a:r>
            <a:endParaRPr lang="en-GB" sz="2000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274638"/>
            <a:ext cx="8686800" cy="792162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pPr eaLnBrk="1" hangingPunct="1">
              <a:defRPr/>
            </a:pPr>
            <a:r>
              <a:rPr lang="en-GB" b="1" cap="none" dirty="0">
                <a:solidFill>
                  <a:schemeClr val="accent6"/>
                </a:solidFill>
              </a:rPr>
              <a:t>STEP 1: Conducting Community Assessment</a:t>
            </a:r>
            <a:endParaRPr lang="en-US" b="1" cap="none" dirty="0">
              <a:solidFill>
                <a:schemeClr val="accent6"/>
              </a:solidFill>
            </a:endParaRPr>
          </a:p>
        </p:txBody>
      </p:sp>
      <p:sp>
        <p:nvSpPr>
          <p:cNvPr id="15364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7924800" cy="4873625"/>
          </a:xfrm>
          <a:solidFill>
            <a:schemeClr val="accent2"/>
          </a:solidFill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lang="en-GB" sz="2800" b="1" dirty="0"/>
          </a:p>
          <a:p>
            <a:pPr eaLnBrk="1" hangingPunct="1">
              <a:lnSpc>
                <a:spcPct val="80000"/>
              </a:lnSpc>
            </a:pPr>
            <a:r>
              <a:rPr lang="en-US" sz="2000" dirty="0"/>
              <a:t>Identifies factors likely to impact on service delivery and demand.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000" dirty="0"/>
          </a:p>
          <a:p>
            <a:pPr eaLnBrk="1" hangingPunct="1">
              <a:lnSpc>
                <a:spcPct val="80000"/>
              </a:lnSpc>
            </a:pPr>
            <a:r>
              <a:rPr lang="en-US" sz="2000" dirty="0"/>
              <a:t>Carried out by Health worker in charge of  IMAM services and Community Health Extension Worker </a:t>
            </a:r>
          </a:p>
          <a:p>
            <a:pPr eaLnBrk="1" hangingPunct="1">
              <a:lnSpc>
                <a:spcPct val="80000"/>
              </a:lnSpc>
            </a:pPr>
            <a:endParaRPr lang="en-US" sz="2000" dirty="0"/>
          </a:p>
          <a:p>
            <a:pPr eaLnBrk="1" hangingPunct="1">
              <a:lnSpc>
                <a:spcPct val="80000"/>
              </a:lnSpc>
            </a:pPr>
            <a:r>
              <a:rPr lang="en-US" sz="2000" b="1" dirty="0"/>
              <a:t>Objectives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/>
              <a:t> What aspects of the community are likely to affect the demand for the IMAM services? </a:t>
            </a:r>
          </a:p>
          <a:p>
            <a:pPr lvl="1" eaLnBrk="1" hangingPunct="1">
              <a:lnSpc>
                <a:spcPct val="80000"/>
              </a:lnSpc>
            </a:pPr>
            <a:endParaRPr lang="en-US" sz="2000" dirty="0"/>
          </a:p>
          <a:p>
            <a:pPr lvl="1"/>
            <a:r>
              <a:rPr lang="en-US" sz="2000" dirty="0"/>
              <a:t>How can community approach be organized to meet the demand for the IMAM services most effectively?</a:t>
            </a:r>
          </a:p>
          <a:p>
            <a:pPr eaLnBrk="1" hangingPunct="1">
              <a:lnSpc>
                <a:spcPct val="80000"/>
              </a:lnSpc>
            </a:pPr>
            <a:endParaRPr lang="en-US" sz="2000" b="1" dirty="0"/>
          </a:p>
        </p:txBody>
      </p:sp>
      <p:graphicFrame>
        <p:nvGraphicFramePr>
          <p:cNvPr id="13314" name="Object 2"/>
          <p:cNvGraphicFramePr>
            <a:graphicFrameLocks noChangeAspect="1"/>
          </p:cNvGraphicFramePr>
          <p:nvPr/>
        </p:nvGraphicFramePr>
        <p:xfrm>
          <a:off x="7924800" y="6019800"/>
          <a:ext cx="838200" cy="688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20" name="Picture" r:id="rId3" imgW="975240" imgH="914400" progId="Word.Picture.8">
                  <p:embed/>
                </p:oleObj>
              </mc:Choice>
              <mc:Fallback>
                <p:oleObj name="Picture" r:id="rId3" imgW="975240" imgH="914400" progId="Word.Picture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24800" y="6019800"/>
                        <a:ext cx="838200" cy="688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17" name="Text Box 6"/>
          <p:cNvSpPr txBox="1">
            <a:spLocks noChangeArrowheads="1"/>
          </p:cNvSpPr>
          <p:nvPr/>
        </p:nvSpPr>
        <p:spPr bwMode="auto">
          <a:xfrm rot="-5400000">
            <a:off x="7446169" y="2782094"/>
            <a:ext cx="2436813" cy="415925"/>
          </a:xfrm>
          <a:prstGeom prst="rect">
            <a:avLst/>
          </a:prstGeom>
          <a:solidFill>
            <a:srgbClr val="FFCC99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100" b="1">
                <a:solidFill>
                  <a:prstClr val="black"/>
                </a:solidFill>
              </a:rPr>
              <a:t>Planning phase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cap="none" dirty="0">
                <a:solidFill>
                  <a:schemeClr val="accent6"/>
                </a:solidFill>
              </a:rPr>
              <a:t>Community Assessment Activities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en-US" sz="2000" dirty="0"/>
              <a:t>Participatory engagement of community on its understanding of acute Malnutrition</a:t>
            </a:r>
          </a:p>
          <a:p>
            <a:pPr>
              <a:buNone/>
            </a:pPr>
            <a:endParaRPr lang="en-US" sz="2000" dirty="0"/>
          </a:p>
          <a:p>
            <a:r>
              <a:rPr lang="en-US" sz="2000" dirty="0"/>
              <a:t>Identify local terms, perceived causes and solutions</a:t>
            </a:r>
          </a:p>
          <a:p>
            <a:endParaRPr lang="en-US" sz="2000" dirty="0"/>
          </a:p>
          <a:p>
            <a:r>
              <a:rPr lang="en-US" sz="2000" dirty="0"/>
              <a:t>Information on social dynamics (Ethnicity, Religion, vulnerable groups)</a:t>
            </a:r>
          </a:p>
          <a:p>
            <a:endParaRPr lang="en-US" sz="2000" dirty="0"/>
          </a:p>
          <a:p>
            <a:r>
              <a:rPr lang="en-US" sz="2000" dirty="0"/>
              <a:t>Identification of communication channels</a:t>
            </a:r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Cont’d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en-US" sz="2000" dirty="0"/>
              <a:t>Existence of community systems/ structures</a:t>
            </a:r>
          </a:p>
          <a:p>
            <a:endParaRPr lang="en-US" sz="2000" dirty="0"/>
          </a:p>
          <a:p>
            <a:r>
              <a:rPr lang="en-US" sz="2000" dirty="0"/>
              <a:t>Health seeking behaviors and attitudes</a:t>
            </a:r>
          </a:p>
          <a:p>
            <a:pPr>
              <a:buNone/>
            </a:pPr>
            <a:endParaRPr lang="en-US" sz="2000" dirty="0"/>
          </a:p>
          <a:p>
            <a:r>
              <a:rPr lang="en-US" sz="2000" dirty="0"/>
              <a:t>Availability of services for mothers and children</a:t>
            </a:r>
          </a:p>
          <a:p>
            <a:endParaRPr lang="en-US" sz="2000" dirty="0"/>
          </a:p>
          <a:p>
            <a:r>
              <a:rPr lang="en-US" sz="2000" dirty="0"/>
              <a:t>Review studies  and surveys  on health seeking behaviors and practices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2: Formulating community Approach strategy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en-US" sz="2000" dirty="0"/>
              <a:t>Follow KEPH, Community Health Strategy and Guidelines for Acute Malnutrition </a:t>
            </a:r>
          </a:p>
          <a:p>
            <a:endParaRPr lang="en-US" sz="2000" dirty="0"/>
          </a:p>
          <a:p>
            <a:r>
              <a:rPr lang="en-US" sz="2000" dirty="0"/>
              <a:t>County and Sub-County MOH structures and Community Unit Representatives lead the process</a:t>
            </a:r>
          </a:p>
          <a:p>
            <a:r>
              <a:rPr lang="en-US" sz="2000" dirty="0"/>
              <a:t>CHEW and Health facility  facilitate the process</a:t>
            </a:r>
          </a:p>
          <a:p>
            <a:endParaRPr lang="en-US" sz="2000" dirty="0"/>
          </a:p>
          <a:p>
            <a:r>
              <a:rPr lang="en-US" sz="2000" dirty="0"/>
              <a:t>Development of roles and responsibilities for different entities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274638"/>
            <a:ext cx="8534400" cy="1143000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GB" b="1" cap="none"/>
              <a:t>STEP 2: COMMUNITY SENSITIZATION</a:t>
            </a:r>
            <a:endParaRPr lang="en-US" b="1" cap="none"/>
          </a:p>
        </p:txBody>
      </p:sp>
      <p:sp>
        <p:nvSpPr>
          <p:cNvPr id="17412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  <a:noFill/>
        </p:spPr>
        <p:txBody>
          <a:bodyPr/>
          <a:lstStyle/>
          <a:p>
            <a:pPr marL="609600" indent="-609600" eaLnBrk="1" hangingPunct="1">
              <a:buFontTx/>
              <a:buNone/>
            </a:pPr>
            <a:r>
              <a:rPr lang="en-US" sz="2100" b="1" dirty="0"/>
              <a:t>Community sensitization is summarized in three steps:</a:t>
            </a:r>
          </a:p>
          <a:p>
            <a:pPr marL="609600" indent="-609600" eaLnBrk="1" hangingPunct="1">
              <a:buFontTx/>
              <a:buAutoNum type="alphaLcParenR"/>
            </a:pPr>
            <a:r>
              <a:rPr lang="en-US" sz="2100" i="1" dirty="0"/>
              <a:t>Plan messages that are simple and explicit in local terms on the following:</a:t>
            </a:r>
          </a:p>
          <a:p>
            <a:pPr marL="990600" lvl="1" indent="-533400" eaLnBrk="1" hangingPunct="1"/>
            <a:r>
              <a:rPr lang="en-US" dirty="0"/>
              <a:t>What is malnutrition? What are the signs of malnutrition?</a:t>
            </a:r>
          </a:p>
          <a:p>
            <a:pPr marL="990600" lvl="1" indent="-533400" eaLnBrk="1" hangingPunct="1">
              <a:buNone/>
            </a:pPr>
            <a:endParaRPr lang="en-US" sz="800" dirty="0"/>
          </a:p>
          <a:p>
            <a:pPr marL="990600" lvl="1" indent="-533400" eaLnBrk="1" hangingPunct="1"/>
            <a:r>
              <a:rPr lang="en-US" dirty="0"/>
              <a:t>Available treatment services </a:t>
            </a:r>
          </a:p>
          <a:p>
            <a:pPr marL="990600" lvl="1" indent="-533400" eaLnBrk="1" hangingPunct="1">
              <a:buNone/>
            </a:pPr>
            <a:endParaRPr lang="en-US" sz="800" dirty="0"/>
          </a:p>
          <a:p>
            <a:pPr marL="990600" lvl="1" indent="-533400" eaLnBrk="1" hangingPunct="1"/>
            <a:r>
              <a:rPr lang="en-US" dirty="0"/>
              <a:t>Where to access the malnutrition treatment services.</a:t>
            </a:r>
          </a:p>
          <a:p>
            <a:pPr marL="990600" lvl="1" indent="-533400" eaLnBrk="1" hangingPunct="1">
              <a:buNone/>
            </a:pPr>
            <a:endParaRPr lang="en-US" sz="800" dirty="0"/>
          </a:p>
          <a:p>
            <a:pPr marL="990600" lvl="1" indent="-533400" eaLnBrk="1" hangingPunct="1"/>
            <a:r>
              <a:rPr lang="en-US" dirty="0"/>
              <a:t>Target group for the malnutrition treatment service</a:t>
            </a:r>
          </a:p>
        </p:txBody>
      </p:sp>
      <p:graphicFrame>
        <p:nvGraphicFramePr>
          <p:cNvPr id="15362" name="Object 2"/>
          <p:cNvGraphicFramePr>
            <a:graphicFrameLocks noChangeAspect="1"/>
          </p:cNvGraphicFramePr>
          <p:nvPr/>
        </p:nvGraphicFramePr>
        <p:xfrm>
          <a:off x="7924800" y="6019800"/>
          <a:ext cx="838200" cy="688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68" name="Picture" r:id="rId3" imgW="975240" imgH="914400" progId="Word.Picture.8">
                  <p:embed/>
                </p:oleObj>
              </mc:Choice>
              <mc:Fallback>
                <p:oleObj name="Picture" r:id="rId3" imgW="975240" imgH="914400" progId="Word.Picture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24800" y="6019800"/>
                        <a:ext cx="838200" cy="688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65" name="Text Box 6"/>
          <p:cNvSpPr txBox="1">
            <a:spLocks noChangeArrowheads="1"/>
          </p:cNvSpPr>
          <p:nvPr/>
        </p:nvSpPr>
        <p:spPr bwMode="auto">
          <a:xfrm rot="-5400000">
            <a:off x="6922294" y="2782094"/>
            <a:ext cx="3484563" cy="415925"/>
          </a:xfrm>
          <a:prstGeom prst="rect">
            <a:avLst/>
          </a:prstGeom>
          <a:solidFill>
            <a:srgbClr val="FFCC99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100" b="1">
                <a:solidFill>
                  <a:prstClr val="black"/>
                </a:solidFill>
              </a:rPr>
              <a:t>Implementation  phase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274638"/>
            <a:ext cx="8534400" cy="1143000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GB" b="1" cap="none"/>
              <a:t>STEP 2: COMMUNITY SENSITIZATION</a:t>
            </a:r>
            <a:endParaRPr lang="en-US" b="1" cap="none"/>
          </a:p>
        </p:txBody>
      </p:sp>
      <p:sp>
        <p:nvSpPr>
          <p:cNvPr id="17412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  <a:noFill/>
        </p:spPr>
        <p:txBody>
          <a:bodyPr/>
          <a:lstStyle/>
          <a:p>
            <a:pPr marL="660400" indent="-660400" eaLnBrk="1" hangingPunct="1">
              <a:buFontTx/>
              <a:buAutoNum type="alphaLcParenR" startAt="2"/>
            </a:pPr>
            <a:r>
              <a:rPr lang="en-US" sz="2000" i="1" dirty="0"/>
              <a:t>Make a sensitization plan </a:t>
            </a:r>
          </a:p>
          <a:p>
            <a:pPr marL="660400" indent="-660400" eaLnBrk="1" hangingPunct="1">
              <a:buFontTx/>
              <a:buAutoNum type="alphaLcParenR" startAt="2"/>
            </a:pPr>
            <a:endParaRPr lang="en-US" sz="2000" i="1" dirty="0"/>
          </a:p>
          <a:p>
            <a:pPr marL="1035050" lvl="1" indent="-577850" eaLnBrk="1" hangingPunct="1">
              <a:buFontTx/>
              <a:buChar char="•"/>
            </a:pPr>
            <a:r>
              <a:rPr lang="en-US" sz="2000" dirty="0"/>
              <a:t>Decide who to inform, and how to best get the information out. </a:t>
            </a:r>
          </a:p>
          <a:p>
            <a:pPr marL="1035050" lvl="1" indent="-577850" eaLnBrk="1" hangingPunct="1">
              <a:buFontTx/>
              <a:buChar char="•"/>
            </a:pPr>
            <a:endParaRPr lang="en-US" sz="2000" dirty="0"/>
          </a:p>
          <a:p>
            <a:pPr marL="1035050" lvl="1" indent="-577850" eaLnBrk="1" hangingPunct="1">
              <a:buFontTx/>
              <a:buChar char="•"/>
            </a:pPr>
            <a:r>
              <a:rPr lang="en-US" sz="2000" dirty="0"/>
              <a:t>Always share and discuss the information messages with a few community figures first to make sure the messages are culturally appropriate and inoffensive. </a:t>
            </a:r>
          </a:p>
          <a:p>
            <a:pPr marL="660400" indent="-660400" eaLnBrk="1" hangingPunct="1"/>
            <a:endParaRPr lang="en-US" sz="2000" dirty="0"/>
          </a:p>
        </p:txBody>
      </p:sp>
      <p:graphicFrame>
        <p:nvGraphicFramePr>
          <p:cNvPr id="15362" name="Object 2"/>
          <p:cNvGraphicFramePr>
            <a:graphicFrameLocks noChangeAspect="1"/>
          </p:cNvGraphicFramePr>
          <p:nvPr/>
        </p:nvGraphicFramePr>
        <p:xfrm>
          <a:off x="7924800" y="6019800"/>
          <a:ext cx="838200" cy="688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588" name="Picture" r:id="rId3" imgW="975240" imgH="914400" progId="Word.Picture.8">
                  <p:embed/>
                </p:oleObj>
              </mc:Choice>
              <mc:Fallback>
                <p:oleObj name="Picture" r:id="rId3" imgW="975240" imgH="914400" progId="Word.Picture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24800" y="6019800"/>
                        <a:ext cx="838200" cy="688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65" name="Text Box 6"/>
          <p:cNvSpPr txBox="1">
            <a:spLocks noChangeArrowheads="1"/>
          </p:cNvSpPr>
          <p:nvPr/>
        </p:nvSpPr>
        <p:spPr bwMode="auto">
          <a:xfrm rot="-5400000">
            <a:off x="6922294" y="2782094"/>
            <a:ext cx="3484563" cy="415925"/>
          </a:xfrm>
          <a:prstGeom prst="rect">
            <a:avLst/>
          </a:prstGeom>
          <a:solidFill>
            <a:srgbClr val="FFCC99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100" b="1">
                <a:solidFill>
                  <a:prstClr val="black"/>
                </a:solidFill>
              </a:rPr>
              <a:t>Implementation  phase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274638"/>
            <a:ext cx="8458200" cy="868362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GB" b="1" cap="none"/>
              <a:t>STEP 2: COMMUNITY SENSITIZATION</a:t>
            </a:r>
            <a:endParaRPr lang="en-US" b="1" cap="none"/>
          </a:p>
        </p:txBody>
      </p:sp>
      <p:sp>
        <p:nvSpPr>
          <p:cNvPr id="16388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228600" y="1447800"/>
            <a:ext cx="8077200" cy="4876800"/>
          </a:xfrm>
          <a:noFill/>
        </p:spPr>
        <p:txBody>
          <a:bodyPr/>
          <a:lstStyle/>
          <a:p>
            <a:pPr marL="660400" indent="-660400" eaLnBrk="1" hangingPunct="1">
              <a:buFontTx/>
              <a:buAutoNum type="alphaLcParenR" startAt="3"/>
            </a:pPr>
            <a:r>
              <a:rPr lang="en-US" sz="2100" i="1" dirty="0"/>
              <a:t>Disseminate the messages </a:t>
            </a:r>
          </a:p>
          <a:p>
            <a:pPr marL="660400" indent="-660400" eaLnBrk="1" hangingPunct="1">
              <a:buFontTx/>
              <a:buNone/>
            </a:pPr>
            <a:endParaRPr lang="en-US" sz="2100" i="1" dirty="0"/>
          </a:p>
          <a:p>
            <a:pPr marL="1035050" lvl="1" indent="-577850" eaLnBrk="1" hangingPunct="1">
              <a:buFontTx/>
              <a:buChar char="•"/>
            </a:pPr>
            <a:r>
              <a:rPr lang="en-US" dirty="0"/>
              <a:t>Sensitize the community representatives, groups and organizations through the most effective communication channels identified</a:t>
            </a:r>
          </a:p>
          <a:p>
            <a:pPr marL="1035050" lvl="1" indent="-577850" eaLnBrk="1" hangingPunct="1">
              <a:buFontTx/>
              <a:buChar char="•"/>
            </a:pPr>
            <a:endParaRPr lang="en-US" dirty="0"/>
          </a:p>
          <a:p>
            <a:pPr marL="1035050" lvl="1" indent="-577850" eaLnBrk="1" hangingPunct="1">
              <a:buFontTx/>
              <a:buChar char="•"/>
            </a:pPr>
            <a:r>
              <a:rPr lang="en-US" dirty="0"/>
              <a:t>Use pictures of malnourished children to strengthen the messages. </a:t>
            </a:r>
          </a:p>
        </p:txBody>
      </p:sp>
      <p:graphicFrame>
        <p:nvGraphicFramePr>
          <p:cNvPr id="14338" name="Object 2"/>
          <p:cNvGraphicFramePr>
            <a:graphicFrameLocks noChangeAspect="1"/>
          </p:cNvGraphicFramePr>
          <p:nvPr/>
        </p:nvGraphicFramePr>
        <p:xfrm>
          <a:off x="7924800" y="6019800"/>
          <a:ext cx="838200" cy="688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612" name="Picture" r:id="rId3" imgW="975240" imgH="914400" progId="Word.Picture.8">
                  <p:embed/>
                </p:oleObj>
              </mc:Choice>
              <mc:Fallback>
                <p:oleObj name="Picture" r:id="rId3" imgW="975240" imgH="914400" progId="Word.Picture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24800" y="6019800"/>
                        <a:ext cx="838200" cy="688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41" name="Text Box 6"/>
          <p:cNvSpPr txBox="1">
            <a:spLocks noChangeArrowheads="1"/>
          </p:cNvSpPr>
          <p:nvPr/>
        </p:nvSpPr>
        <p:spPr bwMode="auto">
          <a:xfrm rot="-5400000">
            <a:off x="6922294" y="2782094"/>
            <a:ext cx="3484563" cy="415925"/>
          </a:xfrm>
          <a:prstGeom prst="rect">
            <a:avLst/>
          </a:prstGeom>
          <a:solidFill>
            <a:srgbClr val="FFCC99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100" b="1">
                <a:solidFill>
                  <a:prstClr val="black"/>
                </a:solidFill>
              </a:rPr>
              <a:t>Implementation  phase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3: Developing Messages and Materials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en-US" sz="2000" dirty="0"/>
              <a:t>Development of messages and tools  for different audiences</a:t>
            </a:r>
          </a:p>
          <a:p>
            <a:endParaRPr lang="en-US" sz="2000" dirty="0"/>
          </a:p>
          <a:p>
            <a:r>
              <a:rPr lang="en-US" sz="2000" dirty="0"/>
              <a:t>Orientation and dissemination plan on Community mobilization</a:t>
            </a:r>
          </a:p>
          <a:p>
            <a:endParaRPr lang="en-US" sz="2000" dirty="0"/>
          </a:p>
          <a:p>
            <a:r>
              <a:rPr lang="en-US" sz="2000" dirty="0"/>
              <a:t>Training plan for community health workers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4: Conduct Trainings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solidFill>
            <a:schemeClr val="accent2"/>
          </a:solidFill>
        </p:spPr>
        <p:txBody>
          <a:bodyPr/>
          <a:lstStyle/>
          <a:p>
            <a:pPr>
              <a:buNone/>
            </a:pPr>
            <a:r>
              <a:rPr lang="en-US" sz="2000" dirty="0"/>
              <a:t>For health facility and community health extension workers on:</a:t>
            </a:r>
          </a:p>
          <a:p>
            <a:r>
              <a:rPr lang="en-US" sz="2000" dirty="0"/>
              <a:t>Roles and Responsibilities</a:t>
            </a:r>
          </a:p>
          <a:p>
            <a:r>
              <a:rPr lang="en-US" sz="2000" dirty="0"/>
              <a:t>Outreach Strategies</a:t>
            </a:r>
          </a:p>
          <a:p>
            <a:r>
              <a:rPr lang="en-US" sz="2000" dirty="0"/>
              <a:t>Case referral and follow up</a:t>
            </a:r>
          </a:p>
          <a:p>
            <a:r>
              <a:rPr lang="en-US" sz="2000" dirty="0"/>
              <a:t>Supervision of CHWs</a:t>
            </a:r>
          </a:p>
          <a:p>
            <a:r>
              <a:rPr lang="en-US" sz="2000" dirty="0"/>
              <a:t>Types, causes , identification and treatment of acute malnutrition, </a:t>
            </a:r>
          </a:p>
          <a:p>
            <a:pPr lvl="0"/>
            <a:r>
              <a:rPr lang="en-US" sz="2000" dirty="0"/>
              <a:t>Infant and Young Child Nutrition (IYCN) Support and </a:t>
            </a:r>
            <a:r>
              <a:rPr lang="en-US" sz="2000" dirty="0" err="1"/>
              <a:t>Counselling</a:t>
            </a:r>
            <a:r>
              <a:rPr lang="en-US" sz="2000" dirty="0"/>
              <a:t> ETC</a:t>
            </a:r>
          </a:p>
          <a:p>
            <a:endParaRPr lang="en-US" dirty="0"/>
          </a:p>
          <a:p>
            <a:pPr>
              <a:buNone/>
            </a:pP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447800" y="1143000"/>
            <a:ext cx="6172200" cy="11430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b="1" dirty="0"/>
              <a:t>Overall Objective</a:t>
            </a:r>
          </a:p>
        </p:txBody>
      </p:sp>
      <p:sp>
        <p:nvSpPr>
          <p:cNvPr id="2052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990600" y="2971800"/>
            <a:ext cx="7315200" cy="160020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en-US" sz="2100"/>
              <a:t>To enable health workers establish and maintain effective community mobilization activities to support Nutrition services</a:t>
            </a:r>
          </a:p>
        </p:txBody>
      </p:sp>
      <p:graphicFrame>
        <p:nvGraphicFramePr>
          <p:cNvPr id="2" name="Object 2"/>
          <p:cNvGraphicFramePr>
            <a:graphicFrameLocks noChangeAspect="1"/>
          </p:cNvGraphicFramePr>
          <p:nvPr/>
        </p:nvGraphicFramePr>
        <p:xfrm>
          <a:off x="7924800" y="6019800"/>
          <a:ext cx="838200" cy="688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0" name="Picture" r:id="rId3" imgW="975240" imgH="914400" progId="Word.Picture.8">
                  <p:embed/>
                </p:oleObj>
              </mc:Choice>
              <mc:Fallback>
                <p:oleObj name="Picture" r:id="rId3" imgW="975240" imgH="914400" progId="Word.Picture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24800" y="6019800"/>
                        <a:ext cx="838200" cy="688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Cont’d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solidFill>
            <a:schemeClr val="accent2"/>
          </a:solidFill>
        </p:spPr>
        <p:txBody>
          <a:bodyPr/>
          <a:lstStyle/>
          <a:p>
            <a:pPr>
              <a:buNone/>
            </a:pPr>
            <a:r>
              <a:rPr lang="en-US" sz="2000" dirty="0"/>
              <a:t>For community health workers and Volunteers:</a:t>
            </a:r>
          </a:p>
          <a:p>
            <a:pPr>
              <a:buNone/>
            </a:pPr>
            <a:endParaRPr lang="en-US" sz="2000" dirty="0"/>
          </a:p>
          <a:p>
            <a:r>
              <a:rPr lang="en-US" sz="2000" dirty="0"/>
              <a:t>Objectives and target population for the management of acute malnutrition</a:t>
            </a:r>
          </a:p>
          <a:p>
            <a:endParaRPr lang="en-US" sz="2000" dirty="0"/>
          </a:p>
          <a:p>
            <a:r>
              <a:rPr lang="en-US" sz="2000" dirty="0"/>
              <a:t>IMAM services, sites and </a:t>
            </a:r>
            <a:r>
              <a:rPr lang="en-US" sz="2000" dirty="0" err="1"/>
              <a:t>refferal</a:t>
            </a:r>
            <a:r>
              <a:rPr lang="en-US" sz="2000" dirty="0"/>
              <a:t> for treatment</a:t>
            </a:r>
          </a:p>
          <a:p>
            <a:endParaRPr lang="en-US" sz="2000" dirty="0"/>
          </a:p>
          <a:p>
            <a:r>
              <a:rPr lang="en-US" sz="2000" dirty="0"/>
              <a:t>Follow up strategies</a:t>
            </a:r>
          </a:p>
          <a:p>
            <a:endParaRPr lang="en-US" sz="2000" dirty="0"/>
          </a:p>
          <a:p>
            <a:r>
              <a:rPr lang="en-US" sz="2000" dirty="0"/>
              <a:t>Engagement of community in mobilization activities</a:t>
            </a:r>
          </a:p>
          <a:p>
            <a:endParaRPr lang="en-US" sz="2000" dirty="0"/>
          </a:p>
          <a:p>
            <a:r>
              <a:rPr lang="en-US" sz="2000" dirty="0"/>
              <a:t>Basic IYCN messages</a:t>
            </a:r>
          </a:p>
          <a:p>
            <a:pPr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Step 5: Community Mobilization and Ongoing Sensitization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en-US" sz="2000" dirty="0"/>
              <a:t>On going process of dialogue </a:t>
            </a:r>
          </a:p>
          <a:p>
            <a:pPr>
              <a:buNone/>
            </a:pPr>
            <a:endParaRPr lang="en-US" sz="2000" dirty="0"/>
          </a:p>
          <a:p>
            <a:r>
              <a:rPr lang="en-GB" sz="2000" dirty="0"/>
              <a:t>Community members, can regularly voice their views and suggest alternative courses for action</a:t>
            </a:r>
          </a:p>
          <a:p>
            <a:endParaRPr lang="en-US" sz="2000" dirty="0"/>
          </a:p>
          <a:p>
            <a:pPr eaLnBrk="1" hangingPunct="1">
              <a:lnSpc>
                <a:spcPct val="90000"/>
              </a:lnSpc>
            </a:pPr>
            <a:r>
              <a:rPr lang="en-GB" sz="2000" dirty="0"/>
              <a:t>The Community Own Resource Persons (CORPS) and other community workers maintain regular contact with the community to identify problems and work together to provide timely solutions</a:t>
            </a:r>
            <a:endParaRPr lang="en-US" sz="2000" dirty="0"/>
          </a:p>
          <a:p>
            <a:pPr>
              <a:buNone/>
            </a:pPr>
            <a:endParaRPr lang="en-US" sz="2000" dirty="0"/>
          </a:p>
          <a:p>
            <a:r>
              <a:rPr lang="en-US" sz="2000" dirty="0"/>
              <a:t>Engage community units and leaders to  identify IMAM volunteers from their communities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7467600" cy="1143000"/>
          </a:xfrm>
        </p:spPr>
        <p:txBody>
          <a:bodyPr>
            <a:normAutofit fontScale="90000"/>
          </a:bodyPr>
          <a:lstStyle/>
          <a:p>
            <a:br>
              <a:rPr lang="en-US" b="1" dirty="0"/>
            </a:br>
            <a:br>
              <a:rPr lang="en-US" b="1" dirty="0"/>
            </a:br>
            <a:br>
              <a:rPr lang="en-US" b="1" dirty="0"/>
            </a:br>
            <a:br>
              <a:rPr lang="en-US" b="1" dirty="0"/>
            </a:br>
            <a:br>
              <a:rPr lang="en-US" b="1" dirty="0"/>
            </a:br>
            <a:br>
              <a:rPr lang="en-US" b="1" dirty="0"/>
            </a:br>
            <a:br>
              <a:rPr lang="en-US" b="1" dirty="0"/>
            </a:br>
            <a:br>
              <a:rPr lang="en-US" b="1" dirty="0"/>
            </a:br>
            <a:br>
              <a:rPr lang="en-US" b="1" dirty="0"/>
            </a:br>
            <a:br>
              <a:rPr lang="en-US" b="1" dirty="0"/>
            </a:br>
            <a:r>
              <a:rPr lang="en-US" b="1" dirty="0"/>
              <a:t>Case-Finding and Referral of New Cases with Acute Malnutrition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848600" cy="4873752"/>
          </a:xfrm>
        </p:spPr>
        <p:txBody>
          <a:bodyPr/>
          <a:lstStyle/>
          <a:p>
            <a:pPr marL="660400" indent="-660400" eaLnBrk="1" hangingPunct="1">
              <a:lnSpc>
                <a:spcPct val="90000"/>
              </a:lnSpc>
              <a:defRPr/>
            </a:pPr>
            <a:r>
              <a:rPr lang="en-US" sz="2000" dirty="0"/>
              <a:t>CHWs and/or volunteers screen and identify malnourished individuals  using MUAC tapes and check for presence of nutritional </a:t>
            </a:r>
            <a:r>
              <a:rPr lang="en-US" sz="2000" dirty="0" err="1"/>
              <a:t>oedema</a:t>
            </a:r>
            <a:r>
              <a:rPr lang="en-US" sz="2000" i="1" dirty="0"/>
              <a:t>. </a:t>
            </a:r>
          </a:p>
          <a:p>
            <a:pPr marL="660400" indent="-660400" eaLnBrk="1" hangingPunct="1">
              <a:lnSpc>
                <a:spcPct val="90000"/>
              </a:lnSpc>
              <a:buNone/>
              <a:defRPr/>
            </a:pPr>
            <a:endParaRPr lang="en-US" sz="2000" dirty="0"/>
          </a:p>
          <a:p>
            <a:pPr marL="668337" indent="-577850" eaLnBrk="1" hangingPunct="1">
              <a:lnSpc>
                <a:spcPct val="90000"/>
              </a:lnSpc>
              <a:buFontTx/>
              <a:buAutoNum type="romanLcPeriod"/>
              <a:defRPr/>
            </a:pPr>
            <a:r>
              <a:rPr lang="en-US" sz="2000" b="1" dirty="0"/>
              <a:t>Mass screening </a:t>
            </a:r>
            <a:r>
              <a:rPr lang="en-US" sz="2000" dirty="0"/>
              <a:t>used</a:t>
            </a:r>
            <a:r>
              <a:rPr lang="en-US" sz="2000" b="1" dirty="0"/>
              <a:t> </a:t>
            </a:r>
            <a:r>
              <a:rPr lang="en-US" sz="2000" dirty="0"/>
              <a:t>for identifying vulnerable groups in the target population.  </a:t>
            </a:r>
            <a:r>
              <a:rPr lang="en-GB" sz="2000" dirty="0"/>
              <a:t>Often, the sick and vulnerable may not attend the mass event and remain in the house. </a:t>
            </a:r>
            <a:endParaRPr lang="en-US" sz="2000" dirty="0"/>
          </a:p>
          <a:p>
            <a:pPr marL="668337" indent="-577850" eaLnBrk="1" hangingPunct="1">
              <a:lnSpc>
                <a:spcPct val="90000"/>
              </a:lnSpc>
              <a:buFontTx/>
              <a:buAutoNum type="romanLcPeriod"/>
              <a:defRPr/>
            </a:pPr>
            <a:endParaRPr lang="en-US" sz="2000" dirty="0"/>
          </a:p>
          <a:p>
            <a:pPr marL="668337" indent="-577850" eaLnBrk="1" hangingPunct="1">
              <a:lnSpc>
                <a:spcPct val="90000"/>
              </a:lnSpc>
              <a:buFontTx/>
              <a:buAutoNum type="romanLcPeriod"/>
              <a:defRPr/>
            </a:pPr>
            <a:r>
              <a:rPr lang="en-US" sz="2000" b="1" dirty="0"/>
              <a:t>Active Case Finding: s</a:t>
            </a:r>
            <a:r>
              <a:rPr lang="en-US" sz="2000" dirty="0"/>
              <a:t>creening is done at the households and the health facility level to actively seeking out sick and malnourished individuals.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7: Home visits and Follow Up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000" dirty="0"/>
              <a:t>CHWs  follow up on children being treated for malnutrition in their homes when </a:t>
            </a:r>
          </a:p>
          <a:p>
            <a:pPr>
              <a:buNone/>
            </a:pPr>
            <a:endParaRPr lang="en-US" sz="2000" dirty="0"/>
          </a:p>
          <a:p>
            <a:pPr lvl="1"/>
            <a:r>
              <a:rPr lang="en-US" sz="2000" dirty="0"/>
              <a:t>they are not recovering</a:t>
            </a:r>
          </a:p>
          <a:p>
            <a:pPr lvl="1"/>
            <a:r>
              <a:rPr lang="en-US" sz="2000" dirty="0"/>
              <a:t>have deteriorating medical conditions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/>
              <a:t>are not presenting for follow-up visits at the health facility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/>
              <a:t>need constant monitoring of new practices taught during nutrition counseling sessions</a:t>
            </a:r>
          </a:p>
          <a:p>
            <a:pPr>
              <a:buNone/>
            </a:pPr>
            <a:endParaRPr lang="en-US" sz="2000" dirty="0"/>
          </a:p>
          <a:p>
            <a:r>
              <a:rPr lang="en-US" sz="2000" dirty="0">
                <a:solidFill>
                  <a:srgbClr val="FF0000"/>
                </a:solidFill>
              </a:rPr>
              <a:t>Request by health worker : Home visits to provide support or investigate home environment when no improvement. (Defaulter, non response)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8: Linkages with other programmes and initiatives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en-US" sz="2000" dirty="0"/>
              <a:t>Malnourished children often from poor families vulnerable to food insecurity, poor care practices</a:t>
            </a:r>
          </a:p>
          <a:p>
            <a:endParaRPr lang="en-US" sz="2000" dirty="0"/>
          </a:p>
          <a:p>
            <a:r>
              <a:rPr lang="en-US" sz="2000" dirty="0"/>
              <a:t>Linkage with initiatives for improved home environment  and access to quality diet</a:t>
            </a:r>
          </a:p>
          <a:p>
            <a:endParaRPr lang="en-US" sz="2000" dirty="0"/>
          </a:p>
          <a:p>
            <a:r>
              <a:rPr lang="en-US" sz="2000" dirty="0"/>
              <a:t>Community assessment (step 1) supportive initiatives can be identified ( e.g. livelihood projects)</a:t>
            </a:r>
          </a:p>
          <a:p>
            <a:endParaRPr lang="en-US" sz="2000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4225"/>
          </a:xfrm>
        </p:spPr>
        <p:txBody>
          <a:bodyPr/>
          <a:lstStyle/>
          <a:p>
            <a:pPr>
              <a:defRPr/>
            </a:pPr>
            <a:r>
              <a:rPr lang="en-GB" dirty="0"/>
              <a:t>Role play 2</a:t>
            </a:r>
          </a:p>
        </p:txBody>
      </p:sp>
      <p:sp>
        <p:nvSpPr>
          <p:cNvPr id="32771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Handout 8a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Title 3"/>
          <p:cNvSpPr>
            <a:spLocks noGrp="1"/>
          </p:cNvSpPr>
          <p:nvPr>
            <p:ph type="title"/>
          </p:nvPr>
        </p:nvSpPr>
        <p:spPr bwMode="auto">
          <a:xfrm>
            <a:off x="2209800" y="4495800"/>
            <a:ext cx="6172200" cy="1066800"/>
          </a:xfrm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GB" cap="none"/>
              <a:t>HANDOUT 7a </a:t>
            </a:r>
          </a:p>
        </p:txBody>
      </p:sp>
      <p:sp>
        <p:nvSpPr>
          <p:cNvPr id="20484" name="Text Placeholder 4"/>
          <p:cNvSpPr>
            <a:spLocks noGrp="1"/>
          </p:cNvSpPr>
          <p:nvPr>
            <p:ph type="body" idx="1"/>
          </p:nvPr>
        </p:nvSpPr>
        <p:spPr/>
        <p:txBody>
          <a:bodyPr anchor="b"/>
          <a:lstStyle/>
          <a:p>
            <a:pPr eaLnBrk="1" hangingPunct="1">
              <a:buFontTx/>
              <a:buNone/>
            </a:pPr>
            <a:r>
              <a:rPr lang="en-GB" sz="2100"/>
              <a:t>Checklist for community outreach </a:t>
            </a:r>
          </a:p>
        </p:txBody>
      </p:sp>
      <p:graphicFrame>
        <p:nvGraphicFramePr>
          <p:cNvPr id="20482" name="Object 2"/>
          <p:cNvGraphicFramePr>
            <a:graphicFrameLocks noChangeAspect="1"/>
          </p:cNvGraphicFramePr>
          <p:nvPr/>
        </p:nvGraphicFramePr>
        <p:xfrm>
          <a:off x="7924800" y="6019800"/>
          <a:ext cx="838200" cy="688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88" name="Picture" r:id="rId3" imgW="975240" imgH="914400" progId="Word.Picture.8">
                  <p:embed/>
                </p:oleObj>
              </mc:Choice>
              <mc:Fallback>
                <p:oleObj name="Picture" r:id="rId3" imgW="975240" imgH="914400" progId="Word.Picture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24800" y="6019800"/>
                        <a:ext cx="838200" cy="688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Title 3"/>
          <p:cNvSpPr>
            <a:spLocks noGrp="1"/>
          </p:cNvSpPr>
          <p:nvPr>
            <p:ph type="title"/>
          </p:nvPr>
        </p:nvSpPr>
        <p:spPr bwMode="auto">
          <a:xfrm>
            <a:off x="2209800" y="4495800"/>
            <a:ext cx="6172200" cy="1066800"/>
          </a:xfrm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GB" cap="none"/>
              <a:t>QUESTIONS</a:t>
            </a:r>
          </a:p>
        </p:txBody>
      </p:sp>
      <p:graphicFrame>
        <p:nvGraphicFramePr>
          <p:cNvPr id="21506" name="Object 2"/>
          <p:cNvGraphicFramePr>
            <a:graphicFrameLocks noChangeAspect="1"/>
          </p:cNvGraphicFramePr>
          <p:nvPr/>
        </p:nvGraphicFramePr>
        <p:xfrm>
          <a:off x="7924800" y="6019800"/>
          <a:ext cx="838200" cy="688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12" name="Picture" r:id="rId3" imgW="975240" imgH="914400" progId="Word.Picture.8">
                  <p:embed/>
                </p:oleObj>
              </mc:Choice>
              <mc:Fallback>
                <p:oleObj name="Picture" r:id="rId3" imgW="975240" imgH="914400" progId="Word.Picture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24800" y="6019800"/>
                        <a:ext cx="838200" cy="688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/>
              <a:t>Learning Objectives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/>
            <a:r>
              <a:rPr lang="en-US" sz="2100" dirty="0"/>
              <a:t>By the end of this session, participants should be able to:</a:t>
            </a:r>
          </a:p>
          <a:p>
            <a:pPr eaLnBrk="1" hangingPunct="1">
              <a:buFont typeface="Wingdings" pitchFamily="2" charset="2"/>
              <a:buNone/>
            </a:pPr>
            <a:endParaRPr lang="en-US" sz="800" dirty="0"/>
          </a:p>
          <a:p>
            <a:pPr lvl="1" eaLnBrk="1" hangingPunct="1"/>
            <a:r>
              <a:rPr lang="en-US" dirty="0"/>
              <a:t>Appreciate the importance of community approach in IMAM services</a:t>
            </a:r>
          </a:p>
          <a:p>
            <a:pPr lvl="1" eaLnBrk="1" hangingPunct="1">
              <a:buFont typeface="Wingdings 2" pitchFamily="18" charset="2"/>
              <a:buNone/>
            </a:pPr>
            <a:endParaRPr lang="en-US" sz="800" dirty="0"/>
          </a:p>
          <a:p>
            <a:pPr lvl="1" eaLnBrk="1" hangingPunct="1"/>
            <a:r>
              <a:rPr lang="en-US" dirty="0"/>
              <a:t>Understand the goals of community mobilization</a:t>
            </a:r>
          </a:p>
          <a:p>
            <a:pPr lvl="1" eaLnBrk="1" hangingPunct="1">
              <a:buFont typeface="Wingdings 2" pitchFamily="18" charset="2"/>
              <a:buNone/>
            </a:pPr>
            <a:endParaRPr lang="en-US" sz="800" dirty="0"/>
          </a:p>
          <a:p>
            <a:pPr lvl="1" eaLnBrk="1" hangingPunct="1"/>
            <a:r>
              <a:rPr lang="en-US" dirty="0"/>
              <a:t>Understand process of community mobilization</a:t>
            </a:r>
          </a:p>
          <a:p>
            <a:pPr lvl="1" eaLnBrk="1" hangingPunct="1">
              <a:buFont typeface="Wingdings 2" pitchFamily="18" charset="2"/>
              <a:buNone/>
            </a:pPr>
            <a:endParaRPr lang="en-US" sz="800" dirty="0"/>
          </a:p>
          <a:p>
            <a:pPr lvl="1" eaLnBrk="1" hangingPunct="1"/>
            <a:r>
              <a:rPr lang="en-US" dirty="0"/>
              <a:t>Understand the process of setting up a referral system between the health facility and the community </a:t>
            </a:r>
          </a:p>
          <a:p>
            <a:pPr eaLnBrk="1" hangingPunct="1"/>
            <a:endParaRPr lang="en-US" sz="2100" dirty="0"/>
          </a:p>
        </p:txBody>
      </p:sp>
      <p:graphicFrame>
        <p:nvGraphicFramePr>
          <p:cNvPr id="2" name="Object 2"/>
          <p:cNvGraphicFramePr>
            <a:graphicFrameLocks noChangeAspect="1"/>
          </p:cNvGraphicFramePr>
          <p:nvPr/>
        </p:nvGraphicFramePr>
        <p:xfrm>
          <a:off x="7924800" y="6019800"/>
          <a:ext cx="838200" cy="688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04" name="Picture" r:id="rId3" imgW="975240" imgH="914400" progId="Word.Picture.8">
                  <p:embed/>
                </p:oleObj>
              </mc:Choice>
              <mc:Fallback>
                <p:oleObj name="Picture" r:id="rId3" imgW="975240" imgH="914400" progId="Word.Picture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24800" y="6019800"/>
                        <a:ext cx="838200" cy="688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944562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cap="none" dirty="0"/>
              <a:t>Overview of Community Approach</a:t>
            </a:r>
          </a:p>
        </p:txBody>
      </p:sp>
      <p:sp>
        <p:nvSpPr>
          <p:cNvPr id="7172" name="Rectangle 5"/>
          <p:cNvSpPr>
            <a:spLocks noGrp="1" noChangeArrowheads="1"/>
          </p:cNvSpPr>
          <p:nvPr>
            <p:ph sz="quarter" idx="1"/>
          </p:nvPr>
        </p:nvSpPr>
        <p:spPr>
          <a:xfrm>
            <a:off x="152400" y="1295400"/>
            <a:ext cx="8458200" cy="4906963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GB" sz="800" dirty="0">
              <a:solidFill>
                <a:schemeClr val="accent2"/>
              </a:solidFill>
            </a:endParaRPr>
          </a:p>
          <a:p>
            <a:pPr algn="just" eaLnBrk="1" hangingPunct="1">
              <a:lnSpc>
                <a:spcPct val="80000"/>
              </a:lnSpc>
              <a:buNone/>
            </a:pPr>
            <a:r>
              <a:rPr lang="en-GB" sz="2100" dirty="0"/>
              <a:t>Community Approach includes:</a:t>
            </a:r>
          </a:p>
          <a:p>
            <a:pPr algn="just" eaLnBrk="1" hangingPunct="1">
              <a:lnSpc>
                <a:spcPct val="80000"/>
              </a:lnSpc>
            </a:pPr>
            <a:endParaRPr lang="en-GB" sz="2100" dirty="0"/>
          </a:p>
          <a:p>
            <a:pPr algn="just" eaLnBrk="1" hangingPunct="1">
              <a:lnSpc>
                <a:spcPct val="80000"/>
              </a:lnSpc>
            </a:pPr>
            <a:r>
              <a:rPr lang="en-GB" sz="2100" dirty="0"/>
              <a:t>Empowering community with knowledge on malnutrition</a:t>
            </a:r>
          </a:p>
          <a:p>
            <a:pPr algn="just" eaLnBrk="1" hangingPunct="1">
              <a:lnSpc>
                <a:spcPct val="80000"/>
              </a:lnSpc>
            </a:pPr>
            <a:endParaRPr lang="en-GB" sz="2100" dirty="0"/>
          </a:p>
          <a:p>
            <a:pPr algn="just" eaLnBrk="1" hangingPunct="1">
              <a:lnSpc>
                <a:spcPct val="80000"/>
              </a:lnSpc>
            </a:pPr>
            <a:r>
              <a:rPr lang="en-GB" sz="2100" dirty="0"/>
              <a:t>Increasing access to and uptake of services</a:t>
            </a:r>
          </a:p>
          <a:p>
            <a:pPr algn="just" eaLnBrk="1" hangingPunct="1">
              <a:lnSpc>
                <a:spcPct val="80000"/>
              </a:lnSpc>
            </a:pPr>
            <a:endParaRPr lang="en-GB" sz="2100" dirty="0"/>
          </a:p>
          <a:p>
            <a:pPr algn="just" eaLnBrk="1" hangingPunct="1">
              <a:lnSpc>
                <a:spcPct val="80000"/>
              </a:lnSpc>
            </a:pPr>
            <a:r>
              <a:rPr lang="en-GB" sz="2100" dirty="0"/>
              <a:t>Active case finding  and follow up  of acute malnutrition cases through linkages  between community and health facility</a:t>
            </a:r>
          </a:p>
          <a:p>
            <a:pPr algn="just" eaLnBrk="1" hangingPunct="1">
              <a:lnSpc>
                <a:spcPct val="80000"/>
              </a:lnSpc>
            </a:pPr>
            <a:endParaRPr lang="en-GB" sz="2100" dirty="0"/>
          </a:p>
          <a:p>
            <a:pPr algn="just" eaLnBrk="1" hangingPunct="1">
              <a:lnSpc>
                <a:spcPct val="80000"/>
              </a:lnSpc>
            </a:pPr>
            <a:r>
              <a:rPr lang="en-GB" sz="2100" dirty="0"/>
              <a:t>Promoting  ownership and sustainability by community units</a:t>
            </a:r>
          </a:p>
          <a:p>
            <a:pPr lvl="1" algn="just" eaLnBrk="1" hangingPunct="1">
              <a:lnSpc>
                <a:spcPct val="80000"/>
              </a:lnSpc>
              <a:buFont typeface="Wingdings 2" pitchFamily="18" charset="2"/>
              <a:buNone/>
            </a:pPr>
            <a:endParaRPr lang="en-GB" dirty="0"/>
          </a:p>
          <a:p>
            <a:pPr eaLnBrk="1" hangingPunct="1">
              <a:lnSpc>
                <a:spcPct val="80000"/>
              </a:lnSpc>
            </a:pPr>
            <a:endParaRPr lang="en-GB" sz="2100" dirty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GB" dirty="0"/>
          </a:p>
        </p:txBody>
      </p:sp>
      <p:graphicFrame>
        <p:nvGraphicFramePr>
          <p:cNvPr id="5122" name="Object 2"/>
          <p:cNvGraphicFramePr>
            <a:graphicFrameLocks noChangeAspect="1"/>
          </p:cNvGraphicFramePr>
          <p:nvPr/>
        </p:nvGraphicFramePr>
        <p:xfrm>
          <a:off x="7924800" y="6019800"/>
          <a:ext cx="838200" cy="688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28" name="Picture" r:id="rId3" imgW="975240" imgH="914400" progId="Word.Picture.8">
                  <p:embed/>
                </p:oleObj>
              </mc:Choice>
              <mc:Fallback>
                <p:oleObj name="Picture" r:id="rId3" imgW="975240" imgH="914400" progId="Word.Picture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24800" y="6019800"/>
                        <a:ext cx="838200" cy="688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dirty="0"/>
              <a:t>Objectives of Community Approach</a:t>
            </a:r>
            <a:endParaRPr lang="en-US" dirty="0"/>
          </a:p>
        </p:txBody>
      </p:sp>
      <p:sp>
        <p:nvSpPr>
          <p:cNvPr id="11268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295400"/>
            <a:ext cx="8229600" cy="48307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100" dirty="0"/>
              <a:t>Community mobilization helps health workers better understand the affected communities they're working in and is central to the success of the management of malnutrition.</a:t>
            </a:r>
          </a:p>
          <a:p>
            <a:pPr eaLnBrk="1" hangingPunct="1">
              <a:lnSpc>
                <a:spcPct val="90000"/>
              </a:lnSpc>
            </a:pPr>
            <a:endParaRPr lang="en-US" sz="2100" dirty="0"/>
          </a:p>
          <a:p>
            <a:pPr eaLnBrk="1" hangingPunct="1">
              <a:lnSpc>
                <a:spcPct val="90000"/>
              </a:lnSpc>
            </a:pPr>
            <a:r>
              <a:rPr lang="en-US" sz="2100" dirty="0"/>
              <a:t>The goals of community Approach: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/>
              <a:t>Provide a link for the community and the existing health facilities</a:t>
            </a:r>
          </a:p>
          <a:p>
            <a:pPr lvl="1" eaLnBrk="1" hangingPunct="1">
              <a:lnSpc>
                <a:spcPct val="90000"/>
              </a:lnSpc>
            </a:pPr>
            <a:endParaRPr lang="en-US" dirty="0"/>
          </a:p>
          <a:p>
            <a:pPr lvl="1" eaLnBrk="1" hangingPunct="1">
              <a:lnSpc>
                <a:spcPct val="90000"/>
              </a:lnSpc>
            </a:pPr>
            <a:r>
              <a:rPr lang="en-US" dirty="0"/>
              <a:t>Create awareness on the treatment of malnutrition</a:t>
            </a:r>
          </a:p>
          <a:p>
            <a:pPr lvl="1" eaLnBrk="1" hangingPunct="1">
              <a:lnSpc>
                <a:spcPct val="90000"/>
              </a:lnSpc>
              <a:buNone/>
            </a:pPr>
            <a:endParaRPr lang="en-US" dirty="0"/>
          </a:p>
          <a:p>
            <a:pPr lvl="1" eaLnBrk="1" hangingPunct="1">
              <a:lnSpc>
                <a:spcPct val="90000"/>
              </a:lnSpc>
            </a:pPr>
            <a:r>
              <a:rPr lang="en-US" dirty="0"/>
              <a:t>Provide early detection for and treatment of malnourished individuals</a:t>
            </a:r>
          </a:p>
          <a:p>
            <a:pPr lvl="1" eaLnBrk="1" hangingPunct="1">
              <a:lnSpc>
                <a:spcPct val="90000"/>
              </a:lnSpc>
            </a:pPr>
            <a:endParaRPr lang="en-US" dirty="0"/>
          </a:p>
          <a:p>
            <a:pPr lvl="1" eaLnBrk="1" hangingPunct="1">
              <a:lnSpc>
                <a:spcPct val="90000"/>
              </a:lnSpc>
            </a:pPr>
            <a:r>
              <a:rPr lang="en-US" dirty="0"/>
              <a:t>Promote community participation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2100" dirty="0"/>
          </a:p>
        </p:txBody>
      </p:sp>
      <p:graphicFrame>
        <p:nvGraphicFramePr>
          <p:cNvPr id="6146" name="Object 2"/>
          <p:cNvGraphicFramePr>
            <a:graphicFrameLocks noChangeAspect="1"/>
          </p:cNvGraphicFramePr>
          <p:nvPr/>
        </p:nvGraphicFramePr>
        <p:xfrm>
          <a:off x="7924800" y="6019800"/>
          <a:ext cx="838200" cy="688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52" name="Picture" r:id="rId3" imgW="975240" imgH="914400" progId="Word.Picture.8">
                  <p:embed/>
                </p:oleObj>
              </mc:Choice>
              <mc:Fallback>
                <p:oleObj name="Picture" r:id="rId3" imgW="975240" imgH="914400" progId="Word.Picture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24800" y="6019800"/>
                        <a:ext cx="838200" cy="688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49" name="Text Box 6"/>
          <p:cNvSpPr txBox="1">
            <a:spLocks noChangeArrowheads="1"/>
          </p:cNvSpPr>
          <p:nvPr/>
        </p:nvSpPr>
        <p:spPr bwMode="auto">
          <a:xfrm rot="-5400000">
            <a:off x="7750969" y="2782094"/>
            <a:ext cx="1827213" cy="415925"/>
          </a:xfrm>
          <a:prstGeom prst="rect">
            <a:avLst/>
          </a:prstGeom>
          <a:solidFill>
            <a:srgbClr val="FFCC99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100" b="1">
                <a:solidFill>
                  <a:prstClr val="black"/>
                </a:solidFill>
              </a:rPr>
              <a:t>OVERVIEW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274638"/>
            <a:ext cx="8458200" cy="944562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cap="none" dirty="0"/>
              <a:t>Where does Community Approach(C A) fit in?</a:t>
            </a:r>
          </a:p>
        </p:txBody>
      </p:sp>
      <p:sp>
        <p:nvSpPr>
          <p:cNvPr id="7172" name="Rectangle 5"/>
          <p:cNvSpPr>
            <a:spLocks noGrp="1" noChangeArrowheads="1"/>
          </p:cNvSpPr>
          <p:nvPr>
            <p:ph sz="quarter" idx="1"/>
          </p:nvPr>
        </p:nvSpPr>
        <p:spPr>
          <a:xfrm>
            <a:off x="152400" y="1219200"/>
            <a:ext cx="8305800" cy="4906963"/>
          </a:xfrm>
          <a:ln>
            <a:solidFill>
              <a:schemeClr val="accent1"/>
            </a:solidFill>
          </a:ln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GB" sz="800" dirty="0">
              <a:solidFill>
                <a:schemeClr val="accent2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GB" sz="2100" dirty="0"/>
          </a:p>
          <a:p>
            <a:pPr eaLnBrk="1" hangingPunct="1">
              <a:lnSpc>
                <a:spcPct val="80000"/>
              </a:lnSpc>
            </a:pPr>
            <a:r>
              <a:rPr lang="en-IE" sz="2100" dirty="0"/>
              <a:t>C A is a component of the broader mobilisation for health service</a:t>
            </a:r>
            <a:endParaRPr lang="en-GB" sz="2100" dirty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GB" sz="2100" dirty="0"/>
          </a:p>
          <a:p>
            <a:pPr eaLnBrk="1" hangingPunct="1">
              <a:lnSpc>
                <a:spcPct val="80000"/>
              </a:lnSpc>
            </a:pPr>
            <a:r>
              <a:rPr lang="en-US" sz="2100" dirty="0">
                <a:solidFill>
                  <a:srgbClr val="FF0000"/>
                </a:solidFill>
              </a:rPr>
              <a:t>C A is foundation of successful programme for management of acute malnutrition </a:t>
            </a:r>
            <a:endParaRPr lang="en-GB" sz="2100" dirty="0">
              <a:solidFill>
                <a:srgbClr val="FF0000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GB" sz="2100" dirty="0"/>
          </a:p>
          <a:p>
            <a:pPr eaLnBrk="1" hangingPunct="1">
              <a:lnSpc>
                <a:spcPct val="80000"/>
              </a:lnSpc>
            </a:pPr>
            <a:r>
              <a:rPr lang="en-GB" sz="2100" dirty="0"/>
              <a:t>Household members, community members and Community Health Workers (CHWs) should be involved in nutrition care and support for the malnourished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GB" sz="2100" dirty="0"/>
          </a:p>
          <a:p>
            <a:pPr eaLnBrk="1" hangingPunct="1">
              <a:lnSpc>
                <a:spcPct val="80000"/>
              </a:lnSpc>
            </a:pPr>
            <a:r>
              <a:rPr lang="en-GB" sz="2100" dirty="0"/>
              <a:t>Community Approach  focuses on enhancing community capacity to support nutrition care and rehabilitation of the patient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GB" dirty="0"/>
          </a:p>
        </p:txBody>
      </p:sp>
      <p:graphicFrame>
        <p:nvGraphicFramePr>
          <p:cNvPr id="7170" name="Object 2"/>
          <p:cNvGraphicFramePr>
            <a:graphicFrameLocks noChangeAspect="1"/>
          </p:cNvGraphicFramePr>
          <p:nvPr/>
        </p:nvGraphicFramePr>
        <p:xfrm>
          <a:off x="7924800" y="6019800"/>
          <a:ext cx="838200" cy="688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76" name="Picture" r:id="rId3" imgW="975240" imgH="914400" progId="Word.Picture.8">
                  <p:embed/>
                </p:oleObj>
              </mc:Choice>
              <mc:Fallback>
                <p:oleObj name="Picture" r:id="rId3" imgW="975240" imgH="914400" progId="Word.Picture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24800" y="6019800"/>
                        <a:ext cx="838200" cy="688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3" name="Text Box 6"/>
          <p:cNvSpPr txBox="1">
            <a:spLocks noChangeArrowheads="1"/>
          </p:cNvSpPr>
          <p:nvPr/>
        </p:nvSpPr>
        <p:spPr bwMode="auto">
          <a:xfrm rot="-5400000">
            <a:off x="7750969" y="2782094"/>
            <a:ext cx="1827213" cy="415925"/>
          </a:xfrm>
          <a:prstGeom prst="rect">
            <a:avLst/>
          </a:prstGeom>
          <a:solidFill>
            <a:srgbClr val="FFCC99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100" b="1">
                <a:solidFill>
                  <a:prstClr val="black"/>
                </a:solidFill>
              </a:rPr>
              <a:t>OVERVIEW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pPr algn="ctr"/>
            <a:r>
              <a:rPr lang="en-US" dirty="0"/>
              <a:t>Community Representation and linkage to the health facility</a:t>
            </a:r>
          </a:p>
        </p:txBody>
      </p:sp>
      <p:pic>
        <p:nvPicPr>
          <p:cNvPr id="63490" name="Picture 2187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1600200"/>
            <a:ext cx="7008340" cy="4486275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219200"/>
          </a:xfrm>
        </p:spPr>
        <p:txBody>
          <a:bodyPr/>
          <a:lstStyle/>
          <a:p>
            <a:pPr eaLnBrk="1" hangingPunct="1">
              <a:defRPr/>
            </a:pPr>
            <a:r>
              <a:rPr lang="en-GB" dirty="0"/>
              <a:t>Community approach for imam services</a:t>
            </a:r>
          </a:p>
        </p:txBody>
      </p:sp>
      <p:sp>
        <p:nvSpPr>
          <p:cNvPr id="30723" name="Subtitle 4"/>
          <p:cNvSpPr>
            <a:spLocks noGrp="1"/>
          </p:cNvSpPr>
          <p:nvPr>
            <p:ph type="subTitle" idx="1"/>
          </p:nvPr>
        </p:nvSpPr>
        <p:spPr>
          <a:xfrm>
            <a:off x="2286000" y="5003800"/>
            <a:ext cx="6172200" cy="1371600"/>
          </a:xfrm>
        </p:spPr>
        <p:txBody>
          <a:bodyPr/>
          <a:lstStyle/>
          <a:p>
            <a:pPr marL="457200" indent="-457200" eaLnBrk="1" hangingPunct="1">
              <a:buFont typeface="Century Schoolbook" pitchFamily="18" charset="0"/>
              <a:buAutoNum type="arabicPeriod"/>
            </a:pPr>
            <a:r>
              <a:rPr lang="en-GB" sz="2100"/>
              <a:t>Process</a:t>
            </a:r>
          </a:p>
          <a:p>
            <a:pPr marL="457200" indent="-457200" eaLnBrk="1" hangingPunct="1">
              <a:buFont typeface="Century Schoolbook" pitchFamily="18" charset="0"/>
              <a:buAutoNum type="arabicPeriod"/>
            </a:pPr>
            <a:r>
              <a:rPr lang="en-GB" sz="2100"/>
              <a:t> Steps</a:t>
            </a:r>
          </a:p>
          <a:p>
            <a:pPr marL="457200" indent="-457200" eaLnBrk="1" hangingPunct="1">
              <a:buFont typeface="Century Schoolbook" pitchFamily="18" charset="0"/>
              <a:buAutoNum type="arabicPeriod"/>
            </a:pPr>
            <a:endParaRPr lang="en-GB" sz="21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274638"/>
            <a:ext cx="8458200" cy="868362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GB" b="1" cap="none"/>
              <a:t>PROCESS</a:t>
            </a:r>
            <a:endParaRPr lang="en-US" b="1" cap="none"/>
          </a:p>
        </p:txBody>
      </p:sp>
      <p:sp>
        <p:nvSpPr>
          <p:cNvPr id="12292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8229600" cy="4419600"/>
          </a:xfrm>
          <a:solidFill>
            <a:schemeClr val="accent2"/>
          </a:solidFill>
        </p:spPr>
        <p:txBody>
          <a:bodyPr/>
          <a:lstStyle/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GB" sz="2100" dirty="0"/>
              <a:t>There are two phases comprising of eight essential steps in using community  approach for IMAM services: </a:t>
            </a:r>
          </a:p>
          <a:p>
            <a:pPr marL="533400" indent="-533400" eaLnBrk="1" hangingPunct="1">
              <a:lnSpc>
                <a:spcPct val="90000"/>
              </a:lnSpc>
              <a:buNone/>
            </a:pPr>
            <a:endParaRPr lang="en-GB" sz="2100" dirty="0"/>
          </a:p>
          <a:p>
            <a:pPr marL="533400" indent="-533400" eaLnBrk="1" hangingPunct="1">
              <a:lnSpc>
                <a:spcPct val="90000"/>
              </a:lnSpc>
              <a:buFontTx/>
              <a:buAutoNum type="arabicPeriod"/>
            </a:pPr>
            <a:r>
              <a:rPr lang="en-GB" sz="2100" b="1" dirty="0"/>
              <a:t>Planning phase:</a:t>
            </a:r>
            <a:r>
              <a:rPr lang="en-GB" sz="2100" dirty="0"/>
              <a:t> </a:t>
            </a:r>
          </a:p>
          <a:p>
            <a:pPr>
              <a:buNone/>
            </a:pPr>
            <a:r>
              <a:rPr lang="en-US" sz="2000" b="1" dirty="0"/>
              <a:t>Step 1:</a:t>
            </a:r>
            <a:r>
              <a:rPr lang="en-US" sz="2000" dirty="0"/>
              <a:t>Conducting a Community Assessment </a:t>
            </a:r>
          </a:p>
          <a:p>
            <a:pPr>
              <a:buNone/>
            </a:pPr>
            <a:endParaRPr lang="en-US" sz="2000" dirty="0"/>
          </a:p>
          <a:p>
            <a:pPr>
              <a:buNone/>
            </a:pPr>
            <a:r>
              <a:rPr lang="en-US" sz="2000" b="1" dirty="0"/>
              <a:t>Step 2:</a:t>
            </a:r>
            <a:r>
              <a:rPr lang="en-US" sz="2000" dirty="0"/>
              <a:t> Formulating a Community Approach Strategy</a:t>
            </a:r>
          </a:p>
          <a:p>
            <a:pPr>
              <a:buNone/>
            </a:pPr>
            <a:endParaRPr lang="en-US" sz="2000" dirty="0"/>
          </a:p>
          <a:p>
            <a:pPr>
              <a:buNone/>
            </a:pPr>
            <a:r>
              <a:rPr lang="en-US" sz="2000" b="1" dirty="0"/>
              <a:t>Step 3:</a:t>
            </a:r>
            <a:r>
              <a:rPr lang="en-US" sz="2000" dirty="0"/>
              <a:t> Developing Messages and Materials</a:t>
            </a:r>
          </a:p>
          <a:p>
            <a:pPr>
              <a:buNone/>
            </a:pPr>
            <a:endParaRPr lang="en-US" sz="2000" dirty="0"/>
          </a:p>
          <a:p>
            <a:pPr>
              <a:buNone/>
            </a:pPr>
            <a:r>
              <a:rPr lang="en-US" sz="2000" b="1" dirty="0"/>
              <a:t>Step 4:</a:t>
            </a:r>
            <a:r>
              <a:rPr lang="en-US" sz="2000" dirty="0"/>
              <a:t> Conduct Trainings</a:t>
            </a:r>
            <a:r>
              <a:rPr lang="en-GB" sz="2100" dirty="0"/>
              <a:t> </a:t>
            </a:r>
            <a:endParaRPr lang="en-US" sz="2100" dirty="0"/>
          </a:p>
        </p:txBody>
      </p:sp>
      <p:graphicFrame>
        <p:nvGraphicFramePr>
          <p:cNvPr id="11266" name="Object 2"/>
          <p:cNvGraphicFramePr>
            <a:graphicFrameLocks noChangeAspect="1"/>
          </p:cNvGraphicFramePr>
          <p:nvPr/>
        </p:nvGraphicFramePr>
        <p:xfrm>
          <a:off x="7924800" y="6019800"/>
          <a:ext cx="838200" cy="688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72" name="Picture" r:id="rId3" imgW="975240" imgH="914400" progId="Word.Picture.8">
                  <p:embed/>
                </p:oleObj>
              </mc:Choice>
              <mc:Fallback>
                <p:oleObj name="Picture" r:id="rId3" imgW="975240" imgH="914400" progId="Word.Picture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24800" y="6019800"/>
                        <a:ext cx="838200" cy="688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riel">
    <a:dk1>
      <a:sysClr val="windowText" lastClr="000000"/>
    </a:dk1>
    <a:lt1>
      <a:sysClr val="window" lastClr="FFFFFF"/>
    </a:lt1>
    <a:dk2>
      <a:srgbClr val="575F6D"/>
    </a:dk2>
    <a:lt2>
      <a:srgbClr val="FFF39D"/>
    </a:lt2>
    <a:accent1>
      <a:srgbClr val="FE8637"/>
    </a:accent1>
    <a:accent2>
      <a:srgbClr val="7598D9"/>
    </a:accent2>
    <a:accent3>
      <a:srgbClr val="B32C16"/>
    </a:accent3>
    <a:accent4>
      <a:srgbClr val="F5CD2D"/>
    </a:accent4>
    <a:accent5>
      <a:srgbClr val="AEBAD5"/>
    </a:accent5>
    <a:accent6>
      <a:srgbClr val="777C84"/>
    </a:accent6>
    <a:hlink>
      <a:srgbClr val="D2611C"/>
    </a:hlink>
    <a:folHlink>
      <a:srgbClr val="3B435B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126</TotalTime>
  <Words>1119</Words>
  <Application>Microsoft Office PowerPoint</Application>
  <PresentationFormat>On-screen Show (4:3)</PresentationFormat>
  <Paragraphs>211</Paragraphs>
  <Slides>27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4" baseType="lpstr">
      <vt:lpstr>Arial</vt:lpstr>
      <vt:lpstr>Calibri</vt:lpstr>
      <vt:lpstr>Century Schoolbook</vt:lpstr>
      <vt:lpstr>Wingdings</vt:lpstr>
      <vt:lpstr>Wingdings 2</vt:lpstr>
      <vt:lpstr>Oriel</vt:lpstr>
      <vt:lpstr>Picture</vt:lpstr>
      <vt:lpstr>Integrated management of acute malnutrition</vt:lpstr>
      <vt:lpstr>Overall Objective</vt:lpstr>
      <vt:lpstr>Learning Objectives</vt:lpstr>
      <vt:lpstr>Overview of Community Approach</vt:lpstr>
      <vt:lpstr>Objectives of Community Approach</vt:lpstr>
      <vt:lpstr>Where does Community Approach(C A) fit in?</vt:lpstr>
      <vt:lpstr>Community Representation and linkage to the health facility</vt:lpstr>
      <vt:lpstr>Community approach for imam services</vt:lpstr>
      <vt:lpstr>PROCESS</vt:lpstr>
      <vt:lpstr>Cont’d</vt:lpstr>
      <vt:lpstr>STEP 1: Conducting Community Assessment</vt:lpstr>
      <vt:lpstr>Community Assessment Activities</vt:lpstr>
      <vt:lpstr>Cont’d</vt:lpstr>
      <vt:lpstr>Step 2: Formulating community Approach strategy</vt:lpstr>
      <vt:lpstr>STEP 2: COMMUNITY SENSITIZATION</vt:lpstr>
      <vt:lpstr>STEP 2: COMMUNITY SENSITIZATION</vt:lpstr>
      <vt:lpstr>STEP 2: COMMUNITY SENSITIZATION</vt:lpstr>
      <vt:lpstr>Step 3: Developing Messages and Materials</vt:lpstr>
      <vt:lpstr>Step 4: Conduct Trainings</vt:lpstr>
      <vt:lpstr>Cont’d </vt:lpstr>
      <vt:lpstr>Step 5: Community Mobilization and Ongoing Sensitization</vt:lpstr>
      <vt:lpstr>          Case-Finding and Referral of New Cases with Acute Malnutrition</vt:lpstr>
      <vt:lpstr>Step 7: Home visits and Follow Up</vt:lpstr>
      <vt:lpstr>Step 8: Linkages with other programmes and initiatives</vt:lpstr>
      <vt:lpstr>Role play 2</vt:lpstr>
      <vt:lpstr>HANDOUT 7a </vt:lpstr>
      <vt:lpstr>QUESTIONS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Integrated management of acute malnutrition</dc:title>
  <dc:creator>Claire O.</dc:creator>
  <cp:lastModifiedBy>hp</cp:lastModifiedBy>
  <cp:revision>25</cp:revision>
  <dcterms:created xsi:type="dcterms:W3CDTF">2014-12-03T12:15:07Z</dcterms:created>
  <dcterms:modified xsi:type="dcterms:W3CDTF">2019-12-16T06:05:57Z</dcterms:modified>
</cp:coreProperties>
</file>