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58"/>
  </p:notesMasterIdLst>
  <p:sldIdLst>
    <p:sldId id="257" r:id="rId2"/>
    <p:sldId id="259" r:id="rId3"/>
    <p:sldId id="260" r:id="rId4"/>
    <p:sldId id="261" r:id="rId5"/>
    <p:sldId id="262" r:id="rId6"/>
    <p:sldId id="263" r:id="rId7"/>
    <p:sldId id="264" r:id="rId8"/>
    <p:sldId id="265" r:id="rId9"/>
    <p:sldId id="266" r:id="rId10"/>
    <p:sldId id="267" r:id="rId11"/>
    <p:sldId id="268" r:id="rId12"/>
    <p:sldId id="313" r:id="rId13"/>
    <p:sldId id="269" r:id="rId14"/>
    <p:sldId id="270" r:id="rId15"/>
    <p:sldId id="271" r:id="rId16"/>
    <p:sldId id="315" r:id="rId17"/>
    <p:sldId id="272" r:id="rId18"/>
    <p:sldId id="273" r:id="rId19"/>
    <p:sldId id="274" r:id="rId20"/>
    <p:sldId id="275" r:id="rId21"/>
    <p:sldId id="316" r:id="rId22"/>
    <p:sldId id="318"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20" r:id="rId51"/>
    <p:sldId id="306" r:id="rId52"/>
    <p:sldId id="307" r:id="rId53"/>
    <p:sldId id="308" r:id="rId54"/>
    <p:sldId id="309" r:id="rId55"/>
    <p:sldId id="310" r:id="rId56"/>
    <p:sldId id="31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umi" initials="a" lastIdx="2" clrIdx="0"/>
  <p:cmAuthor id="1" name="CLAIRE" initials="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20" autoAdjust="0"/>
  </p:normalViewPr>
  <p:slideViewPr>
    <p:cSldViewPr>
      <p:cViewPr varScale="1">
        <p:scale>
          <a:sx n="59" d="100"/>
          <a:sy n="59" d="100"/>
        </p:scale>
        <p:origin x="163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2-18T14:17:44.896" idx="1">
    <p:pos x="5328" y="0"/>
    <p:text>Replaces the UNICF conceptual framework for malnutrition</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9-12-09T15:01:56.062" idx="2">
    <p:pos x="4996" y="1152"/>
    <p:text>Change picture</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4-12-18T14:22:52.198" idx="2">
    <p:pos x="3659" y="203"/>
    <p:text>Replaces the previous triage flow chart</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9.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2CED0-B4D0-46F2-B480-E0822E80FF57}" type="datetimeFigureOut">
              <a:rPr lang="en-US" smtClean="0"/>
              <a:pPr/>
              <a:t>11/21/2019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F4563-C994-4DBD-A37A-ACFDBB706045}" type="slidenum">
              <a:rPr lang="en-US" smtClean="0"/>
              <a:pPr/>
              <a:t>‹#›</a:t>
            </a:fld>
            <a:endParaRPr lang="en-US"/>
          </a:p>
        </p:txBody>
      </p:sp>
    </p:spTree>
    <p:extLst>
      <p:ext uri="{BB962C8B-B14F-4D97-AF65-F5344CB8AC3E}">
        <p14:creationId xmlns:p14="http://schemas.microsoft.com/office/powerpoint/2010/main" val="2510046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A98A27B-6902-4CCA-A5E3-083E12D34AD0}" type="slidenum">
              <a:rPr lang="en-GB">
                <a:solidFill>
                  <a:prstClr val="black"/>
                </a:solidFill>
              </a:rPr>
              <a:pPr>
                <a:defRPr/>
              </a:pPr>
              <a:t>7</a:t>
            </a:fld>
            <a:endParaRPr lang="en-GB">
              <a:solidFill>
                <a:prstClr val="black"/>
              </a:solidFill>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So why does malnutrition influence deaths from infection. Malnourished children have lower immunity so they tend to get ill more often, and when ill, the illness is more severe and longer lasting. This diagram shows that children can get progressively more and more undernourished and there is a spiral, or vicious cycle of infection and malnutrition that ends in death. When children are well-nourished, few die from infections.   </a:t>
            </a:r>
          </a:p>
          <a:p>
            <a:pPr eaLnBrk="1" hangingPunct="1">
              <a:spcBef>
                <a:spcPct val="0"/>
              </a:spcBef>
            </a:pPr>
            <a:endParaRPr lang="en-GB"/>
          </a:p>
        </p:txBody>
      </p:sp>
    </p:spTree>
    <p:extLst>
      <p:ext uri="{BB962C8B-B14F-4D97-AF65-F5344CB8AC3E}">
        <p14:creationId xmlns:p14="http://schemas.microsoft.com/office/powerpoint/2010/main" val="2774585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711EBBB-83F2-42AA-9D69-48BB1646C918}" type="slidenum">
              <a:rPr lang="en-GB">
                <a:solidFill>
                  <a:prstClr val="black"/>
                </a:solidFill>
              </a:rPr>
              <a:pPr>
                <a:defRPr/>
              </a:pPr>
              <a:t>8</a:t>
            </a:fld>
            <a:endParaRPr lang="en-GB">
              <a:solidFill>
                <a:prstClr val="black"/>
              </a:solidFill>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Infections tend to reduce a child’s appetite and this reduces their food intake . Often mothers wrongly think it best to withhold food, especially if the child has diarrhoea or a bad cough. When the body is fighting infection, there is </a:t>
            </a:r>
            <a:r>
              <a:rPr lang="en-GB" i="1"/>
              <a:t>increased utilisation of</a:t>
            </a:r>
            <a:r>
              <a:rPr lang="en-GB"/>
              <a:t> energy and nutrients. And diarrhoea leads </a:t>
            </a:r>
            <a:r>
              <a:rPr lang="en-GB" i="1"/>
              <a:t>to loss</a:t>
            </a:r>
            <a:r>
              <a:rPr lang="en-GB"/>
              <a:t> of nutrients. So infection can worsen a child’s nutritional status in several ways.  </a:t>
            </a:r>
          </a:p>
        </p:txBody>
      </p:sp>
    </p:spTree>
    <p:extLst>
      <p:ext uri="{BB962C8B-B14F-4D97-AF65-F5344CB8AC3E}">
        <p14:creationId xmlns:p14="http://schemas.microsoft.com/office/powerpoint/2010/main" val="145677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000" b="1" kern="1200" dirty="0">
                <a:solidFill>
                  <a:schemeClr val="tx1"/>
                </a:solidFill>
                <a:latin typeface="+mn-lt"/>
                <a:ea typeface="+mn-ea"/>
                <a:cs typeface="+mn-cs"/>
              </a:rPr>
              <a:t>Priority</a:t>
            </a:r>
            <a:r>
              <a:rPr lang="en-US" sz="1000" b="1" kern="1200" baseline="0" dirty="0">
                <a:solidFill>
                  <a:schemeClr val="tx1"/>
                </a:solidFill>
                <a:latin typeface="+mn-lt"/>
                <a:ea typeface="+mn-ea"/>
                <a:cs typeface="+mn-cs"/>
              </a:rPr>
              <a:t> signs :</a:t>
            </a:r>
            <a:r>
              <a:rPr lang="en-US" sz="1000" kern="1200" dirty="0">
                <a:solidFill>
                  <a:schemeClr val="tx1"/>
                </a:solidFill>
                <a:latin typeface="+mn-lt"/>
                <a:ea typeface="+mn-ea"/>
                <a:cs typeface="+mn-cs"/>
              </a:rPr>
              <a:t>Tiny baby - Sick infant less than 2 months of age, Temperature – very high &gt; 39.5</a:t>
            </a:r>
            <a:r>
              <a:rPr lang="en-US" sz="1000" kern="1200" baseline="30000" dirty="0">
                <a:solidFill>
                  <a:schemeClr val="tx1"/>
                </a:solidFill>
                <a:latin typeface="+mn-lt"/>
                <a:ea typeface="+mn-ea"/>
                <a:cs typeface="+mn-cs"/>
              </a:rPr>
              <a:t>0</a:t>
            </a:r>
            <a:r>
              <a:rPr lang="en-US" sz="1000" kern="1200" dirty="0">
                <a:solidFill>
                  <a:schemeClr val="tx1"/>
                </a:solidFill>
                <a:latin typeface="+mn-lt"/>
                <a:ea typeface="+mn-ea"/>
                <a:cs typeface="+mn-cs"/>
              </a:rPr>
              <a:t>C, Trauma – major trauma, Pain – child in severe pain, Poisoning – mother reports poisoning, Pallor – severe </a:t>
            </a:r>
            <a:r>
              <a:rPr lang="en-US" sz="1000" kern="1200" dirty="0" err="1">
                <a:solidFill>
                  <a:schemeClr val="tx1"/>
                </a:solidFill>
                <a:latin typeface="+mn-lt"/>
                <a:ea typeface="+mn-ea"/>
                <a:cs typeface="+mn-cs"/>
              </a:rPr>
              <a:t>palmar</a:t>
            </a:r>
            <a:r>
              <a:rPr lang="en-US" sz="1000" kern="1200" dirty="0">
                <a:solidFill>
                  <a:schemeClr val="tx1"/>
                </a:solidFill>
                <a:latin typeface="+mn-lt"/>
                <a:ea typeface="+mn-ea"/>
                <a:cs typeface="+mn-cs"/>
              </a:rPr>
              <a:t> pallor, Restless / Irritable / Floppy, Respiratory distress, Referral – has an urgent referral letter, Malnutrition - Visible severe wasting , Edema of both feet,</a:t>
            </a:r>
            <a:r>
              <a:rPr lang="en-US" sz="1000" kern="1200" baseline="0" dirty="0">
                <a:solidFill>
                  <a:schemeClr val="tx1"/>
                </a:solidFill>
                <a:latin typeface="+mn-lt"/>
                <a:ea typeface="+mn-ea"/>
                <a:cs typeface="+mn-cs"/>
              </a:rPr>
              <a:t> </a:t>
            </a:r>
            <a:r>
              <a:rPr lang="en-US" sz="1000" kern="1200" dirty="0">
                <a:solidFill>
                  <a:schemeClr val="tx1"/>
                </a:solidFill>
                <a:latin typeface="+mn-lt"/>
                <a:ea typeface="+mn-ea"/>
                <a:cs typeface="+mn-cs"/>
              </a:rPr>
              <a:t>Burns – severe burns </a:t>
            </a:r>
            <a:endParaRPr lang="en-US" dirty="0"/>
          </a:p>
        </p:txBody>
      </p:sp>
      <p:sp>
        <p:nvSpPr>
          <p:cNvPr id="4" name="Slide Number Placeholder 3"/>
          <p:cNvSpPr>
            <a:spLocks noGrp="1"/>
          </p:cNvSpPr>
          <p:nvPr>
            <p:ph type="sldNum" sz="quarter" idx="10"/>
          </p:nvPr>
        </p:nvSpPr>
        <p:spPr/>
        <p:txBody>
          <a:bodyPr/>
          <a:lstStyle/>
          <a:p>
            <a:fld id="{37DF4563-C994-4DBD-A37A-ACFDBB706045}" type="slidenum">
              <a:rPr lang="en-US" smtClean="0"/>
              <a:pPr/>
              <a:t>15</a:t>
            </a:fld>
            <a:endParaRPr lang="en-US"/>
          </a:p>
        </p:txBody>
      </p:sp>
    </p:spTree>
    <p:extLst>
      <p:ext uri="{BB962C8B-B14F-4D97-AF65-F5344CB8AC3E}">
        <p14:creationId xmlns:p14="http://schemas.microsoft.com/office/powerpoint/2010/main" val="275303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000" b="1" kern="1200" dirty="0">
                <a:solidFill>
                  <a:schemeClr val="tx1"/>
                </a:solidFill>
                <a:latin typeface="+mn-lt"/>
                <a:ea typeface="+mn-ea"/>
                <a:cs typeface="+mn-cs"/>
              </a:rPr>
              <a:t>Priority</a:t>
            </a:r>
            <a:r>
              <a:rPr lang="en-US" sz="1000" b="1" kern="1200" baseline="0" dirty="0">
                <a:solidFill>
                  <a:schemeClr val="tx1"/>
                </a:solidFill>
                <a:latin typeface="+mn-lt"/>
                <a:ea typeface="+mn-ea"/>
                <a:cs typeface="+mn-cs"/>
              </a:rPr>
              <a:t> signs :</a:t>
            </a:r>
            <a:r>
              <a:rPr lang="en-US" sz="1000" kern="1200" dirty="0">
                <a:solidFill>
                  <a:schemeClr val="tx1"/>
                </a:solidFill>
                <a:latin typeface="+mn-lt"/>
                <a:ea typeface="+mn-ea"/>
                <a:cs typeface="+mn-cs"/>
              </a:rPr>
              <a:t>Tiny baby - Sick infant less than 2 months of age, Temperature – very high &gt; 39.5</a:t>
            </a:r>
            <a:r>
              <a:rPr lang="en-US" sz="1000" kern="1200" baseline="30000" dirty="0">
                <a:solidFill>
                  <a:schemeClr val="tx1"/>
                </a:solidFill>
                <a:latin typeface="+mn-lt"/>
                <a:ea typeface="+mn-ea"/>
                <a:cs typeface="+mn-cs"/>
              </a:rPr>
              <a:t>0</a:t>
            </a:r>
            <a:r>
              <a:rPr lang="en-US" sz="1000" kern="1200" dirty="0">
                <a:solidFill>
                  <a:schemeClr val="tx1"/>
                </a:solidFill>
                <a:latin typeface="+mn-lt"/>
                <a:ea typeface="+mn-ea"/>
                <a:cs typeface="+mn-cs"/>
              </a:rPr>
              <a:t>C, Trauma – major trauma, Pain – child in severe pain, Poisoning – mother reports poisoning, Pallor – severe </a:t>
            </a:r>
            <a:r>
              <a:rPr lang="en-US" sz="1000" kern="1200" dirty="0" err="1">
                <a:solidFill>
                  <a:schemeClr val="tx1"/>
                </a:solidFill>
                <a:latin typeface="+mn-lt"/>
                <a:ea typeface="+mn-ea"/>
                <a:cs typeface="+mn-cs"/>
              </a:rPr>
              <a:t>palmar</a:t>
            </a:r>
            <a:r>
              <a:rPr lang="en-US" sz="1000" kern="1200">
                <a:solidFill>
                  <a:schemeClr val="tx1"/>
                </a:solidFill>
                <a:latin typeface="+mn-lt"/>
                <a:ea typeface="+mn-ea"/>
                <a:cs typeface="+mn-cs"/>
              </a:rPr>
              <a:t> pallor, Restless </a:t>
            </a:r>
            <a:r>
              <a:rPr lang="en-US" sz="1000" kern="1200" dirty="0">
                <a:solidFill>
                  <a:schemeClr val="tx1"/>
                </a:solidFill>
                <a:latin typeface="+mn-lt"/>
                <a:ea typeface="+mn-ea"/>
                <a:cs typeface="+mn-cs"/>
              </a:rPr>
              <a:t>/ Irritable </a:t>
            </a:r>
            <a:r>
              <a:rPr lang="en-US" sz="1000" kern="1200">
                <a:solidFill>
                  <a:schemeClr val="tx1"/>
                </a:solidFill>
                <a:latin typeface="+mn-lt"/>
                <a:ea typeface="+mn-ea"/>
                <a:cs typeface="+mn-cs"/>
              </a:rPr>
              <a:t>/ Floppy, Respiratory distress, Referral </a:t>
            </a:r>
            <a:r>
              <a:rPr lang="en-US" sz="1000" kern="1200" dirty="0">
                <a:solidFill>
                  <a:schemeClr val="tx1"/>
                </a:solidFill>
                <a:latin typeface="+mn-lt"/>
                <a:ea typeface="+mn-ea"/>
                <a:cs typeface="+mn-cs"/>
              </a:rPr>
              <a:t>– has an urgent </a:t>
            </a:r>
            <a:r>
              <a:rPr lang="en-US" sz="1000" kern="1200">
                <a:solidFill>
                  <a:schemeClr val="tx1"/>
                </a:solidFill>
                <a:latin typeface="+mn-lt"/>
                <a:ea typeface="+mn-ea"/>
                <a:cs typeface="+mn-cs"/>
              </a:rPr>
              <a:t>referral letter, Malnutrition </a:t>
            </a:r>
            <a:r>
              <a:rPr lang="en-US" sz="1000" kern="1200" dirty="0">
                <a:solidFill>
                  <a:schemeClr val="tx1"/>
                </a:solidFill>
                <a:latin typeface="+mn-lt"/>
                <a:ea typeface="+mn-ea"/>
                <a:cs typeface="+mn-cs"/>
              </a:rPr>
              <a:t>- Visible severe </a:t>
            </a:r>
            <a:r>
              <a:rPr lang="en-US" sz="1000" kern="1200">
                <a:solidFill>
                  <a:schemeClr val="tx1"/>
                </a:solidFill>
                <a:latin typeface="+mn-lt"/>
                <a:ea typeface="+mn-ea"/>
                <a:cs typeface="+mn-cs"/>
              </a:rPr>
              <a:t>wasting , Edema </a:t>
            </a:r>
            <a:r>
              <a:rPr lang="en-US" sz="1000" kern="1200" dirty="0">
                <a:solidFill>
                  <a:schemeClr val="tx1"/>
                </a:solidFill>
                <a:latin typeface="+mn-lt"/>
                <a:ea typeface="+mn-ea"/>
                <a:cs typeface="+mn-cs"/>
              </a:rPr>
              <a:t>of </a:t>
            </a:r>
            <a:r>
              <a:rPr lang="en-US" sz="1000" kern="1200">
                <a:solidFill>
                  <a:schemeClr val="tx1"/>
                </a:solidFill>
                <a:latin typeface="+mn-lt"/>
                <a:ea typeface="+mn-ea"/>
                <a:cs typeface="+mn-cs"/>
              </a:rPr>
              <a:t>both feet,</a:t>
            </a:r>
            <a:r>
              <a:rPr lang="en-US" sz="1000" kern="1200" baseline="0">
                <a:solidFill>
                  <a:schemeClr val="tx1"/>
                </a:solidFill>
                <a:latin typeface="+mn-lt"/>
                <a:ea typeface="+mn-ea"/>
                <a:cs typeface="+mn-cs"/>
              </a:rPr>
              <a:t> </a:t>
            </a:r>
            <a:r>
              <a:rPr lang="en-US" sz="1000" kern="1200">
                <a:solidFill>
                  <a:schemeClr val="tx1"/>
                </a:solidFill>
                <a:latin typeface="+mn-lt"/>
                <a:ea typeface="+mn-ea"/>
                <a:cs typeface="+mn-cs"/>
              </a:rPr>
              <a:t>Burns </a:t>
            </a:r>
            <a:r>
              <a:rPr lang="en-US" sz="1000" kern="1200" dirty="0">
                <a:solidFill>
                  <a:schemeClr val="tx1"/>
                </a:solidFill>
                <a:latin typeface="+mn-lt"/>
                <a:ea typeface="+mn-ea"/>
                <a:cs typeface="+mn-cs"/>
              </a:rPr>
              <a:t>– severe </a:t>
            </a:r>
            <a:r>
              <a:rPr lang="en-US" sz="1000" kern="1200">
                <a:solidFill>
                  <a:schemeClr val="tx1"/>
                </a:solidFill>
                <a:latin typeface="+mn-lt"/>
                <a:ea typeface="+mn-ea"/>
                <a:cs typeface="+mn-cs"/>
              </a:rPr>
              <a:t>burns </a:t>
            </a:r>
            <a:endParaRPr lang="en-US" dirty="0"/>
          </a:p>
        </p:txBody>
      </p:sp>
      <p:sp>
        <p:nvSpPr>
          <p:cNvPr id="4" name="Slide Number Placeholder 3"/>
          <p:cNvSpPr>
            <a:spLocks noGrp="1"/>
          </p:cNvSpPr>
          <p:nvPr>
            <p:ph type="sldNum" sz="quarter" idx="10"/>
          </p:nvPr>
        </p:nvSpPr>
        <p:spPr/>
        <p:txBody>
          <a:bodyPr/>
          <a:lstStyle/>
          <a:p>
            <a:fld id="{37DF4563-C994-4DBD-A37A-ACFDBB706045}" type="slidenum">
              <a:rPr lang="en-US" smtClean="0"/>
              <a:pPr/>
              <a:t>16</a:t>
            </a:fld>
            <a:endParaRPr lang="en-US"/>
          </a:p>
        </p:txBody>
      </p:sp>
    </p:spTree>
    <p:extLst>
      <p:ext uri="{BB962C8B-B14F-4D97-AF65-F5344CB8AC3E}">
        <p14:creationId xmlns:p14="http://schemas.microsoft.com/office/powerpoint/2010/main" val="3365132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2833E2B7-DAB7-4F13-9224-160B1415908A}" type="datetimeFigureOut">
              <a:rPr lang="en-US">
                <a:solidFill>
                  <a:srgbClr val="575F6D"/>
                </a:solidFill>
              </a:rPr>
              <a:pPr>
                <a:defRPr/>
              </a:pPr>
              <a:t>11/21/2019</a:t>
            </a:fld>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29A44027-54C3-4A51-B791-E49443E8F38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13"/>
          <p:cNvSpPr>
            <a:spLocks noGrp="1"/>
          </p:cNvSpPr>
          <p:nvPr>
            <p:ph type="dt" sz="half" idx="10"/>
          </p:nvPr>
        </p:nvSpPr>
        <p:spPr/>
        <p:txBody>
          <a:bodyPr/>
          <a:lstStyle>
            <a:lvl1pPr>
              <a:defRPr/>
            </a:lvl1pPr>
          </a:lstStyle>
          <a:p>
            <a:pPr>
              <a:defRPr/>
            </a:pPr>
            <a:fld id="{12EC2B77-9A51-4396-B291-D62C34BFB054}" type="datetimeFigureOut">
              <a:rPr lang="en-US">
                <a:solidFill>
                  <a:srgbClr val="575F6D"/>
                </a:solidFill>
              </a:rPr>
              <a:pPr>
                <a:defRPr/>
              </a:pPr>
              <a:t>11/21/2019</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pPr>
              <a:defRPr/>
            </a:pPr>
            <a:fld id="{F56ED637-1813-4C2D-8E47-1EA3E09D95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13"/>
          <p:cNvSpPr>
            <a:spLocks noGrp="1"/>
          </p:cNvSpPr>
          <p:nvPr>
            <p:ph type="dt" sz="half" idx="10"/>
          </p:nvPr>
        </p:nvSpPr>
        <p:spPr/>
        <p:txBody>
          <a:bodyPr/>
          <a:lstStyle>
            <a:lvl1pPr>
              <a:defRPr/>
            </a:lvl1pPr>
          </a:lstStyle>
          <a:p>
            <a:pPr>
              <a:defRPr/>
            </a:pPr>
            <a:fld id="{8E4705D6-C714-40D3-BB08-F799DEC61D8A}" type="datetimeFigureOut">
              <a:rPr lang="en-US">
                <a:solidFill>
                  <a:srgbClr val="575F6D"/>
                </a:solidFill>
              </a:rPr>
              <a:pPr>
                <a:defRPr/>
              </a:pPr>
              <a:t>11/21/2019</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pPr>
              <a:defRPr/>
            </a:pPr>
            <a:fld id="{292ED1AA-3C54-4C0D-B348-3E36AD335C3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48200" y="1600200"/>
            <a:ext cx="4038600" cy="4525963"/>
          </a:xfrm>
        </p:spPr>
        <p:txBody>
          <a:bodyPr>
            <a:normAutofit/>
          </a:bodyPr>
          <a:lstStyle/>
          <a:p>
            <a:pPr lvl="0"/>
            <a:endParaRPr lang="en-GB" noProof="0"/>
          </a:p>
        </p:txBody>
      </p:sp>
      <p:sp>
        <p:nvSpPr>
          <p:cNvPr id="5" name="Date Placeholder 13"/>
          <p:cNvSpPr>
            <a:spLocks noGrp="1"/>
          </p:cNvSpPr>
          <p:nvPr>
            <p:ph type="dt" sz="half" idx="10"/>
          </p:nvPr>
        </p:nvSpPr>
        <p:spPr/>
        <p:txBody>
          <a:bodyPr/>
          <a:lstStyle>
            <a:lvl1pPr>
              <a:defRPr/>
            </a:lvl1pPr>
          </a:lstStyle>
          <a:p>
            <a:pPr>
              <a:defRPr/>
            </a:pPr>
            <a:fld id="{6D298285-9793-44E6-A6AB-3D66EBBBF920}" type="datetimeFigureOut">
              <a:rPr lang="en-US">
                <a:solidFill>
                  <a:srgbClr val="575F6D"/>
                </a:solidFill>
              </a:rPr>
              <a:pPr>
                <a:defRPr/>
              </a:pPr>
              <a:t>11/21/2019</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pPr>
              <a:defRPr/>
            </a:pPr>
            <a:fld id="{72C874EA-A802-4E2F-9810-9B6EE42B168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74676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2CD412A2-6333-4FE5-B747-F4D112A73723}" type="datetimeFigureOut">
              <a:rPr lang="en-US">
                <a:solidFill>
                  <a:srgbClr val="575F6D"/>
                </a:solidFill>
              </a:rPr>
              <a:pPr>
                <a:defRPr/>
              </a:pPr>
              <a:t>11/21/2019</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2EA6D646-09A3-45FC-9199-B7DB3D6D93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a:lvl1pPr>
          </a:lstStyle>
          <a:p>
            <a:pPr>
              <a:defRPr/>
            </a:pPr>
            <a:fld id="{09DB2738-A223-479C-ADF9-ED1FBD91B48C}" type="datetimeFigureOut">
              <a:rPr lang="en-US">
                <a:solidFill>
                  <a:srgbClr val="575F6D"/>
                </a:solidFill>
              </a:rPr>
              <a:pPr>
                <a:defRPr/>
              </a:pPr>
              <a:t>11/21/2019</a:t>
            </a:fld>
            <a:endParaRPr lang="en-US">
              <a:solidFill>
                <a:srgbClr val="575F6D"/>
              </a:solidFill>
            </a:endParaRPr>
          </a:p>
        </p:txBody>
      </p:sp>
      <p:sp>
        <p:nvSpPr>
          <p:cNvPr id="5" name="Slide Number Placeholder 8"/>
          <p:cNvSpPr>
            <a:spLocks noGrp="1"/>
          </p:cNvSpPr>
          <p:nvPr>
            <p:ph type="sldNum" sz="quarter" idx="11"/>
          </p:nvPr>
        </p:nvSpPr>
        <p:spPr/>
        <p:txBody>
          <a:bodyPr rtlCol="0"/>
          <a:lstStyle>
            <a:lvl1pPr>
              <a:defRPr/>
            </a:lvl1pPr>
          </a:lstStyle>
          <a:p>
            <a:pPr>
              <a:defRPr/>
            </a:pPr>
            <a:fld id="{5EFACADB-3ECE-4D37-A803-FDD484486ECC}"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cs typeface="Arial" charset="0"/>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cs typeface="Arial" charset="0"/>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cs typeface="Arial" charset="0"/>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cs typeface="Arial" charset="0"/>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cs typeface="Arial" charset="0"/>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cs typeface="Arial"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06199648-9D7A-4A46-BBD5-915E925878A0}" type="datetimeFigureOut">
              <a:rPr lang="en-US">
                <a:solidFill>
                  <a:srgbClr val="FFF39D"/>
                </a:solidFill>
              </a:rPr>
              <a:pPr>
                <a:defRPr/>
              </a:pPr>
              <a:t>11/21/2019</a:t>
            </a:fld>
            <a:endParaRPr lang="en-US">
              <a:solidFill>
                <a:srgbClr val="FFF39D"/>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1E532CE6-4A00-4B82-93BC-7C417DAA552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4BC51920-3F36-4EDC-B79D-4D4EC6DFE71F}" type="datetimeFigureOut">
              <a:rPr lang="en-US">
                <a:solidFill>
                  <a:srgbClr val="575F6D"/>
                </a:solidFill>
              </a:rPr>
              <a:pPr>
                <a:defRPr/>
              </a:pPr>
              <a:t>11/21/2019</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pPr>
              <a:defRPr/>
            </a:pPr>
            <a:fld id="{5950B813-36B5-426B-A237-49784DA89EC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fld id="{445B4B20-A5D8-41C2-96F3-F2D5FC8095DB}" type="datetimeFigureOut">
              <a:rPr lang="en-US">
                <a:solidFill>
                  <a:srgbClr val="575F6D"/>
                </a:solidFill>
              </a:rPr>
              <a:pPr>
                <a:defRPr/>
              </a:pPr>
              <a:t>11/21/2019</a:t>
            </a:fld>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pPr>
              <a:defRPr/>
            </a:pPr>
            <a:fld id="{FF898672-5718-4C57-A9F6-4E0D743D3F1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D39E6C1-CC9B-47DC-BADB-0D39F19C291C}" type="datetimeFigureOut">
              <a:rPr lang="en-US">
                <a:solidFill>
                  <a:srgbClr val="575F6D"/>
                </a:solidFill>
              </a:rPr>
              <a:pPr>
                <a:defRPr/>
              </a:pPr>
              <a:t>11/21/2019</a:t>
            </a:fld>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pPr>
              <a:defRPr/>
            </a:pPr>
            <a:fld id="{C751AFD8-F300-443A-8240-2E229A81215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52BE969E-EF84-4E4F-895B-EAA4EB285876}" type="datetimeFigureOut">
              <a:rPr lang="en-US">
                <a:solidFill>
                  <a:srgbClr val="575F6D"/>
                </a:solidFill>
              </a:rPr>
              <a:pPr>
                <a:defRPr/>
              </a:pPr>
              <a:t>11/21/2019</a:t>
            </a:fld>
            <a:endParaRPr lang="en-US">
              <a:solidFill>
                <a:srgbClr val="575F6D"/>
              </a:solidFill>
            </a:endParaRPr>
          </a:p>
        </p:txBody>
      </p:sp>
      <p:sp>
        <p:nvSpPr>
          <p:cNvPr id="13" name="Slide Number Placeholder 17"/>
          <p:cNvSpPr>
            <a:spLocks noGrp="1"/>
          </p:cNvSpPr>
          <p:nvPr>
            <p:ph type="sldNum" sz="quarter" idx="11"/>
          </p:nvPr>
        </p:nvSpPr>
        <p:spPr/>
        <p:txBody>
          <a:bodyPr rtlCol="0"/>
          <a:lstStyle>
            <a:lvl1pPr>
              <a:defRPr/>
            </a:lvl1pPr>
          </a:lstStyle>
          <a:p>
            <a:pPr>
              <a:defRPr/>
            </a:pPr>
            <a:fld id="{E05EDBD3-A536-4160-87E0-DA74FE7E6CBD}"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080F8E14-9569-411C-B66D-C1ECB26E9255}" type="datetimeFigureOut">
              <a:rPr lang="en-US">
                <a:solidFill>
                  <a:srgbClr val="575F6D"/>
                </a:solidFill>
              </a:rPr>
              <a:pPr>
                <a:defRPr/>
              </a:pPr>
              <a:t>11/21/2019</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14E77348-973E-44B5-BBE7-BC0EF04A263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1197A9B7-317A-467C-8789-6056DBDE657C}" type="datetimeFigureOut">
              <a:rPr lang="en-US">
                <a:solidFill>
                  <a:srgbClr val="575F6D"/>
                </a:solidFill>
              </a:rPr>
              <a:pPr>
                <a:defRPr/>
              </a:pPr>
              <a:t>11/21/2019</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EA3D67F3-FD58-4614-80BD-B84BE371E3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54276"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cs typeface="+mn-cs"/>
              </a:defRPr>
            </a:lvl1pPr>
          </a:lstStyle>
          <a:p>
            <a:pPr fontAlgn="base">
              <a:spcBef>
                <a:spcPct val="0"/>
              </a:spcBef>
              <a:spcAft>
                <a:spcPct val="0"/>
              </a:spcAft>
              <a:defRPr/>
            </a:pPr>
            <a:fld id="{BF861555-E36D-48A7-9A8E-E157E9202F81}" type="datetimeFigureOut">
              <a:rPr lang="en-US">
                <a:solidFill>
                  <a:srgbClr val="575F6D"/>
                </a:solidFill>
                <a:latin typeface="Arial" charset="0"/>
              </a:rPr>
              <a:pPr fontAlgn="base">
                <a:spcBef>
                  <a:spcPct val="0"/>
                </a:spcBef>
                <a:spcAft>
                  <a:spcPct val="0"/>
                </a:spcAft>
                <a:defRPr/>
              </a:pPr>
              <a:t>11/21/2019</a:t>
            </a:fld>
            <a:endParaRPr lang="en-US">
              <a:solidFill>
                <a:srgbClr val="575F6D"/>
              </a:solidFill>
              <a:latin typeface="Arial" charset="0"/>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cs typeface="+mn-cs"/>
              </a:defRPr>
            </a:lvl1pPr>
          </a:lstStyle>
          <a:p>
            <a:pPr fontAlgn="base">
              <a:spcBef>
                <a:spcPct val="0"/>
              </a:spcBef>
              <a:spcAft>
                <a:spcPct val="0"/>
              </a:spcAft>
              <a:defRPr/>
            </a:pPr>
            <a:endParaRPr lang="en-US">
              <a:solidFill>
                <a:srgbClr val="575F6D"/>
              </a:solidFill>
              <a:latin typeface="Arial" charset="0"/>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cs typeface="+mn-cs"/>
              </a:defRPr>
            </a:lvl1pPr>
          </a:lstStyle>
          <a:p>
            <a:pPr fontAlgn="base">
              <a:spcBef>
                <a:spcPct val="0"/>
              </a:spcBef>
              <a:spcAft>
                <a:spcPct val="0"/>
              </a:spcAft>
              <a:defRPr/>
            </a:pPr>
            <a:fld id="{91CDB09E-1C71-42C9-AD59-06CC07E4F6D0}" type="slidenum">
              <a:rPr lang="en-US">
                <a:latin typeface="Arial" charset="0"/>
              </a:rPr>
              <a:pPr fontAlgn="base">
                <a:spcBef>
                  <a:spcPct val="0"/>
                </a:spcBef>
                <a:spcAft>
                  <a:spcPct val="0"/>
                </a:spcAft>
                <a:defRPr/>
              </a:pPr>
              <a:t>‹#›</a:t>
            </a:fld>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vmlDrawing" Target="../drawings/vmlDrawing14.vml"/><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vmlDrawing" Target="../drawings/vmlDrawing15.vml"/><Relationship Id="rId5" Type="http://schemas.openxmlformats.org/officeDocument/2006/relationships/image" Target="../media/image2.w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vmlDrawing" Target="../drawings/vmlDrawing16.vml"/><Relationship Id="rId5" Type="http://schemas.openxmlformats.org/officeDocument/2006/relationships/image" Target="../media/image2.w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17.vml"/><Relationship Id="rId5" Type="http://schemas.openxmlformats.org/officeDocument/2006/relationships/image" Target="../media/image5.jpeg"/><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vmlDrawing" Target="../drawings/vmlDrawing18.vml"/><Relationship Id="rId5" Type="http://schemas.openxmlformats.org/officeDocument/2006/relationships/image" Target="../media/image6.jpeg"/><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19.vml"/><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image" Target="../media/image2.wmf"/><Relationship Id="rId5" Type="http://schemas.openxmlformats.org/officeDocument/2006/relationships/oleObject" Target="../embeddings/oleObject20.bin"/><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wmf"/><Relationship Id="rId4" Type="http://schemas.openxmlformats.org/officeDocument/2006/relationships/oleObject" Target="../embeddings/oleObject21.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2.wmf"/><Relationship Id="rId2" Type="http://schemas.openxmlformats.org/officeDocument/2006/relationships/slideLayout" Target="../slideLayouts/slideLayout10.xml"/><Relationship Id="rId1" Type="http://schemas.openxmlformats.org/officeDocument/2006/relationships/vmlDrawing" Target="../drawings/vmlDrawing22.vml"/><Relationship Id="rId6" Type="http://schemas.openxmlformats.org/officeDocument/2006/relationships/oleObject" Target="../embeddings/oleObject23.bin"/><Relationship Id="rId5" Type="http://schemas.openxmlformats.org/officeDocument/2006/relationships/image" Target="../media/image6.jpe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slideLayout" Target="../slideLayouts/slideLayout11.xml"/><Relationship Id="rId1" Type="http://schemas.openxmlformats.org/officeDocument/2006/relationships/vmlDrawing" Target="../drawings/vmlDrawing23.vml"/><Relationship Id="rId6" Type="http://schemas.openxmlformats.org/officeDocument/2006/relationships/image" Target="../media/image11.png"/><Relationship Id="rId5" Type="http://schemas.openxmlformats.org/officeDocument/2006/relationships/image" Target="../media/image2.wmf"/><Relationship Id="rId4" Type="http://schemas.openxmlformats.org/officeDocument/2006/relationships/oleObject" Target="../embeddings/oleObject24.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comments" Target="../comments/comment2.xml"/><Relationship Id="rId5" Type="http://schemas.openxmlformats.org/officeDocument/2006/relationships/image" Target="../media/image13.jpeg"/><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2.wmf"/><Relationship Id="rId4" Type="http://schemas.openxmlformats.org/officeDocument/2006/relationships/oleObject" Target="../embeddings/oleObject26.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26.v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2.xml"/><Relationship Id="rId1" Type="http://schemas.openxmlformats.org/officeDocument/2006/relationships/vmlDrawing" Target="../drawings/vmlDrawing27.vml"/><Relationship Id="rId5" Type="http://schemas.openxmlformats.org/officeDocument/2006/relationships/image" Target="../media/image15.png"/><Relationship Id="rId4" Type="http://schemas.openxmlformats.org/officeDocument/2006/relationships/image" Target="../media/image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2.xml"/><Relationship Id="rId1" Type="http://schemas.openxmlformats.org/officeDocument/2006/relationships/vmlDrawing" Target="../drawings/vmlDrawing28.vml"/><Relationship Id="rId5" Type="http://schemas.openxmlformats.org/officeDocument/2006/relationships/image" Target="../media/image16.png"/><Relationship Id="rId4" Type="http://schemas.openxmlformats.org/officeDocument/2006/relationships/image" Target="../media/image2.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17.png"/><Relationship Id="rId4" Type="http://schemas.openxmlformats.org/officeDocument/2006/relationships/image" Target="../media/image2.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11.png"/><Relationship Id="rId4" Type="http://schemas.openxmlformats.org/officeDocument/2006/relationships/image" Target="../media/image2.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image" Target="../media/image11.png"/><Relationship Id="rId4" Type="http://schemas.openxmlformats.org/officeDocument/2006/relationships/image" Target="../media/image2.wmf"/></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20.png"/><Relationship Id="rId4" Type="http://schemas.openxmlformats.org/officeDocument/2006/relationships/image" Target="../media/image2.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20.png"/><Relationship Id="rId4" Type="http://schemas.openxmlformats.org/officeDocument/2006/relationships/image" Target="../media/image2.wmf"/></Relationships>
</file>

<file path=ppt/slides/_rels/slide3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2.wmf"/><Relationship Id="rId4" Type="http://schemas.openxmlformats.org/officeDocument/2006/relationships/oleObject" Target="../embeddings/oleObject35.bin"/></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vmlDrawing" Target="../drawings/vmlDrawing35.vml"/><Relationship Id="rId5" Type="http://schemas.openxmlformats.org/officeDocument/2006/relationships/image" Target="../media/image2.wmf"/><Relationship Id="rId4" Type="http://schemas.openxmlformats.org/officeDocument/2006/relationships/oleObject" Target="../embeddings/oleObject36.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6.xml"/><Relationship Id="rId1" Type="http://schemas.openxmlformats.org/officeDocument/2006/relationships/vmlDrawing" Target="../drawings/vmlDrawing36.vml"/><Relationship Id="rId4" Type="http://schemas.openxmlformats.org/officeDocument/2006/relationships/image" Target="../media/image2.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2.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2.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6.xml"/><Relationship Id="rId1" Type="http://schemas.openxmlformats.org/officeDocument/2006/relationships/vmlDrawing" Target="../drawings/vmlDrawing39.vml"/><Relationship Id="rId4" Type="http://schemas.openxmlformats.org/officeDocument/2006/relationships/image" Target="../media/image2.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3.xml"/><Relationship Id="rId1" Type="http://schemas.openxmlformats.org/officeDocument/2006/relationships/vmlDrawing" Target="../drawings/vmlDrawing40.vml"/><Relationship Id="rId4" Type="http://schemas.openxmlformats.org/officeDocument/2006/relationships/image" Target="../media/image2.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2.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image" Target="../media/image2.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image" Target="../media/image2.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vmlDrawing" Target="../drawings/vmlDrawing44.vml"/><Relationship Id="rId4" Type="http://schemas.openxmlformats.org/officeDocument/2006/relationships/image" Target="../media/image2.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6.xml"/><Relationship Id="rId1" Type="http://schemas.openxmlformats.org/officeDocument/2006/relationships/vmlDrawing" Target="../drawings/vmlDrawing45.v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comments" Target="../comments/comment1.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hyperlink" Target="http://www.thelancet.com/journals/lancet/article/S0140-6736(07)61690-0/abstract" TargetMode="External"/><Relationship Id="rId5" Type="http://schemas.openxmlformats.org/officeDocument/2006/relationships/image" Target="../media/image3.jpeg"/><Relationship Id="rId4" Type="http://schemas.openxmlformats.org/officeDocument/2006/relationships/image" Target="../media/image2.wmf"/></Relationships>
</file>

<file path=ppt/slides/_rels/slide50.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2.wmf"/><Relationship Id="rId4" Type="http://schemas.openxmlformats.org/officeDocument/2006/relationships/oleObject" Target="../embeddings/oleObject47.bin"/></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vmlDrawing" Target="../drawings/vmlDrawing47.vml"/><Relationship Id="rId5" Type="http://schemas.openxmlformats.org/officeDocument/2006/relationships/image" Target="../media/image2.wmf"/><Relationship Id="rId4" Type="http://schemas.openxmlformats.org/officeDocument/2006/relationships/oleObject" Target="../embeddings/oleObject48.bin"/></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2.xml"/><Relationship Id="rId1" Type="http://schemas.openxmlformats.org/officeDocument/2006/relationships/vmlDrawing" Target="../drawings/vmlDrawing48.vml"/><Relationship Id="rId5" Type="http://schemas.openxmlformats.org/officeDocument/2006/relationships/image" Target="../media/image2.wmf"/><Relationship Id="rId4" Type="http://schemas.openxmlformats.org/officeDocument/2006/relationships/oleObject" Target="../embeddings/oleObject49.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6.xml"/><Relationship Id="rId1" Type="http://schemas.openxmlformats.org/officeDocument/2006/relationships/vmlDrawing" Target="../drawings/vmlDrawing49.vml"/><Relationship Id="rId4" Type="http://schemas.openxmlformats.org/officeDocument/2006/relationships/image" Target="../media/image2.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50.vml"/><Relationship Id="rId4" Type="http://schemas.openxmlformats.org/officeDocument/2006/relationships/image" Target="../media/image2.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image" Target="../media/image4.png"/><Relationship Id="rId5" Type="http://schemas.openxmlformats.org/officeDocument/2006/relationships/image" Target="../media/image2.w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1371600" y="2743200"/>
            <a:ext cx="7772400" cy="1470025"/>
          </a:xfrm>
        </p:spPr>
        <p:txBody>
          <a:bodyPr/>
          <a:lstStyle/>
          <a:p>
            <a:pPr eaLnBrk="1" fontAlgn="auto" hangingPunct="1">
              <a:spcAft>
                <a:spcPts val="0"/>
              </a:spcAft>
              <a:defRPr/>
            </a:pPr>
            <a:r>
              <a:rPr lang="en-GB" b="1">
                <a:solidFill>
                  <a:srgbClr val="C00000"/>
                </a:solidFill>
              </a:rPr>
              <a:t>Integrated management of acute malnutrition</a:t>
            </a:r>
          </a:p>
        </p:txBody>
      </p:sp>
      <p:sp>
        <p:nvSpPr>
          <p:cNvPr id="1028" name="Subtitle 2"/>
          <p:cNvSpPr>
            <a:spLocks noGrp="1"/>
          </p:cNvSpPr>
          <p:nvPr>
            <p:ph type="subTitle" idx="4294967295"/>
          </p:nvPr>
        </p:nvSpPr>
        <p:spPr>
          <a:xfrm>
            <a:off x="2743200" y="4648200"/>
            <a:ext cx="6400800" cy="838200"/>
          </a:xfrm>
        </p:spPr>
        <p:txBody>
          <a:bodyPr/>
          <a:lstStyle/>
          <a:p>
            <a:pPr marL="0" indent="0" algn="ctr" eaLnBrk="1" hangingPunct="1">
              <a:buFontTx/>
              <a:buNone/>
            </a:pPr>
            <a:r>
              <a:rPr lang="en-US"/>
              <a:t>Diagnosis  and Triage</a:t>
            </a:r>
            <a:endParaRPr lang="en-GB"/>
          </a:p>
        </p:txBody>
      </p:sp>
      <p:graphicFrame>
        <p:nvGraphicFramePr>
          <p:cNvPr id="1026" name="Object 2"/>
          <p:cNvGraphicFramePr>
            <a:graphicFrameLocks noChangeAspect="1"/>
          </p:cNvGraphicFramePr>
          <p:nvPr/>
        </p:nvGraphicFramePr>
        <p:xfrm>
          <a:off x="152400" y="104775"/>
          <a:ext cx="1447800" cy="1190625"/>
        </p:xfrm>
        <a:graphic>
          <a:graphicData uri="http://schemas.openxmlformats.org/presentationml/2006/ole">
            <mc:AlternateContent xmlns:mc="http://schemas.openxmlformats.org/markup-compatibility/2006">
              <mc:Choice xmlns:v="urn:schemas-microsoft-com:vml" Requires="v">
                <p:oleObj spid="_x0000_s54278"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4775"/>
                        <a:ext cx="1447800" cy="119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Box 4"/>
          <p:cNvSpPr txBox="1">
            <a:spLocks noChangeArrowheads="1"/>
          </p:cNvSpPr>
          <p:nvPr/>
        </p:nvSpPr>
        <p:spPr bwMode="auto">
          <a:xfrm>
            <a:off x="0" y="1295400"/>
            <a:ext cx="1981200" cy="581025"/>
          </a:xfrm>
          <a:prstGeom prst="rect">
            <a:avLst/>
          </a:prstGeom>
          <a:noFill/>
          <a:ln w="9525">
            <a:noFill/>
            <a:miter lim="800000"/>
            <a:headEnd/>
            <a:tailEnd/>
          </a:ln>
        </p:spPr>
        <p:txBody>
          <a:bodyPr>
            <a:spAutoFit/>
          </a:bodyPr>
          <a:lstStyle/>
          <a:p>
            <a:pPr algn="ctr" fontAlgn="base">
              <a:spcBef>
                <a:spcPct val="0"/>
              </a:spcBef>
              <a:spcAft>
                <a:spcPct val="0"/>
              </a:spcAft>
            </a:pPr>
            <a:r>
              <a:rPr lang="en-GB" sz="1600">
                <a:solidFill>
                  <a:prstClr val="black"/>
                </a:solidFill>
                <a:cs typeface="Arial" charset="0"/>
              </a:rPr>
              <a:t>Republic  of Kenya</a:t>
            </a:r>
          </a:p>
          <a:p>
            <a:pPr algn="ctr" fontAlgn="base">
              <a:spcBef>
                <a:spcPct val="0"/>
              </a:spcBef>
              <a:spcAft>
                <a:spcPct val="0"/>
              </a:spcAft>
            </a:pPr>
            <a:r>
              <a:rPr lang="en-GB" sz="1600">
                <a:solidFill>
                  <a:prstClr val="black"/>
                </a:solidFill>
                <a:cs typeface="Arial" charset="0"/>
              </a:rPr>
              <a:t>Ministry of Health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p:cNvSpPr>
          <p:nvPr>
            <p:ph type="title" idx="4294967295"/>
          </p:nvPr>
        </p:nvSpPr>
        <p:spPr bwMode="auto">
          <a:xfrm>
            <a:off x="228600" y="274638"/>
            <a:ext cx="7696200" cy="792162"/>
          </a:xfrm>
          <a:noFill/>
        </p:spPr>
        <p:txBody>
          <a:bodyPr wrap="square" lIns="91440" tIns="45720" rIns="91440" bIns="45720" numCol="1" anchorCtr="0" compatLnSpc="1">
            <a:prstTxWarp prst="textNoShape">
              <a:avLst/>
            </a:prstTxWarp>
          </a:bodyPr>
          <a:lstStyle/>
          <a:p>
            <a:r>
              <a:rPr lang="en-US" cap="none"/>
              <a:t>Basic Causes</a:t>
            </a:r>
          </a:p>
        </p:txBody>
      </p:sp>
      <p:sp>
        <p:nvSpPr>
          <p:cNvPr id="11268" name="Rectangle 3"/>
          <p:cNvSpPr>
            <a:spLocks noGrp="1" noChangeArrowheads="1"/>
          </p:cNvSpPr>
          <p:nvPr>
            <p:ph type="body" idx="1"/>
          </p:nvPr>
        </p:nvSpPr>
        <p:spPr>
          <a:xfrm>
            <a:off x="228600" y="1295400"/>
            <a:ext cx="8229600" cy="5178425"/>
          </a:xfrm>
        </p:spPr>
        <p:txBody>
          <a:bodyPr/>
          <a:lstStyle/>
          <a:p>
            <a:pPr marL="609600" indent="-609600" eaLnBrk="1" hangingPunct="1">
              <a:lnSpc>
                <a:spcPct val="80000"/>
              </a:lnSpc>
              <a:buFont typeface="Wingdings" pitchFamily="2" charset="2"/>
              <a:buChar char="Ø"/>
            </a:pPr>
            <a:r>
              <a:rPr lang="en-US" sz="2100" dirty="0"/>
              <a:t>Regional and national level, where strategies and policies that affect the allocation of resources influence what happens at community level. Example of resources;</a:t>
            </a:r>
          </a:p>
          <a:p>
            <a:pPr marL="609600" indent="-609600" eaLnBrk="1" hangingPunct="1">
              <a:lnSpc>
                <a:spcPct val="80000"/>
              </a:lnSpc>
              <a:buFont typeface="Wingdings" pitchFamily="2" charset="2"/>
              <a:buNone/>
            </a:pPr>
            <a:endParaRPr lang="en-US" sz="2100" dirty="0"/>
          </a:p>
          <a:p>
            <a:pPr marL="1798638" lvl="4" indent="-609600" eaLnBrk="1" hangingPunct="1">
              <a:lnSpc>
                <a:spcPct val="80000"/>
              </a:lnSpc>
              <a:buFont typeface="Wingdings" pitchFamily="2" charset="2"/>
              <a:buChar char="q"/>
            </a:pPr>
            <a:r>
              <a:rPr lang="en-US" sz="2100" dirty="0"/>
              <a:t>Human </a:t>
            </a:r>
          </a:p>
          <a:p>
            <a:pPr marL="1798638" lvl="4" indent="-609600" eaLnBrk="1" hangingPunct="1">
              <a:lnSpc>
                <a:spcPct val="80000"/>
              </a:lnSpc>
              <a:buFont typeface="Wingdings" pitchFamily="2" charset="2"/>
              <a:buChar char="q"/>
            </a:pPr>
            <a:r>
              <a:rPr lang="en-US" sz="2100" dirty="0"/>
              <a:t>Economic </a:t>
            </a:r>
          </a:p>
          <a:p>
            <a:pPr marL="1798638" lvl="4" indent="-609600" eaLnBrk="1" hangingPunct="1">
              <a:lnSpc>
                <a:spcPct val="80000"/>
              </a:lnSpc>
              <a:buFont typeface="Wingdings" pitchFamily="2" charset="2"/>
              <a:buChar char="q"/>
            </a:pPr>
            <a:r>
              <a:rPr lang="en-US" sz="2100" dirty="0"/>
              <a:t>Political and </a:t>
            </a:r>
          </a:p>
          <a:p>
            <a:pPr marL="1798638" lvl="4" indent="-609600" eaLnBrk="1" hangingPunct="1">
              <a:lnSpc>
                <a:spcPct val="80000"/>
              </a:lnSpc>
              <a:buFont typeface="Wingdings" pitchFamily="2" charset="2"/>
              <a:buChar char="q"/>
            </a:pPr>
            <a:r>
              <a:rPr lang="en-US" sz="2100" dirty="0"/>
              <a:t>Cultural</a:t>
            </a:r>
          </a:p>
          <a:p>
            <a:pPr marL="609600" indent="-609600" eaLnBrk="1" hangingPunct="1">
              <a:lnSpc>
                <a:spcPct val="80000"/>
              </a:lnSpc>
              <a:buFont typeface="Wingdings" pitchFamily="2" charset="2"/>
              <a:buChar char="Ø"/>
            </a:pPr>
            <a:endParaRPr lang="en-US" sz="2100" dirty="0"/>
          </a:p>
          <a:p>
            <a:pPr marL="609600" indent="-609600" eaLnBrk="1" hangingPunct="1">
              <a:lnSpc>
                <a:spcPct val="80000"/>
              </a:lnSpc>
              <a:buFont typeface="Wingdings" pitchFamily="2" charset="2"/>
              <a:buChar char="Ø"/>
            </a:pPr>
            <a:r>
              <a:rPr lang="en-US" sz="2100" dirty="0"/>
              <a:t>Geographical isolation and lack of access to markets due to poor infrastructure can have a huge negative impact on food security.</a:t>
            </a:r>
          </a:p>
          <a:p>
            <a:pPr marL="609600" indent="-609600" eaLnBrk="1" hangingPunct="1">
              <a:lnSpc>
                <a:spcPct val="80000"/>
              </a:lnSpc>
            </a:pPr>
            <a:endParaRPr lang="en-US" dirty="0"/>
          </a:p>
        </p:txBody>
      </p:sp>
      <p:graphicFrame>
        <p:nvGraphicFramePr>
          <p:cNvPr id="1126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64518"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rot="16200000">
            <a:off x="6394450" y="2778125"/>
            <a:ext cx="4646613" cy="461963"/>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b="1" dirty="0">
                <a:solidFill>
                  <a:srgbClr val="AEBAD5">
                    <a:lumMod val="75000"/>
                  </a:srgbClr>
                </a:solidFill>
                <a:cs typeface="Arial" charset="0"/>
              </a:rPr>
              <a:t>Causes of Malnutrition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52400" y="274638"/>
            <a:ext cx="8077200" cy="792162"/>
          </a:xfrm>
        </p:spPr>
        <p:txBody>
          <a:bodyPr/>
          <a:lstStyle/>
          <a:p>
            <a:pPr eaLnBrk="1" fontAlgn="auto" hangingPunct="1">
              <a:spcAft>
                <a:spcPts val="0"/>
              </a:spcAft>
              <a:defRPr/>
            </a:pPr>
            <a:r>
              <a:rPr lang="en-US" b="1" dirty="0"/>
              <a:t>Categories of Malnutrition</a:t>
            </a:r>
          </a:p>
        </p:txBody>
      </p:sp>
      <p:sp>
        <p:nvSpPr>
          <p:cNvPr id="24579" name="Rectangle 3"/>
          <p:cNvSpPr>
            <a:spLocks noGrp="1" noChangeArrowheads="1"/>
          </p:cNvSpPr>
          <p:nvPr>
            <p:ph type="body" idx="4294967295"/>
          </p:nvPr>
        </p:nvSpPr>
        <p:spPr>
          <a:xfrm>
            <a:off x="152400" y="1219200"/>
            <a:ext cx="8610600" cy="4906963"/>
          </a:xfrm>
          <a:solidFill>
            <a:schemeClr val="accent2"/>
          </a:solidFill>
        </p:spPr>
        <p:txBody>
          <a:bodyPr/>
          <a:lstStyle/>
          <a:p>
            <a:pPr marL="495300" indent="-495300" eaLnBrk="1" hangingPunct="1">
              <a:buClr>
                <a:schemeClr val="tx1"/>
              </a:buClr>
              <a:buNone/>
            </a:pPr>
            <a:r>
              <a:rPr lang="en-GB" sz="2100" dirty="0"/>
              <a:t>Four categories that can appear in isolation or combination:</a:t>
            </a:r>
          </a:p>
          <a:p>
            <a:pPr marL="495300" indent="-495300" eaLnBrk="1" hangingPunct="1">
              <a:buClr>
                <a:schemeClr val="tx1"/>
              </a:buClr>
              <a:buNone/>
            </a:pPr>
            <a:endParaRPr lang="en-GB" sz="2100" dirty="0"/>
          </a:p>
          <a:p>
            <a:pPr marL="495300" indent="-495300" eaLnBrk="1" hangingPunct="1">
              <a:buClr>
                <a:schemeClr val="tx1"/>
              </a:buClr>
              <a:buFont typeface="+mj-lt"/>
              <a:buAutoNum type="arabicPeriod"/>
            </a:pPr>
            <a:r>
              <a:rPr lang="en-GB" sz="2100" dirty="0"/>
              <a:t>Acute Malnutrition</a:t>
            </a:r>
          </a:p>
          <a:p>
            <a:pPr marL="495300" indent="-495300" eaLnBrk="1" hangingPunct="1">
              <a:buClr>
                <a:schemeClr val="tx1"/>
              </a:buClr>
              <a:buFont typeface="+mj-lt"/>
              <a:buAutoNum type="arabicPeriod"/>
            </a:pPr>
            <a:endParaRPr lang="en-GB" sz="2100" dirty="0"/>
          </a:p>
          <a:p>
            <a:pPr marL="495300" indent="-495300" eaLnBrk="1" hangingPunct="1">
              <a:buClr>
                <a:schemeClr val="tx1"/>
              </a:buClr>
              <a:buFont typeface="+mj-lt"/>
              <a:buAutoNum type="arabicPeriod"/>
            </a:pPr>
            <a:r>
              <a:rPr lang="en-GB" sz="2100" dirty="0"/>
              <a:t>Stunting</a:t>
            </a:r>
          </a:p>
          <a:p>
            <a:pPr marL="495300" indent="-495300" eaLnBrk="1" hangingPunct="1">
              <a:buClr>
                <a:schemeClr val="tx1"/>
              </a:buClr>
              <a:buFont typeface="+mj-lt"/>
              <a:buAutoNum type="arabicPeriod"/>
            </a:pPr>
            <a:endParaRPr lang="en-GB" sz="2100" dirty="0"/>
          </a:p>
          <a:p>
            <a:pPr marL="495300" indent="-495300" eaLnBrk="1" hangingPunct="1">
              <a:buClr>
                <a:schemeClr val="tx1"/>
              </a:buClr>
              <a:buFont typeface="+mj-lt"/>
              <a:buAutoNum type="arabicPeriod"/>
            </a:pPr>
            <a:r>
              <a:rPr lang="en-GB" sz="2100" dirty="0"/>
              <a:t>Underweight</a:t>
            </a:r>
          </a:p>
          <a:p>
            <a:pPr marL="495300" indent="-495300" eaLnBrk="1" hangingPunct="1">
              <a:buClr>
                <a:schemeClr val="tx1"/>
              </a:buClr>
              <a:buFont typeface="+mj-lt"/>
              <a:buAutoNum type="arabicPeriod"/>
            </a:pPr>
            <a:endParaRPr lang="en-GB" sz="2100" dirty="0"/>
          </a:p>
          <a:p>
            <a:pPr marL="495300" indent="-495300" eaLnBrk="1" hangingPunct="1">
              <a:buClr>
                <a:schemeClr val="tx1"/>
              </a:buClr>
              <a:buFont typeface="+mj-lt"/>
              <a:buAutoNum type="arabicPeriod"/>
            </a:pPr>
            <a:r>
              <a:rPr lang="en-GB" sz="2100" dirty="0"/>
              <a:t>Micronutrient Deficiency</a:t>
            </a:r>
          </a:p>
          <a:p>
            <a:pPr marL="495300" indent="-495300" eaLnBrk="1" hangingPunct="1">
              <a:buClr>
                <a:schemeClr val="tx1"/>
              </a:buClr>
              <a:buFont typeface="+mj-lt"/>
              <a:buAutoNum type="arabicPeriod"/>
            </a:pPr>
            <a:endParaRPr lang="en-GB" sz="2100" dirty="0"/>
          </a:p>
        </p:txBody>
      </p:sp>
      <p:graphicFrame>
        <p:nvGraphicFramePr>
          <p:cNvPr id="12290" name="Object 2"/>
          <p:cNvGraphicFramePr>
            <a:graphicFrameLocks noChangeAspect="1"/>
          </p:cNvGraphicFramePr>
          <p:nvPr/>
        </p:nvGraphicFramePr>
        <p:xfrm>
          <a:off x="7924800" y="6169025"/>
          <a:ext cx="838200" cy="688975"/>
        </p:xfrm>
        <a:graphic>
          <a:graphicData uri="http://schemas.openxmlformats.org/presentationml/2006/ole">
            <mc:AlternateContent xmlns:mc="http://schemas.openxmlformats.org/markup-compatibility/2006">
              <mc:Choice xmlns:v="urn:schemas-microsoft-com:vml" Requires="v">
                <p:oleObj spid="_x0000_s65542"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52400" y="274638"/>
            <a:ext cx="8077200" cy="792162"/>
          </a:xfrm>
        </p:spPr>
        <p:txBody>
          <a:bodyPr/>
          <a:lstStyle/>
          <a:p>
            <a:pPr eaLnBrk="1" fontAlgn="auto" hangingPunct="1">
              <a:spcAft>
                <a:spcPts val="0"/>
              </a:spcAft>
              <a:defRPr/>
            </a:pPr>
            <a:r>
              <a:rPr lang="en-US" b="1" dirty="0"/>
              <a:t>Forms of Acute Malnutrition</a:t>
            </a:r>
          </a:p>
        </p:txBody>
      </p:sp>
      <p:sp>
        <p:nvSpPr>
          <p:cNvPr id="24579" name="Rectangle 3"/>
          <p:cNvSpPr>
            <a:spLocks noGrp="1" noChangeArrowheads="1"/>
          </p:cNvSpPr>
          <p:nvPr>
            <p:ph type="body" idx="4294967295"/>
          </p:nvPr>
        </p:nvSpPr>
        <p:spPr>
          <a:xfrm>
            <a:off x="152400" y="1219200"/>
            <a:ext cx="8610600" cy="4906963"/>
          </a:xfrm>
          <a:solidFill>
            <a:schemeClr val="accent2"/>
          </a:solidFill>
        </p:spPr>
        <p:txBody>
          <a:bodyPr/>
          <a:lstStyle/>
          <a:p>
            <a:pPr marL="495300" indent="-495300" eaLnBrk="1" hangingPunct="1">
              <a:buClr>
                <a:schemeClr val="tx1"/>
              </a:buClr>
              <a:buFontTx/>
              <a:buAutoNum type="arabicPeriod"/>
            </a:pPr>
            <a:r>
              <a:rPr lang="en-US" sz="2000" b="1" dirty="0"/>
              <a:t>Chronic malnutrition </a:t>
            </a:r>
            <a:r>
              <a:rPr lang="en-US" sz="2000" dirty="0"/>
              <a:t>- </a:t>
            </a:r>
            <a:r>
              <a:rPr lang="en-GB" sz="2000" dirty="0"/>
              <a:t>determined by a patient's degree of stunting</a:t>
            </a:r>
          </a:p>
          <a:p>
            <a:pPr marL="495300" indent="-495300" eaLnBrk="1" hangingPunct="1">
              <a:buClr>
                <a:schemeClr val="tx1"/>
              </a:buClr>
              <a:buFontTx/>
              <a:buAutoNum type="arabicPeriod"/>
            </a:pPr>
            <a:endParaRPr lang="en-GB" sz="2000" dirty="0"/>
          </a:p>
          <a:p>
            <a:pPr marL="495300" indent="-495300" eaLnBrk="1" hangingPunct="1">
              <a:buClr>
                <a:schemeClr val="tx1"/>
              </a:buClr>
              <a:buFontTx/>
              <a:buAutoNum type="arabicPeriod"/>
            </a:pPr>
            <a:r>
              <a:rPr lang="en-US" sz="2000" b="1" dirty="0"/>
              <a:t>Acute malnutrition </a:t>
            </a:r>
            <a:r>
              <a:rPr lang="en-US" sz="2000" dirty="0"/>
              <a:t>- </a:t>
            </a:r>
            <a:r>
              <a:rPr lang="en-GB" sz="2000" dirty="0"/>
              <a:t>determined by the patient's degree of wasting. Acute malnutrition is categorised into:</a:t>
            </a:r>
          </a:p>
          <a:p>
            <a:pPr marL="1701800" lvl="3" indent="-330200" eaLnBrk="1" hangingPunct="1">
              <a:buFont typeface="Wingdings" pitchFamily="2" charset="2"/>
              <a:buChar char="q"/>
            </a:pPr>
            <a:r>
              <a:rPr lang="en-GB" dirty="0"/>
              <a:t>Moderate Acute Malnutrition (MAM)</a:t>
            </a:r>
          </a:p>
          <a:p>
            <a:pPr marL="1701800" lvl="3" indent="-330200" eaLnBrk="1" hangingPunct="1">
              <a:buFont typeface="Wingdings" pitchFamily="2" charset="2"/>
              <a:buChar char="q"/>
            </a:pPr>
            <a:r>
              <a:rPr lang="en-GB" dirty="0"/>
              <a:t>Severe Acute Malnutrition (SAM)</a:t>
            </a:r>
          </a:p>
          <a:p>
            <a:pPr marL="1701800" lvl="3" indent="-330200" eaLnBrk="1" hangingPunct="1">
              <a:buFontTx/>
              <a:buAutoNum type="romanLcPeriod"/>
            </a:pPr>
            <a:endParaRPr lang="en-GB" sz="2400" dirty="0"/>
          </a:p>
          <a:p>
            <a:pPr marL="869950" lvl="1" indent="-412750" eaLnBrk="1" hangingPunct="1">
              <a:buFont typeface="Wingdings" pitchFamily="2" charset="2"/>
              <a:buChar char="Ø"/>
            </a:pPr>
            <a:r>
              <a:rPr lang="en-GB" sz="2000" dirty="0"/>
              <a:t>SAM is further divided into:</a:t>
            </a:r>
          </a:p>
          <a:p>
            <a:pPr marL="1833563" lvl="4" indent="-371475" eaLnBrk="1" hangingPunct="1">
              <a:buClr>
                <a:schemeClr val="tx1"/>
              </a:buClr>
              <a:buFont typeface="Wingdings" pitchFamily="2" charset="2"/>
              <a:buChar char="q"/>
            </a:pPr>
            <a:r>
              <a:rPr lang="en-GB" sz="2000" dirty="0" err="1"/>
              <a:t>Marasmus</a:t>
            </a:r>
            <a:endParaRPr lang="en-GB" sz="2000" dirty="0"/>
          </a:p>
          <a:p>
            <a:pPr marL="1833563" lvl="4" indent="-371475" eaLnBrk="1" hangingPunct="1">
              <a:buClr>
                <a:schemeClr val="tx1"/>
              </a:buClr>
              <a:buFont typeface="Wingdings" pitchFamily="2" charset="2"/>
              <a:buChar char="q"/>
            </a:pPr>
            <a:r>
              <a:rPr lang="en-GB" sz="2000" dirty="0"/>
              <a:t>Kwashiorkor</a:t>
            </a:r>
          </a:p>
          <a:p>
            <a:pPr marL="1833563" lvl="4" indent="-371475" eaLnBrk="1" hangingPunct="1">
              <a:buClr>
                <a:schemeClr val="tx1"/>
              </a:buClr>
              <a:buFont typeface="Wingdings" pitchFamily="2" charset="2"/>
              <a:buChar char="q"/>
            </a:pPr>
            <a:r>
              <a:rPr lang="en-GB" sz="2000" dirty="0" err="1"/>
              <a:t>Marasmic</a:t>
            </a:r>
            <a:r>
              <a:rPr lang="en-GB" sz="2000" dirty="0"/>
              <a:t> - kwashiorkor </a:t>
            </a:r>
          </a:p>
          <a:p>
            <a:pPr marL="495300" indent="-495300" eaLnBrk="1" hangingPunct="1">
              <a:buFontTx/>
              <a:buNone/>
            </a:pPr>
            <a:r>
              <a:rPr lang="en-GB" sz="2000" dirty="0"/>
              <a:t> </a:t>
            </a:r>
          </a:p>
        </p:txBody>
      </p:sp>
      <p:graphicFrame>
        <p:nvGraphicFramePr>
          <p:cNvPr id="12290" name="Object 2"/>
          <p:cNvGraphicFramePr>
            <a:graphicFrameLocks noChangeAspect="1"/>
          </p:cNvGraphicFramePr>
          <p:nvPr/>
        </p:nvGraphicFramePr>
        <p:xfrm>
          <a:off x="7924800" y="6169025"/>
          <a:ext cx="838200" cy="688975"/>
        </p:xfrm>
        <a:graphic>
          <a:graphicData uri="http://schemas.openxmlformats.org/presentationml/2006/ole">
            <mc:AlternateContent xmlns:mc="http://schemas.openxmlformats.org/markup-compatibility/2006">
              <mc:Choice xmlns:v="urn:schemas-microsoft-com:vml" Requires="v">
                <p:oleObj spid="_x0000_s128006"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57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5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p:cNvSpPr>
          <p:nvPr>
            <p:ph type="body" idx="1"/>
          </p:nvPr>
        </p:nvSpPr>
        <p:spPr>
          <a:xfrm>
            <a:off x="457200" y="1371600"/>
            <a:ext cx="7467600" cy="5102225"/>
          </a:xfrm>
        </p:spPr>
        <p:txBody>
          <a:bodyPr/>
          <a:lstStyle/>
          <a:p>
            <a:pPr>
              <a:buFont typeface="Wingdings" pitchFamily="2" charset="2"/>
              <a:buNone/>
            </a:pPr>
            <a:endParaRPr lang="en-US">
              <a:solidFill>
                <a:srgbClr val="FF3300"/>
              </a:solidFill>
            </a:endParaRPr>
          </a:p>
          <a:p>
            <a:r>
              <a:rPr lang="en-US" sz="2100"/>
              <a:t>Severe acute malnutrition: </a:t>
            </a:r>
          </a:p>
          <a:p>
            <a:pPr>
              <a:buFont typeface="Wingdings" pitchFamily="2" charset="2"/>
              <a:buNone/>
            </a:pPr>
            <a:endParaRPr lang="en-US" sz="2100"/>
          </a:p>
          <a:p>
            <a:pPr lvl="1">
              <a:buFont typeface="Wingdings" pitchFamily="2" charset="2"/>
              <a:buChar char="Ø"/>
            </a:pPr>
            <a:r>
              <a:rPr lang="en-US"/>
              <a:t>WFH &lt;-3 z score  or</a:t>
            </a:r>
          </a:p>
          <a:p>
            <a:pPr lvl="1">
              <a:buFont typeface="Wingdings" pitchFamily="2" charset="2"/>
              <a:buChar char="Ø"/>
            </a:pPr>
            <a:r>
              <a:rPr lang="en-US"/>
              <a:t>Bilateral pitting oedema or </a:t>
            </a:r>
          </a:p>
          <a:p>
            <a:pPr lvl="1">
              <a:buFont typeface="Wingdings" pitchFamily="2" charset="2"/>
              <a:buChar char="Ø"/>
            </a:pPr>
            <a:r>
              <a:rPr lang="en-US"/>
              <a:t>MUAC &lt;11.5 cm for children and &lt;16cm for adults</a:t>
            </a:r>
          </a:p>
          <a:p>
            <a:pPr lvl="1">
              <a:buFont typeface="Wingdings 2" pitchFamily="18" charset="2"/>
              <a:buNone/>
            </a:pPr>
            <a:endParaRPr lang="en-US"/>
          </a:p>
          <a:p>
            <a:r>
              <a:rPr lang="en-US" sz="2100"/>
              <a:t>Moderate acute malnutrition: </a:t>
            </a:r>
          </a:p>
          <a:p>
            <a:pPr lvl="1">
              <a:buFont typeface="Wingdings" pitchFamily="2" charset="2"/>
              <a:buChar char="Ø"/>
            </a:pPr>
            <a:r>
              <a:rPr lang="en-US"/>
              <a:t>WFH &lt;-2 z-score or  </a:t>
            </a:r>
          </a:p>
          <a:p>
            <a:pPr lvl="1">
              <a:buFont typeface="Wingdings" pitchFamily="2" charset="2"/>
              <a:buChar char="Ø"/>
            </a:pPr>
            <a:r>
              <a:rPr lang="en-US"/>
              <a:t>MUAC 11.5 cm – 12.4cm </a:t>
            </a:r>
          </a:p>
        </p:txBody>
      </p:sp>
      <p:sp>
        <p:nvSpPr>
          <p:cNvPr id="4" name="Title 3"/>
          <p:cNvSpPr>
            <a:spLocks noGrp="1"/>
          </p:cNvSpPr>
          <p:nvPr>
            <p:ph type="title"/>
          </p:nvPr>
        </p:nvSpPr>
        <p:spPr>
          <a:xfrm>
            <a:off x="0" y="274638"/>
            <a:ext cx="8763000" cy="1143000"/>
          </a:xfrm>
        </p:spPr>
        <p:txBody>
          <a:bodyPr/>
          <a:lstStyle/>
          <a:p>
            <a:pPr>
              <a:defRPr/>
            </a:pPr>
            <a:r>
              <a:rPr lang="en-US" cap="none" dirty="0">
                <a:solidFill>
                  <a:schemeClr val="accent6"/>
                </a:solidFill>
              </a:rPr>
              <a:t>ACUTE MALNUTRITION: NUTRITION INDICATORS</a:t>
            </a:r>
            <a:endParaRPr lang="en-GB" dirty="0">
              <a:solidFill>
                <a:schemeClr val="accent6"/>
              </a:solidFill>
            </a:endParaRPr>
          </a:p>
        </p:txBody>
      </p:sp>
      <p:graphicFrame>
        <p:nvGraphicFramePr>
          <p:cNvPr id="13314" name="Object 2"/>
          <p:cNvGraphicFramePr>
            <a:graphicFrameLocks noChangeAspect="1"/>
          </p:cNvGraphicFramePr>
          <p:nvPr/>
        </p:nvGraphicFramePr>
        <p:xfrm>
          <a:off x="7924800" y="6169025"/>
          <a:ext cx="838200" cy="688975"/>
        </p:xfrm>
        <a:graphic>
          <a:graphicData uri="http://schemas.openxmlformats.org/presentationml/2006/ole">
            <mc:AlternateContent xmlns:mc="http://schemas.openxmlformats.org/markup-compatibility/2006">
              <mc:Choice xmlns:v="urn:schemas-microsoft-com:vml" Requires="v">
                <p:oleObj spid="_x0000_s66566"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Grp="1" noChangeArrowheads="1"/>
          </p:cNvSpPr>
          <p:nvPr>
            <p:ph type="title"/>
          </p:nvPr>
        </p:nvSpPr>
        <p:spPr bwMode="auto">
          <a:xfrm>
            <a:off x="1752600" y="2133600"/>
            <a:ext cx="7391400" cy="2054225"/>
          </a:xfrm>
        </p:spPr>
        <p:txBody>
          <a:bodyPr wrap="square" lIns="91440" tIns="45720" rIns="91440" bIns="45720" numCol="1" anchorCtr="0" compatLnSpc="1">
            <a:prstTxWarp prst="textNoShape">
              <a:avLst/>
            </a:prstTxWarp>
          </a:bodyPr>
          <a:lstStyle/>
          <a:p>
            <a:pPr eaLnBrk="1" hangingPunct="1"/>
            <a:r>
              <a:rPr lang="en-US" sz="4000" cap="none"/>
              <a:t>DIAGNOSIS OF ACUTE MALNUTRITION </a:t>
            </a:r>
          </a:p>
        </p:txBody>
      </p:sp>
      <p:sp>
        <p:nvSpPr>
          <p:cNvPr id="14340" name="Rectangle 5"/>
          <p:cNvSpPr>
            <a:spLocks noGrp="1" noChangeArrowheads="1"/>
          </p:cNvSpPr>
          <p:nvPr>
            <p:ph type="body" idx="1"/>
          </p:nvPr>
        </p:nvSpPr>
        <p:spPr>
          <a:xfrm>
            <a:off x="2286000" y="4419600"/>
            <a:ext cx="6172200" cy="1962150"/>
          </a:xfrm>
        </p:spPr>
        <p:txBody>
          <a:bodyPr/>
          <a:lstStyle/>
          <a:p>
            <a:pPr eaLnBrk="1" hangingPunct="1">
              <a:buClr>
                <a:schemeClr val="tx1"/>
              </a:buClr>
            </a:pPr>
            <a:r>
              <a:rPr lang="en-GB" sz="2100"/>
              <a:t>Children who are malnourished are at high risk of mortality and morbidity. </a:t>
            </a:r>
          </a:p>
          <a:p>
            <a:pPr eaLnBrk="1" hangingPunct="1">
              <a:buClr>
                <a:schemeClr val="tx1"/>
              </a:buClr>
            </a:pPr>
            <a:endParaRPr lang="en-GB" sz="2100"/>
          </a:p>
          <a:p>
            <a:pPr eaLnBrk="1" hangingPunct="1">
              <a:buClr>
                <a:schemeClr val="tx1"/>
              </a:buClr>
            </a:pPr>
            <a:r>
              <a:rPr lang="en-GB" sz="2100"/>
              <a:t>They need fast appropriate care once identified by health facility staff</a:t>
            </a:r>
          </a:p>
          <a:p>
            <a:pPr eaLnBrk="1" hangingPunct="1"/>
            <a:endParaRPr lang="en-GB"/>
          </a:p>
        </p:txBody>
      </p:sp>
      <p:graphicFrame>
        <p:nvGraphicFramePr>
          <p:cNvPr id="14338" name="Object 2"/>
          <p:cNvGraphicFramePr>
            <a:graphicFrameLocks noChangeAspect="1"/>
          </p:cNvGraphicFramePr>
          <p:nvPr/>
        </p:nvGraphicFramePr>
        <p:xfrm>
          <a:off x="8305800" y="6169025"/>
          <a:ext cx="838200" cy="688975"/>
        </p:xfrm>
        <a:graphic>
          <a:graphicData uri="http://schemas.openxmlformats.org/presentationml/2006/ole">
            <mc:AlternateContent xmlns:mc="http://schemas.openxmlformats.org/markup-compatibility/2006">
              <mc:Choice xmlns:v="urn:schemas-microsoft-com:vml" Requires="v">
                <p:oleObj spid="_x0000_s67590"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p:nvPr>
        </p:nvSpPr>
        <p:spPr bwMode="auto">
          <a:xfrm>
            <a:off x="152400" y="274638"/>
            <a:ext cx="8534400" cy="792162"/>
          </a:xfrm>
        </p:spPr>
        <p:txBody>
          <a:bodyPr wrap="square" lIns="91440" tIns="45720" rIns="91440" bIns="45720" numCol="1" anchorCtr="0" compatLnSpc="1">
            <a:prstTxWarp prst="textNoShape">
              <a:avLst/>
            </a:prstTxWarp>
            <a:normAutofit fontScale="90000"/>
          </a:bodyPr>
          <a:lstStyle/>
          <a:p>
            <a:pPr eaLnBrk="1" hangingPunct="1"/>
            <a:r>
              <a:rPr lang="en-US" sz="3200" cap="none" dirty="0"/>
              <a:t>Diagnosis  and Triage of Acute  malnutrition </a:t>
            </a:r>
          </a:p>
        </p:txBody>
      </p:sp>
      <p:sp>
        <p:nvSpPr>
          <p:cNvPr id="19460" name="Rectangle 6"/>
          <p:cNvSpPr>
            <a:spLocks noGrp="1" noChangeArrowheads="1"/>
          </p:cNvSpPr>
          <p:nvPr>
            <p:ph type="body" sz="half" idx="2"/>
          </p:nvPr>
        </p:nvSpPr>
        <p:spPr>
          <a:xfrm>
            <a:off x="381000" y="1219200"/>
            <a:ext cx="7620000" cy="5029200"/>
          </a:xfrm>
          <a:solidFill>
            <a:schemeClr val="accent2"/>
          </a:solidFill>
        </p:spPr>
        <p:txBody>
          <a:bodyPr/>
          <a:lstStyle/>
          <a:p>
            <a:pPr eaLnBrk="1" hangingPunct="1"/>
            <a:r>
              <a:rPr lang="en-US" sz="2000" b="1" dirty="0"/>
              <a:t>Step 1</a:t>
            </a:r>
            <a:r>
              <a:rPr lang="en-US" sz="2000" dirty="0"/>
              <a:t>: Initial Screening and Referral at community level</a:t>
            </a:r>
          </a:p>
          <a:p>
            <a:pPr eaLnBrk="1" hangingPunct="1"/>
            <a:endParaRPr lang="en-US" sz="2000" dirty="0"/>
          </a:p>
          <a:p>
            <a:pPr eaLnBrk="1" hangingPunct="1"/>
            <a:r>
              <a:rPr lang="en-US" sz="2000" b="1" dirty="0"/>
              <a:t>Step 2: </a:t>
            </a:r>
            <a:r>
              <a:rPr lang="en-US" sz="2000" dirty="0"/>
              <a:t>Medical assessment to identify individuals with Emergency signs and transfer to qualified health worker while using MUAC and/ presence of bilateral pitting </a:t>
            </a:r>
            <a:r>
              <a:rPr lang="en-US" sz="2000" dirty="0" err="1"/>
              <a:t>oedema</a:t>
            </a:r>
            <a:endParaRPr lang="en-US" sz="2000" dirty="0"/>
          </a:p>
          <a:p>
            <a:pPr eaLnBrk="1" hangingPunct="1">
              <a:buNone/>
            </a:pPr>
            <a:endParaRPr lang="en-US" sz="2000" dirty="0"/>
          </a:p>
          <a:p>
            <a:pPr eaLnBrk="1" hangingPunct="1"/>
            <a:r>
              <a:rPr lang="en-US" sz="2000" b="1" dirty="0"/>
              <a:t>Step 3: </a:t>
            </a:r>
            <a:r>
              <a:rPr lang="en-US" sz="2000" dirty="0"/>
              <a:t>No emergency signs, conduct medical assessment to identify priority signs</a:t>
            </a:r>
          </a:p>
          <a:p>
            <a:pPr eaLnBrk="1" hangingPunct="1"/>
            <a:endParaRPr lang="en-US" sz="2000" dirty="0"/>
          </a:p>
          <a:p>
            <a:pPr eaLnBrk="1" hangingPunct="1"/>
            <a:r>
              <a:rPr lang="en-US" sz="2000" b="1" dirty="0"/>
              <a:t>Step 4: </a:t>
            </a:r>
            <a:r>
              <a:rPr lang="en-US" sz="2000" dirty="0"/>
              <a:t>Nutritional screening at Health facility for non- urgent cases</a:t>
            </a:r>
          </a:p>
          <a:p>
            <a:pPr eaLnBrk="1" hangingPunct="1"/>
            <a:endParaRPr lang="en-US" sz="2000" dirty="0"/>
          </a:p>
          <a:p>
            <a:pPr eaLnBrk="1" hangingPunct="1"/>
            <a:endParaRPr lang="en-US" sz="2000" dirty="0"/>
          </a:p>
          <a:p>
            <a:pPr eaLnBrk="1" hangingPunct="1"/>
            <a:endParaRPr lang="en-US" sz="2000" dirty="0"/>
          </a:p>
          <a:p>
            <a:pPr eaLnBrk="1" hangingPunct="1">
              <a:buFont typeface="Wingdings" pitchFamily="2" charset="2"/>
              <a:buNone/>
            </a:pPr>
            <a:endParaRPr lang="en-US" sz="2000" b="1" dirty="0"/>
          </a:p>
        </p:txBody>
      </p:sp>
      <p:graphicFrame>
        <p:nvGraphicFramePr>
          <p:cNvPr id="1536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68614"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p:nvPr>
        </p:nvSpPr>
        <p:spPr bwMode="auto">
          <a:xfrm>
            <a:off x="152400" y="274638"/>
            <a:ext cx="8534400" cy="792162"/>
          </a:xfrm>
        </p:spPr>
        <p:txBody>
          <a:bodyPr wrap="square" lIns="91440" tIns="45720" rIns="91440" bIns="45720" numCol="1" anchorCtr="0" compatLnSpc="1">
            <a:prstTxWarp prst="textNoShape">
              <a:avLst/>
            </a:prstTxWarp>
            <a:normAutofit fontScale="90000"/>
          </a:bodyPr>
          <a:lstStyle/>
          <a:p>
            <a:pPr eaLnBrk="1" hangingPunct="1"/>
            <a:r>
              <a:rPr lang="en-US" sz="3200" cap="none" dirty="0"/>
              <a:t>Diagnosis  and Triage of Acute  malnutrition </a:t>
            </a:r>
          </a:p>
        </p:txBody>
      </p:sp>
      <p:sp>
        <p:nvSpPr>
          <p:cNvPr id="19460" name="Rectangle 6"/>
          <p:cNvSpPr>
            <a:spLocks noGrp="1" noChangeArrowheads="1"/>
          </p:cNvSpPr>
          <p:nvPr>
            <p:ph type="body" sz="half" idx="2"/>
          </p:nvPr>
        </p:nvSpPr>
        <p:spPr>
          <a:xfrm>
            <a:off x="381000" y="1219200"/>
            <a:ext cx="7620000" cy="5029200"/>
          </a:xfrm>
          <a:solidFill>
            <a:schemeClr val="accent2"/>
          </a:solidFill>
        </p:spPr>
        <p:txBody>
          <a:bodyPr/>
          <a:lstStyle/>
          <a:p>
            <a:pPr eaLnBrk="1" hangingPunct="1"/>
            <a:r>
              <a:rPr lang="en-US" sz="2000" b="1" dirty="0"/>
              <a:t>Step 5: </a:t>
            </a:r>
            <a:r>
              <a:rPr lang="en-US" sz="2000" dirty="0"/>
              <a:t>Conduct thorough medical assessment consisting of physical examination and medical history</a:t>
            </a:r>
            <a:endParaRPr lang="en-US" sz="2000" b="1" dirty="0"/>
          </a:p>
          <a:p>
            <a:pPr eaLnBrk="1" hangingPunct="1">
              <a:buNone/>
            </a:pPr>
            <a:endParaRPr lang="en-US" sz="2000" b="1" dirty="0"/>
          </a:p>
          <a:p>
            <a:pPr eaLnBrk="1" hangingPunct="1"/>
            <a:r>
              <a:rPr lang="en-US" sz="2000" b="1" dirty="0"/>
              <a:t>Step 6</a:t>
            </a:r>
            <a:r>
              <a:rPr lang="en-US" sz="2000" dirty="0"/>
              <a:t>: Conduct Appetite Test if the individual has severe acute malnutrition </a:t>
            </a:r>
          </a:p>
          <a:p>
            <a:pPr eaLnBrk="1" hangingPunct="1">
              <a:buNone/>
            </a:pPr>
            <a:endParaRPr lang="en-US" sz="2000" dirty="0"/>
          </a:p>
          <a:p>
            <a:pPr eaLnBrk="1" hangingPunct="1"/>
            <a:r>
              <a:rPr lang="en-US" sz="2000" b="1" dirty="0"/>
              <a:t>Step 7: </a:t>
            </a:r>
            <a:r>
              <a:rPr lang="en-US" sz="2000" dirty="0"/>
              <a:t>Identify underlying causes of acute malnutrition </a:t>
            </a:r>
          </a:p>
          <a:p>
            <a:pPr eaLnBrk="1" hangingPunct="1"/>
            <a:endParaRPr lang="en-US" sz="2000" dirty="0"/>
          </a:p>
          <a:p>
            <a:pPr eaLnBrk="1" hangingPunct="1"/>
            <a:r>
              <a:rPr lang="en-US" sz="2000" b="1" dirty="0"/>
              <a:t>Step 8</a:t>
            </a:r>
            <a:r>
              <a:rPr lang="en-US" sz="2000" dirty="0"/>
              <a:t>: Based on the above medical, nutrition and causal assessment, determine the management of the individual</a:t>
            </a:r>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buFont typeface="Wingdings" pitchFamily="2" charset="2"/>
              <a:buNone/>
            </a:pPr>
            <a:endParaRPr lang="en-US" sz="2000" b="1" dirty="0"/>
          </a:p>
        </p:txBody>
      </p:sp>
      <p:graphicFrame>
        <p:nvGraphicFramePr>
          <p:cNvPr id="1536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9031"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6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1447800"/>
            <a:ext cx="8305800" cy="1143000"/>
          </a:xfrm>
          <a:prstGeom prst="rect">
            <a:avLst/>
          </a:prstGeom>
        </p:spPr>
        <p:txBody>
          <a:bodyPr anchor="b">
            <a:normAutofit/>
          </a:bodyPr>
          <a:lstStyle/>
          <a:p>
            <a:pPr fontAlgn="base">
              <a:spcBef>
                <a:spcPct val="0"/>
              </a:spcBef>
              <a:spcAft>
                <a:spcPct val="0"/>
              </a:spcAft>
              <a:defRPr/>
            </a:pPr>
            <a:r>
              <a:rPr lang="en-US" sz="2800" dirty="0">
                <a:solidFill>
                  <a:srgbClr val="777C84"/>
                </a:solidFill>
                <a:cs typeface="Arial" charset="0"/>
              </a:rPr>
              <a:t>Step 1: CLINICAL FEATURES OF ACUTE MALNUTRITION</a:t>
            </a:r>
          </a:p>
        </p:txBody>
      </p:sp>
      <p:sp>
        <p:nvSpPr>
          <p:cNvPr id="59395" name="Rectangle 2"/>
          <p:cNvSpPr>
            <a:spLocks noGrp="1" noChangeArrowheads="1"/>
          </p:cNvSpPr>
          <p:nvPr>
            <p:ph type="title"/>
          </p:nvPr>
        </p:nvSpPr>
        <p:spPr bwMode="auto">
          <a:xfrm>
            <a:off x="2895600" y="3276600"/>
            <a:ext cx="5943600" cy="1143000"/>
          </a:xfrm>
        </p:spPr>
        <p:txBody>
          <a:bodyPr wrap="square" lIns="91440" tIns="45720" rIns="91440" bIns="45720" numCol="1" anchorCtr="0" compatLnSpc="1">
            <a:prstTxWarp prst="textNoShape">
              <a:avLst/>
            </a:prstTxWarp>
          </a:bodyPr>
          <a:lstStyle/>
          <a:p>
            <a:pPr eaLnBrk="1" hangingPunct="1"/>
            <a:r>
              <a:rPr lang="en-US" cap="none"/>
              <a:t>1. Marasmus</a:t>
            </a:r>
            <a:br>
              <a:rPr lang="en-US" cap="none"/>
            </a:br>
            <a:r>
              <a:rPr lang="en-US" cap="none"/>
              <a:t>2. Kwashiorkor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57200" y="1600200"/>
            <a:ext cx="5486400" cy="4572000"/>
          </a:xfrm>
          <a:solidFill>
            <a:schemeClr val="accent1">
              <a:lumMod val="40000"/>
              <a:lumOff val="60000"/>
            </a:schemeClr>
          </a:solidFill>
        </p:spPr>
        <p:txBody>
          <a:bodyPr/>
          <a:lstStyle/>
          <a:p>
            <a:pPr>
              <a:buFont typeface="Wingdings" pitchFamily="2" charset="2"/>
              <a:buNone/>
              <a:defRPr/>
            </a:pPr>
            <a:r>
              <a:rPr lang="en-US" sz="2100" b="1" dirty="0"/>
              <a:t>Marasmus</a:t>
            </a:r>
          </a:p>
          <a:p>
            <a:pPr>
              <a:defRPr/>
            </a:pPr>
            <a:r>
              <a:rPr lang="en-US" sz="2100" dirty="0"/>
              <a:t>Severe weight loss</a:t>
            </a:r>
          </a:p>
          <a:p>
            <a:pPr>
              <a:defRPr/>
            </a:pPr>
            <a:r>
              <a:rPr lang="en-US" sz="2100" dirty="0"/>
              <a:t>Ribs prominent</a:t>
            </a:r>
          </a:p>
          <a:p>
            <a:pPr>
              <a:defRPr/>
            </a:pPr>
            <a:r>
              <a:rPr lang="en-US" sz="2100" dirty="0"/>
              <a:t>Muscle wasting with emaciated limbs</a:t>
            </a:r>
          </a:p>
          <a:p>
            <a:pPr>
              <a:defRPr/>
            </a:pPr>
            <a:r>
              <a:rPr lang="en-US" sz="2100" dirty="0"/>
              <a:t>Alert, irritable</a:t>
            </a:r>
          </a:p>
          <a:p>
            <a:pPr>
              <a:defRPr/>
            </a:pPr>
            <a:r>
              <a:rPr lang="en-US" sz="2100" dirty="0"/>
              <a:t>Normal hair</a:t>
            </a:r>
          </a:p>
          <a:p>
            <a:pPr>
              <a:defRPr/>
            </a:pPr>
            <a:r>
              <a:rPr lang="en-US" sz="2100" dirty="0"/>
              <a:t>Thin, flaccid skin, hanging in loose folds; “old man’s appearance)</a:t>
            </a:r>
          </a:p>
          <a:p>
            <a:pPr>
              <a:defRPr/>
            </a:pPr>
            <a:r>
              <a:rPr lang="en-US" sz="2100" dirty="0"/>
              <a:t>May have good appetite</a:t>
            </a:r>
          </a:p>
          <a:p>
            <a:pPr>
              <a:defRPr/>
            </a:pPr>
            <a:r>
              <a:rPr lang="en-US" sz="2100" dirty="0"/>
              <a:t>With correct treatment, good prognosis</a:t>
            </a:r>
          </a:p>
          <a:p>
            <a:pPr>
              <a:defRPr/>
            </a:pPr>
            <a:endParaRPr lang="en-US" sz="1400" dirty="0"/>
          </a:p>
          <a:p>
            <a:pPr>
              <a:defRPr/>
            </a:pPr>
            <a:endParaRPr lang="en-US" sz="1400" dirty="0"/>
          </a:p>
          <a:p>
            <a:pPr>
              <a:defRPr/>
            </a:pPr>
            <a:endParaRPr lang="en-US" sz="1400" dirty="0"/>
          </a:p>
          <a:p>
            <a:pPr>
              <a:buFont typeface="Wingdings" pitchFamily="2" charset="2"/>
              <a:buNone/>
              <a:defRPr/>
            </a:pPr>
            <a:endParaRPr lang="en-US" sz="1400" dirty="0"/>
          </a:p>
          <a:p>
            <a:pPr>
              <a:defRPr/>
            </a:pPr>
            <a:endParaRPr lang="en-GB" sz="1400" dirty="0"/>
          </a:p>
        </p:txBody>
      </p:sp>
      <p:graphicFrame>
        <p:nvGraphicFramePr>
          <p:cNvPr id="1638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69638"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9"/>
          <p:cNvPicPr>
            <a:picLocks noGrp="1" noChangeAspect="1" noChangeArrowheads="1"/>
          </p:cNvPicPr>
          <p:nvPr>
            <p:ph sz="quarter" idx="2"/>
          </p:nvPr>
        </p:nvPicPr>
        <p:blipFill>
          <a:blip r:embed="rId5" cstate="print"/>
          <a:srcRect/>
          <a:stretch>
            <a:fillRect/>
          </a:stretch>
        </p:blipFill>
        <p:spPr>
          <a:xfrm>
            <a:off x="5943600" y="1600200"/>
            <a:ext cx="2581275"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152400" y="1524000"/>
            <a:ext cx="5334000" cy="4572000"/>
          </a:xfrm>
          <a:solidFill>
            <a:srgbClr val="A5E494"/>
          </a:solidFill>
        </p:spPr>
        <p:txBody>
          <a:bodyPr/>
          <a:lstStyle/>
          <a:p>
            <a:pPr>
              <a:buFont typeface="Wingdings" pitchFamily="2" charset="2"/>
              <a:buNone/>
            </a:pPr>
            <a:r>
              <a:rPr lang="en-US" b="1"/>
              <a:t>Kwashiorkor</a:t>
            </a:r>
          </a:p>
          <a:p>
            <a:r>
              <a:rPr lang="en-US" sz="2000"/>
              <a:t>Bilateral oedema and fluid accumulation</a:t>
            </a:r>
          </a:p>
          <a:p>
            <a:r>
              <a:rPr lang="en-US" sz="2000"/>
              <a:t>Brittle, thinning hair, can be pulled out easily leaving </a:t>
            </a:r>
          </a:p>
          <a:p>
            <a:r>
              <a:rPr lang="en-US" sz="2000"/>
              <a:t>Reduced fat muscle tissue which may be masked </a:t>
            </a:r>
          </a:p>
          <a:p>
            <a:r>
              <a:rPr lang="en-US" sz="2000"/>
              <a:t>Face may seem swollen (“moon face”)</a:t>
            </a:r>
          </a:p>
          <a:p>
            <a:r>
              <a:rPr lang="en-US" sz="2000"/>
              <a:t>Apathetic and irritable</a:t>
            </a:r>
          </a:p>
          <a:p>
            <a:r>
              <a:rPr lang="en-US" sz="2000"/>
              <a:t>Hair color change (yellow / reddish)</a:t>
            </a:r>
          </a:p>
          <a:p>
            <a:r>
              <a:rPr lang="en-US" sz="2000"/>
              <a:t>Loss of appetite</a:t>
            </a:r>
          </a:p>
          <a:p>
            <a:r>
              <a:rPr lang="en-US" sz="2000"/>
              <a:t>High risk of death</a:t>
            </a:r>
          </a:p>
          <a:p>
            <a:endParaRPr lang="en-US" sz="1400"/>
          </a:p>
          <a:p>
            <a:endParaRPr lang="en-US" sz="1400"/>
          </a:p>
          <a:p>
            <a:endParaRPr lang="en-GB" sz="1400"/>
          </a:p>
        </p:txBody>
      </p:sp>
      <p:graphicFrame>
        <p:nvGraphicFramePr>
          <p:cNvPr id="1741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0662"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5" descr="oedematous child"/>
          <p:cNvPicPr>
            <a:picLocks noChangeAspect="1" noChangeArrowheads="1"/>
          </p:cNvPicPr>
          <p:nvPr/>
        </p:nvPicPr>
        <p:blipFill>
          <a:blip r:embed="rId5" cstate="print"/>
          <a:srcRect/>
          <a:stretch>
            <a:fillRect/>
          </a:stretch>
        </p:blipFill>
        <p:spPr bwMode="auto">
          <a:xfrm>
            <a:off x="5486400" y="1524000"/>
            <a:ext cx="3352800"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905000" y="1143000"/>
            <a:ext cx="5562600" cy="715963"/>
          </a:xfrm>
        </p:spPr>
        <p:txBody>
          <a:bodyPr/>
          <a:lstStyle/>
          <a:p>
            <a:pPr algn="ctr" eaLnBrk="1" fontAlgn="auto" hangingPunct="1">
              <a:spcAft>
                <a:spcPts val="0"/>
              </a:spcAft>
              <a:defRPr/>
            </a:pPr>
            <a:r>
              <a:rPr lang="en-US" dirty="0"/>
              <a:t>Training Objective</a:t>
            </a:r>
          </a:p>
        </p:txBody>
      </p:sp>
      <p:sp>
        <p:nvSpPr>
          <p:cNvPr id="3076" name="Rectangle 3"/>
          <p:cNvSpPr>
            <a:spLocks noGrp="1" noChangeArrowheads="1"/>
          </p:cNvSpPr>
          <p:nvPr>
            <p:ph type="body" idx="4294967295"/>
          </p:nvPr>
        </p:nvSpPr>
        <p:spPr>
          <a:xfrm>
            <a:off x="914400" y="2057400"/>
            <a:ext cx="7315200" cy="1981200"/>
          </a:xfrm>
        </p:spPr>
        <p:txBody>
          <a:bodyPr/>
          <a:lstStyle/>
          <a:p>
            <a:pPr lvl="1" algn="ctr" eaLnBrk="1" hangingPunct="1">
              <a:lnSpc>
                <a:spcPct val="90000"/>
              </a:lnSpc>
              <a:buFontTx/>
              <a:buNone/>
            </a:pPr>
            <a:endParaRPr lang="en-GB" sz="2000"/>
          </a:p>
          <a:p>
            <a:pPr lvl="1" algn="ctr" eaLnBrk="1" hangingPunct="1">
              <a:lnSpc>
                <a:spcPct val="90000"/>
              </a:lnSpc>
              <a:buFontTx/>
              <a:buNone/>
            </a:pPr>
            <a:endParaRPr lang="en-GB" sz="2000"/>
          </a:p>
          <a:p>
            <a:pPr lvl="1" algn="ctr" eaLnBrk="1" hangingPunct="1">
              <a:lnSpc>
                <a:spcPct val="90000"/>
              </a:lnSpc>
              <a:buFont typeface="Wingdings 2" pitchFamily="18" charset="2"/>
              <a:buNone/>
            </a:pPr>
            <a:r>
              <a:rPr lang="en-GB"/>
              <a:t>Enable health workers to quickly and accurately identify, classify and select appropriate treatment for acute malnutrition cases</a:t>
            </a:r>
          </a:p>
          <a:p>
            <a:pPr lvl="1" algn="ctr" eaLnBrk="1" hangingPunct="1">
              <a:lnSpc>
                <a:spcPct val="90000"/>
              </a:lnSpc>
              <a:buFontTx/>
              <a:buNone/>
            </a:pPr>
            <a:endParaRPr lang="en-GB"/>
          </a:p>
          <a:p>
            <a:pPr lvl="1" algn="ctr" eaLnBrk="1" hangingPunct="1">
              <a:lnSpc>
                <a:spcPct val="90000"/>
              </a:lnSpc>
              <a:buFontTx/>
              <a:buNone/>
            </a:pPr>
            <a:endParaRPr lang="en-GB"/>
          </a:p>
          <a:p>
            <a:pPr lvl="1" algn="ctr" eaLnBrk="1" hangingPunct="1">
              <a:lnSpc>
                <a:spcPct val="90000"/>
              </a:lnSpc>
              <a:buFontTx/>
              <a:buNone/>
            </a:pPr>
            <a:endParaRPr lang="en-GB"/>
          </a:p>
          <a:p>
            <a:pPr lvl="1" algn="ctr" eaLnBrk="1" hangingPunct="1">
              <a:lnSpc>
                <a:spcPct val="90000"/>
              </a:lnSpc>
              <a:buFontTx/>
              <a:buNone/>
            </a:pPr>
            <a:endParaRPr lang="en-GB"/>
          </a:p>
        </p:txBody>
      </p:sp>
      <p:graphicFrame>
        <p:nvGraphicFramePr>
          <p:cNvPr id="3074" name="Object 2"/>
          <p:cNvGraphicFramePr>
            <a:graphicFrameLocks noChangeAspect="1"/>
          </p:cNvGraphicFramePr>
          <p:nvPr/>
        </p:nvGraphicFramePr>
        <p:xfrm>
          <a:off x="7924800" y="6169025"/>
          <a:ext cx="838200" cy="688975"/>
        </p:xfrm>
        <a:graphic>
          <a:graphicData uri="http://schemas.openxmlformats.org/presentationml/2006/ole">
            <mc:AlternateContent xmlns:mc="http://schemas.openxmlformats.org/markup-compatibility/2006">
              <mc:Choice xmlns:v="urn:schemas-microsoft-com:vml" Requires="v">
                <p:oleObj spid="_x0000_s56326"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p:cNvSpPr>
          <p:nvPr>
            <p:ph type="title"/>
          </p:nvPr>
        </p:nvSpPr>
        <p:spPr bwMode="auto">
          <a:xfrm>
            <a:off x="381000" y="0"/>
            <a:ext cx="7467600" cy="1143000"/>
          </a:xfrm>
          <a:solidFill>
            <a:schemeClr val="accent2"/>
          </a:solidFill>
        </p:spPr>
        <p:txBody>
          <a:bodyPr wrap="square" lIns="91440" tIns="45720" rIns="91440" bIns="45720" numCol="1" anchorCtr="0" compatLnSpc="1">
            <a:prstTxWarp prst="textNoShape">
              <a:avLst/>
            </a:prstTxWarp>
          </a:bodyPr>
          <a:lstStyle/>
          <a:p>
            <a:pPr>
              <a:defRPr/>
            </a:pPr>
            <a:r>
              <a:rPr lang="en-US" cap="none" dirty="0">
                <a:solidFill>
                  <a:schemeClr val="accent6"/>
                </a:solidFill>
              </a:rPr>
              <a:t>Classification for moderate malnutrition and at risk</a:t>
            </a:r>
          </a:p>
        </p:txBody>
      </p:sp>
      <p:graphicFrame>
        <p:nvGraphicFramePr>
          <p:cNvPr id="1843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1686"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Table 9"/>
          <p:cNvGraphicFramePr>
            <a:graphicFrameLocks noGrp="1"/>
          </p:cNvGraphicFramePr>
          <p:nvPr/>
        </p:nvGraphicFramePr>
        <p:xfrm>
          <a:off x="533400" y="1219201"/>
          <a:ext cx="7315201" cy="4606559"/>
        </p:xfrm>
        <a:graphic>
          <a:graphicData uri="http://schemas.openxmlformats.org/drawingml/2006/table">
            <a:tbl>
              <a:tblPr/>
              <a:tblGrid>
                <a:gridCol w="2208969">
                  <a:extLst>
                    <a:ext uri="{9D8B030D-6E8A-4147-A177-3AD203B41FA5}">
                      <a16:colId xmlns:a16="http://schemas.microsoft.com/office/drawing/2014/main" val="20000"/>
                    </a:ext>
                  </a:extLst>
                </a:gridCol>
                <a:gridCol w="2621751">
                  <a:extLst>
                    <a:ext uri="{9D8B030D-6E8A-4147-A177-3AD203B41FA5}">
                      <a16:colId xmlns:a16="http://schemas.microsoft.com/office/drawing/2014/main" val="20001"/>
                    </a:ext>
                  </a:extLst>
                </a:gridCol>
                <a:gridCol w="2484481">
                  <a:extLst>
                    <a:ext uri="{9D8B030D-6E8A-4147-A177-3AD203B41FA5}">
                      <a16:colId xmlns:a16="http://schemas.microsoft.com/office/drawing/2014/main" val="20002"/>
                    </a:ext>
                  </a:extLst>
                </a:gridCol>
              </a:tblGrid>
              <a:tr h="599003">
                <a:tc>
                  <a:txBody>
                    <a:bodyPr/>
                    <a:lstStyle/>
                    <a:p>
                      <a:pPr marL="63500" marR="0">
                        <a:spcBef>
                          <a:spcPts val="0"/>
                        </a:spcBef>
                        <a:spcAft>
                          <a:spcPts val="0"/>
                        </a:spcAft>
                      </a:pPr>
                      <a:r>
                        <a:rPr lang="en-US" sz="1800" b="1" dirty="0">
                          <a:latin typeface="Tahoma"/>
                          <a:ea typeface="Times New Roman"/>
                          <a:cs typeface="Arial"/>
                        </a:rPr>
                        <a:t>Indicator</a:t>
                      </a: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76200" marR="0">
                        <a:spcBef>
                          <a:spcPts val="0"/>
                        </a:spcBef>
                        <a:spcAft>
                          <a:spcPts val="0"/>
                        </a:spcAft>
                      </a:pPr>
                      <a:r>
                        <a:rPr lang="en-US" sz="1800" b="1" dirty="0">
                          <a:latin typeface="Tahoma"/>
                          <a:ea typeface="Times New Roman"/>
                          <a:cs typeface="Arial"/>
                        </a:rPr>
                        <a:t>Moderate</a:t>
                      </a:r>
                      <a:r>
                        <a:rPr lang="en-US" sz="1800" b="1" baseline="0" dirty="0">
                          <a:latin typeface="Tahoma"/>
                          <a:ea typeface="Times New Roman"/>
                          <a:cs typeface="Arial"/>
                        </a:rPr>
                        <a:t> Acute Malnutrition</a:t>
                      </a:r>
                      <a:endParaRPr lang="en-US" sz="1800" b="1"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0">
                        <a:spcBef>
                          <a:spcPts val="0"/>
                        </a:spcBef>
                        <a:spcAft>
                          <a:spcPts val="0"/>
                        </a:spcAft>
                      </a:pPr>
                      <a:r>
                        <a:rPr lang="en-US" sz="1800" b="1" dirty="0">
                          <a:latin typeface="Tahoma"/>
                          <a:ea typeface="Times New Roman"/>
                          <a:cs typeface="Arial"/>
                        </a:rPr>
                        <a:t>At</a:t>
                      </a:r>
                      <a:r>
                        <a:rPr lang="en-US" sz="1800" b="1" baseline="0" dirty="0">
                          <a:latin typeface="Tahoma"/>
                          <a:ea typeface="Times New Roman"/>
                          <a:cs typeface="Arial"/>
                        </a:rPr>
                        <a:t> risk of Acute Malnutrition </a:t>
                      </a:r>
                      <a:endParaRPr lang="en-US" sz="1800" b="1"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99003">
                <a:tc gridSpan="3">
                  <a:txBody>
                    <a:bodyPr/>
                    <a:lstStyle/>
                    <a:p>
                      <a:pPr marL="76200" marR="0" algn="ctr">
                        <a:spcBef>
                          <a:spcPts val="0"/>
                        </a:spcBef>
                        <a:spcAft>
                          <a:spcPts val="0"/>
                        </a:spcAft>
                      </a:pPr>
                      <a:r>
                        <a:rPr kumimoji="0" lang="en-US" sz="1600" b="1" i="1" kern="1200" dirty="0">
                          <a:solidFill>
                            <a:schemeClr val="tx1"/>
                          </a:solidFill>
                          <a:latin typeface="+mn-lt"/>
                          <a:ea typeface="+mn-ea"/>
                          <a:cs typeface="+mn-cs"/>
                        </a:rPr>
                        <a:t>Children 6 to 59 months </a:t>
                      </a:r>
                    </a:p>
                    <a:p>
                      <a:pPr marL="76200" marR="0">
                        <a:spcBef>
                          <a:spcPts val="0"/>
                        </a:spcBef>
                        <a:spcAft>
                          <a:spcPts val="0"/>
                        </a:spcAft>
                      </a:pP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pPr marL="76200" marR="0">
                        <a:spcBef>
                          <a:spcPts val="0"/>
                        </a:spcBef>
                        <a:spcAft>
                          <a:spcPts val="0"/>
                        </a:spcAft>
                      </a:pPr>
                      <a:endParaRPr lang="en-US" sz="18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38100" marR="0">
                        <a:spcBef>
                          <a:spcPts val="0"/>
                        </a:spcBef>
                        <a:spcAft>
                          <a:spcPts val="0"/>
                        </a:spcAft>
                      </a:pPr>
                      <a:endParaRPr lang="en-US" sz="18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9003">
                <a:tc>
                  <a:txBody>
                    <a:bodyPr/>
                    <a:lstStyle/>
                    <a:p>
                      <a:pPr marL="63500" marR="0">
                        <a:spcBef>
                          <a:spcPts val="0"/>
                        </a:spcBef>
                        <a:spcAft>
                          <a:spcPts val="0"/>
                        </a:spcAft>
                      </a:pPr>
                      <a:r>
                        <a:rPr lang="en-US" sz="1600" dirty="0">
                          <a:latin typeface="Arial"/>
                          <a:ea typeface="Times New Roman"/>
                          <a:cs typeface="Arial"/>
                        </a:rPr>
                        <a:t>WFH Z-Scores</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76200" marR="0">
                        <a:spcBef>
                          <a:spcPts val="0"/>
                        </a:spcBef>
                        <a:spcAft>
                          <a:spcPts val="0"/>
                        </a:spcAft>
                      </a:pPr>
                      <a:r>
                        <a:rPr lang="en-US" sz="1600" dirty="0">
                          <a:latin typeface="Arial"/>
                          <a:ea typeface="Times New Roman"/>
                          <a:cs typeface="Arial"/>
                        </a:rPr>
                        <a:t>≥-3 z-score to &lt; -2 z- score</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0">
                        <a:spcBef>
                          <a:spcPts val="0"/>
                        </a:spcBef>
                        <a:spcAft>
                          <a:spcPts val="0"/>
                        </a:spcAft>
                      </a:pPr>
                      <a:r>
                        <a:rPr lang="en-US" sz="1600" dirty="0">
                          <a:latin typeface="Arial"/>
                          <a:ea typeface="Times New Roman"/>
                          <a:cs typeface="Arial"/>
                        </a:rPr>
                        <a:t>≥-2 z-score to &lt;-1 z-score</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3952">
                <a:tc>
                  <a:txBody>
                    <a:bodyPr/>
                    <a:lstStyle/>
                    <a:p>
                      <a:pPr marL="63500" marR="0">
                        <a:spcBef>
                          <a:spcPts val="0"/>
                        </a:spcBef>
                        <a:spcAft>
                          <a:spcPts val="0"/>
                        </a:spcAft>
                      </a:pPr>
                      <a:r>
                        <a:rPr lang="en-US" sz="1600">
                          <a:latin typeface="Arial"/>
                          <a:ea typeface="Times New Roman"/>
                          <a:cs typeface="Arial"/>
                        </a:rPr>
                        <a:t>MUAC </a:t>
                      </a:r>
                      <a:endParaRPr lang="en-US" sz="160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76200" marR="0">
                        <a:spcBef>
                          <a:spcPts val="0"/>
                        </a:spcBef>
                        <a:spcAft>
                          <a:spcPts val="0"/>
                        </a:spcAft>
                      </a:pPr>
                      <a:r>
                        <a:rPr lang="en-US" sz="1600" dirty="0">
                          <a:latin typeface="Arial"/>
                          <a:ea typeface="Times New Roman"/>
                          <a:cs typeface="Arial"/>
                        </a:rPr>
                        <a:t>≥11.5 cm to &lt; 12.5 cm</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0">
                        <a:spcBef>
                          <a:spcPts val="0"/>
                        </a:spcBef>
                        <a:spcAft>
                          <a:spcPts val="0"/>
                        </a:spcAft>
                      </a:pPr>
                      <a:r>
                        <a:rPr lang="en-US" sz="1600" dirty="0">
                          <a:latin typeface="Arial"/>
                          <a:ea typeface="Times New Roman"/>
                          <a:cs typeface="Arial"/>
                        </a:rPr>
                        <a:t>≥12.5 cm to&lt; 13.5 cm</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99003">
                <a:tc>
                  <a:txBody>
                    <a:bodyPr/>
                    <a:lstStyle/>
                    <a:p>
                      <a:pPr marL="63500" marR="0">
                        <a:spcBef>
                          <a:spcPts val="0"/>
                        </a:spcBef>
                        <a:spcAft>
                          <a:spcPts val="0"/>
                        </a:spcAft>
                      </a:pPr>
                      <a:r>
                        <a:rPr lang="en-US" sz="1600">
                          <a:latin typeface="Arial"/>
                          <a:ea typeface="Times New Roman"/>
                          <a:cs typeface="Arial"/>
                        </a:rPr>
                        <a:t>Bilateral Pitting Edema</a:t>
                      </a:r>
                      <a:endParaRPr lang="en-US" sz="160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76200" marR="0">
                        <a:spcBef>
                          <a:spcPts val="0"/>
                        </a:spcBef>
                        <a:spcAft>
                          <a:spcPts val="0"/>
                        </a:spcAft>
                      </a:pPr>
                      <a:r>
                        <a:rPr lang="en-US" sz="1600" dirty="0">
                          <a:latin typeface="Arial"/>
                          <a:ea typeface="Times New Roman"/>
                          <a:cs typeface="Arial"/>
                        </a:rPr>
                        <a:t>Absent</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0">
                        <a:spcBef>
                          <a:spcPts val="0"/>
                        </a:spcBef>
                        <a:spcAft>
                          <a:spcPts val="0"/>
                        </a:spcAft>
                      </a:pPr>
                      <a:r>
                        <a:rPr lang="en-US" sz="1600" dirty="0">
                          <a:latin typeface="Arial"/>
                          <a:ea typeface="Times New Roman"/>
                          <a:cs typeface="Arial"/>
                        </a:rPr>
                        <a:t> Absent</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68589">
                <a:tc gridSpan="3">
                  <a:txBody>
                    <a:bodyPr/>
                    <a:lstStyle/>
                    <a:p>
                      <a:pPr algn="ctr"/>
                      <a:r>
                        <a:rPr kumimoji="0" lang="en-US" sz="1600" b="1" i="1" kern="1200" dirty="0">
                          <a:solidFill>
                            <a:schemeClr val="tx1"/>
                          </a:solidFill>
                          <a:latin typeface="+mn-lt"/>
                          <a:ea typeface="+mn-ea"/>
                          <a:cs typeface="+mn-cs"/>
                        </a:rPr>
                        <a:t>Older Child (5 years to 9 years</a:t>
                      </a:r>
                      <a:endParaRPr lang="en-US" sz="1600" b="1" dirty="0"/>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hMerge="1">
                  <a:txBody>
                    <a:bodyPr/>
                    <a:lstStyle/>
                    <a:p>
                      <a:endParaRPr lang="en-US" sz="1800" b="1" dirty="0"/>
                    </a:p>
                  </a:txBody>
                  <a:tcPr marL="17189" marR="17189" marT="17189" marB="1718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hMerge="1">
                  <a:txBody>
                    <a:bodyPr/>
                    <a:lstStyle/>
                    <a:p>
                      <a:pPr marL="0" marR="0">
                        <a:spcBef>
                          <a:spcPts val="0"/>
                        </a:spcBef>
                        <a:spcAft>
                          <a:spcPts val="0"/>
                        </a:spcAft>
                      </a:pPr>
                      <a:endParaRPr lang="en-US" sz="1800" dirty="0">
                        <a:latin typeface="Arial"/>
                        <a:ea typeface="Times New Roman"/>
                        <a:cs typeface="Arial"/>
                      </a:endParaRPr>
                    </a:p>
                  </a:txBody>
                  <a:tcPr marL="17189" marR="17189" marT="17189" marB="17189"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10005"/>
                  </a:ext>
                </a:extLst>
              </a:tr>
              <a:tr h="599003">
                <a:tc>
                  <a:txBody>
                    <a:bodyPr/>
                    <a:lstStyle/>
                    <a:p>
                      <a:pPr marL="0" marR="0" indent="60325">
                        <a:spcBef>
                          <a:spcPts val="0"/>
                        </a:spcBef>
                        <a:spcAft>
                          <a:spcPts val="0"/>
                        </a:spcAft>
                      </a:pPr>
                      <a:r>
                        <a:rPr lang="en-US" sz="1600">
                          <a:latin typeface="Arial"/>
                          <a:ea typeface="Times New Roman"/>
                          <a:cs typeface="Arial"/>
                        </a:rPr>
                        <a:t>BMI for Age</a:t>
                      </a:r>
                      <a:endParaRPr lang="en-US" sz="160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spcBef>
                          <a:spcPts val="0"/>
                        </a:spcBef>
                        <a:spcAft>
                          <a:spcPts val="0"/>
                        </a:spcAft>
                      </a:pPr>
                      <a:r>
                        <a:rPr lang="en-US" sz="1600" dirty="0">
                          <a:latin typeface="Arial"/>
                          <a:ea typeface="Times New Roman"/>
                          <a:cs typeface="Arial"/>
                        </a:rPr>
                        <a:t>≥-3 z-score to &lt; -2 z- score</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Arial"/>
                          <a:ea typeface="Times New Roman"/>
                          <a:cs typeface="Arial"/>
                        </a:rPr>
                        <a:t>≥-2 z-score to &lt;-1 z-score</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99003">
                <a:tc>
                  <a:txBody>
                    <a:bodyPr/>
                    <a:lstStyle/>
                    <a:p>
                      <a:pPr marL="63500" marR="0">
                        <a:spcBef>
                          <a:spcPts val="0"/>
                        </a:spcBef>
                        <a:spcAft>
                          <a:spcPts val="0"/>
                        </a:spcAft>
                      </a:pPr>
                      <a:r>
                        <a:rPr lang="en-US" sz="1600">
                          <a:latin typeface="Arial"/>
                          <a:ea typeface="Times New Roman"/>
                          <a:cs typeface="Arial"/>
                        </a:rPr>
                        <a:t>Bilateral pitting edema</a:t>
                      </a:r>
                      <a:endParaRPr lang="en-US" sz="160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76200" marR="0">
                        <a:spcBef>
                          <a:spcPts val="0"/>
                        </a:spcBef>
                        <a:spcAft>
                          <a:spcPts val="0"/>
                        </a:spcAft>
                      </a:pPr>
                      <a:r>
                        <a:rPr lang="en-US" sz="1600" dirty="0">
                          <a:latin typeface="Arial"/>
                          <a:ea typeface="Times New Roman"/>
                          <a:cs typeface="Arial"/>
                        </a:rPr>
                        <a:t>Absent</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0">
                        <a:spcBef>
                          <a:spcPts val="0"/>
                        </a:spcBef>
                        <a:spcAft>
                          <a:spcPts val="0"/>
                        </a:spcAft>
                      </a:pPr>
                      <a:r>
                        <a:rPr lang="en-US" sz="1600" dirty="0">
                          <a:latin typeface="Arial"/>
                          <a:ea typeface="Times New Roman"/>
                          <a:cs typeface="Arial"/>
                        </a:rPr>
                        <a:t>Absent</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716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1687" name="Rectangle 7"/>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cap="none" dirty="0">
                <a:solidFill>
                  <a:schemeClr val="accent6"/>
                </a:solidFill>
              </a:rPr>
              <a:t>Classification for moderate malnutrition and at risk</a:t>
            </a:r>
            <a:endParaRPr lang="en-US" dirty="0"/>
          </a:p>
        </p:txBody>
      </p:sp>
      <p:graphicFrame>
        <p:nvGraphicFramePr>
          <p:cNvPr id="5" name="Table 4"/>
          <p:cNvGraphicFramePr>
            <a:graphicFrameLocks noGrp="1"/>
          </p:cNvGraphicFramePr>
          <p:nvPr/>
        </p:nvGraphicFramePr>
        <p:xfrm>
          <a:off x="457200" y="1524001"/>
          <a:ext cx="7620000" cy="4278125"/>
        </p:xfrm>
        <a:graphic>
          <a:graphicData uri="http://schemas.openxmlformats.org/drawingml/2006/table">
            <a:tbl>
              <a:tblPr/>
              <a:tblGrid>
                <a:gridCol w="2301010">
                  <a:extLst>
                    <a:ext uri="{9D8B030D-6E8A-4147-A177-3AD203B41FA5}">
                      <a16:colId xmlns:a16="http://schemas.microsoft.com/office/drawing/2014/main" val="20000"/>
                    </a:ext>
                  </a:extLst>
                </a:gridCol>
                <a:gridCol w="2730989">
                  <a:extLst>
                    <a:ext uri="{9D8B030D-6E8A-4147-A177-3AD203B41FA5}">
                      <a16:colId xmlns:a16="http://schemas.microsoft.com/office/drawing/2014/main" val="20001"/>
                    </a:ext>
                  </a:extLst>
                </a:gridCol>
                <a:gridCol w="2588001">
                  <a:extLst>
                    <a:ext uri="{9D8B030D-6E8A-4147-A177-3AD203B41FA5}">
                      <a16:colId xmlns:a16="http://schemas.microsoft.com/office/drawing/2014/main" val="20002"/>
                    </a:ext>
                  </a:extLst>
                </a:gridCol>
              </a:tblGrid>
              <a:tr h="788187">
                <a:tc>
                  <a:txBody>
                    <a:bodyPr/>
                    <a:lstStyle/>
                    <a:p>
                      <a:pPr marL="38100" marR="0" algn="l" rtl="0" eaLnBrk="1" latinLnBrk="0" hangingPunct="1">
                        <a:spcBef>
                          <a:spcPts val="0"/>
                        </a:spcBef>
                        <a:spcAft>
                          <a:spcPts val="0"/>
                        </a:spcAft>
                      </a:pPr>
                      <a:r>
                        <a:rPr kumimoji="0" lang="en-US" sz="1800" b="1" kern="1200" dirty="0">
                          <a:solidFill>
                            <a:schemeClr val="tx1"/>
                          </a:solidFill>
                          <a:latin typeface="Tahoma"/>
                          <a:ea typeface="Times New Roman"/>
                          <a:cs typeface="Arial"/>
                        </a:rPr>
                        <a:t>Indicator</a:t>
                      </a:r>
                    </a:p>
                  </a:txBody>
                  <a:tcPr marL="17189" marR="17189" marT="17189" marB="17189"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BBB59"/>
                    </a:solidFill>
                  </a:tcPr>
                </a:tc>
                <a:tc>
                  <a:txBody>
                    <a:bodyPr/>
                    <a:lstStyle/>
                    <a:p>
                      <a:pPr marL="38100" marR="0" algn="l" rtl="0" eaLnBrk="1" latinLnBrk="0" hangingPunct="1">
                        <a:spcBef>
                          <a:spcPts val="0"/>
                        </a:spcBef>
                        <a:spcAft>
                          <a:spcPts val="0"/>
                        </a:spcAft>
                      </a:pPr>
                      <a:r>
                        <a:rPr kumimoji="0" lang="en-US" sz="1800" b="1" kern="1200" dirty="0">
                          <a:solidFill>
                            <a:schemeClr val="tx1"/>
                          </a:solidFill>
                          <a:latin typeface="Tahoma"/>
                          <a:ea typeface="Times New Roman"/>
                          <a:cs typeface="Arial"/>
                        </a:rPr>
                        <a:t>Moderate Acute Malnutrition</a:t>
                      </a:r>
                    </a:p>
                  </a:txBody>
                  <a:tcPr marL="17189" marR="17189" marT="17189" marB="17189" anchor="ctr">
                    <a:lnL>
                      <a:noFill/>
                    </a:lnL>
                    <a:lnR>
                      <a:noFill/>
                    </a:lnR>
                    <a:lnT>
                      <a:noFill/>
                    </a:lnT>
                    <a:lnB w="12700" cap="flat" cmpd="sng" algn="ctr">
                      <a:solidFill>
                        <a:srgbClr val="000000"/>
                      </a:solidFill>
                      <a:prstDash val="solid"/>
                      <a:round/>
                      <a:headEnd type="none" w="med" len="med"/>
                      <a:tailEnd type="none" w="med" len="med"/>
                    </a:lnB>
                    <a:solidFill>
                      <a:srgbClr val="9BBB59"/>
                    </a:solidFill>
                  </a:tcPr>
                </a:tc>
                <a:tc>
                  <a:txBody>
                    <a:bodyPr/>
                    <a:lstStyle/>
                    <a:p>
                      <a:pPr marL="38100" marR="0" algn="l" rtl="0" eaLnBrk="1" latinLnBrk="0" hangingPunct="1">
                        <a:spcBef>
                          <a:spcPts val="0"/>
                        </a:spcBef>
                        <a:spcAft>
                          <a:spcPts val="0"/>
                        </a:spcAft>
                      </a:pPr>
                      <a:r>
                        <a:rPr kumimoji="0" lang="en-US" sz="1800" b="1" kern="1200" dirty="0">
                          <a:solidFill>
                            <a:schemeClr val="tx1"/>
                          </a:solidFill>
                          <a:latin typeface="Tahoma"/>
                          <a:ea typeface="Times New Roman"/>
                          <a:cs typeface="Arial"/>
                        </a:rPr>
                        <a:t>At risk of  Acute Malnutrition </a:t>
                      </a:r>
                    </a:p>
                  </a:txBody>
                  <a:tcPr marL="17189" marR="17189" marT="17189" marB="17189"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10000"/>
                  </a:ext>
                </a:extLst>
              </a:tr>
              <a:tr h="50721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dirty="0">
                          <a:latin typeface="Arial"/>
                          <a:ea typeface="Times New Roman"/>
                          <a:cs typeface="Arial"/>
                        </a:rPr>
                        <a:t>Adolescent (10 years to 17 years)</a:t>
                      </a:r>
                      <a:endParaRPr lang="en-US" sz="1600" dirty="0"/>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hMerge="1">
                  <a:txBody>
                    <a:bodyPr/>
                    <a:lstStyle/>
                    <a:p>
                      <a:endParaRPr lang="en-US" dirty="0"/>
                    </a:p>
                  </a:txBody>
                  <a:tcPr marL="17189" marR="17189" marT="17189" marB="1718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hMerge="1">
                  <a:txBody>
                    <a:bodyPr/>
                    <a:lstStyle/>
                    <a:p>
                      <a:pPr marL="0" marR="0">
                        <a:spcBef>
                          <a:spcPts val="0"/>
                        </a:spcBef>
                        <a:spcAft>
                          <a:spcPts val="0"/>
                        </a:spcAft>
                      </a:pPr>
                      <a:endParaRPr lang="en-US" sz="1000" dirty="0">
                        <a:latin typeface="Arial"/>
                        <a:ea typeface="Times New Roman"/>
                        <a:cs typeface="Arial"/>
                      </a:endParaRPr>
                    </a:p>
                  </a:txBody>
                  <a:tcPr marL="17189" marR="17189" marT="17189" marB="17189"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10001"/>
                  </a:ext>
                </a:extLst>
              </a:tr>
              <a:tr h="265719">
                <a:tc>
                  <a:txBody>
                    <a:bodyPr/>
                    <a:lstStyle/>
                    <a:p>
                      <a:pPr marL="63500" marR="0">
                        <a:spcBef>
                          <a:spcPts val="0"/>
                        </a:spcBef>
                        <a:spcAft>
                          <a:spcPts val="0"/>
                        </a:spcAft>
                      </a:pPr>
                      <a:r>
                        <a:rPr lang="en-US" sz="1600">
                          <a:latin typeface="Arial"/>
                          <a:ea typeface="Times New Roman"/>
                          <a:cs typeface="Arial"/>
                        </a:rPr>
                        <a:t>BMI for Age</a:t>
                      </a:r>
                      <a:endParaRPr lang="en-US" sz="160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76200" marR="0">
                        <a:spcBef>
                          <a:spcPts val="0"/>
                        </a:spcBef>
                        <a:spcAft>
                          <a:spcPts val="0"/>
                        </a:spcAft>
                      </a:pPr>
                      <a:r>
                        <a:rPr lang="en-US" sz="1600">
                          <a:latin typeface="Arial"/>
                          <a:ea typeface="Times New Roman"/>
                          <a:cs typeface="Arial"/>
                        </a:rPr>
                        <a:t>≥-3 z-score to &lt; -2 z- score</a:t>
                      </a:r>
                      <a:endParaRPr lang="en-US" sz="160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0">
                        <a:spcBef>
                          <a:spcPts val="0"/>
                        </a:spcBef>
                        <a:spcAft>
                          <a:spcPts val="0"/>
                        </a:spcAft>
                      </a:pPr>
                      <a:r>
                        <a:rPr lang="en-US" sz="1600" dirty="0">
                          <a:latin typeface="Arial"/>
                          <a:ea typeface="Times New Roman"/>
                          <a:cs typeface="Arial"/>
                        </a:rPr>
                        <a:t>≥-2 z-score to &lt;-1 z-score</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5719">
                <a:tc>
                  <a:txBody>
                    <a:bodyPr/>
                    <a:lstStyle/>
                    <a:p>
                      <a:pPr marL="63500" marR="0">
                        <a:spcBef>
                          <a:spcPts val="0"/>
                        </a:spcBef>
                        <a:spcAft>
                          <a:spcPts val="0"/>
                        </a:spcAft>
                      </a:pPr>
                      <a:r>
                        <a:rPr lang="en-US" sz="1600">
                          <a:latin typeface="Arial"/>
                          <a:ea typeface="Times New Roman"/>
                          <a:cs typeface="Arial"/>
                        </a:rPr>
                        <a:t>Bilateral pitting edema</a:t>
                      </a:r>
                      <a:endParaRPr lang="en-US" sz="160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76200" marR="0">
                        <a:spcBef>
                          <a:spcPts val="0"/>
                        </a:spcBef>
                        <a:spcAft>
                          <a:spcPts val="0"/>
                        </a:spcAft>
                      </a:pPr>
                      <a:r>
                        <a:rPr lang="en-US" sz="1600">
                          <a:latin typeface="Arial"/>
                          <a:ea typeface="Times New Roman"/>
                          <a:cs typeface="Arial"/>
                        </a:rPr>
                        <a:t>Absent</a:t>
                      </a:r>
                      <a:endParaRPr lang="en-US" sz="160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0">
                        <a:spcBef>
                          <a:spcPts val="0"/>
                        </a:spcBef>
                        <a:spcAft>
                          <a:spcPts val="0"/>
                        </a:spcAft>
                      </a:pPr>
                      <a:r>
                        <a:rPr lang="en-US" sz="1600" dirty="0">
                          <a:latin typeface="Arial"/>
                          <a:ea typeface="Times New Roman"/>
                          <a:cs typeface="Arial"/>
                        </a:rPr>
                        <a:t>Absent</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418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dirty="0">
                          <a:latin typeface="Arial"/>
                          <a:ea typeface="Times New Roman"/>
                          <a:cs typeface="Arial"/>
                        </a:rPr>
                        <a:t>Adults (18 years and older)</a:t>
                      </a:r>
                      <a:endParaRPr lang="en-US" sz="1600" dirty="0"/>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hMerge="1">
                  <a:txBody>
                    <a:bodyPr/>
                    <a:lstStyle/>
                    <a:p>
                      <a:endParaRPr lang="en-US" dirty="0"/>
                    </a:p>
                  </a:txBody>
                  <a:tcPr marL="17189" marR="17189" marT="17189" marB="1718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hMerge="1">
                  <a:txBody>
                    <a:bodyPr/>
                    <a:lstStyle/>
                    <a:p>
                      <a:pPr marL="0" marR="0">
                        <a:spcBef>
                          <a:spcPts val="0"/>
                        </a:spcBef>
                        <a:spcAft>
                          <a:spcPts val="0"/>
                        </a:spcAft>
                      </a:pPr>
                      <a:endParaRPr lang="en-US" sz="1000" dirty="0">
                        <a:latin typeface="Arial"/>
                        <a:ea typeface="Times New Roman"/>
                        <a:cs typeface="Arial"/>
                      </a:endParaRPr>
                    </a:p>
                  </a:txBody>
                  <a:tcPr marL="17189" marR="17189" marT="17189" marB="17189"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10004"/>
                  </a:ext>
                </a:extLst>
              </a:tr>
              <a:tr h="649485">
                <a:tc>
                  <a:txBody>
                    <a:bodyPr/>
                    <a:lstStyle/>
                    <a:p>
                      <a:pPr marL="63500" marR="0">
                        <a:spcBef>
                          <a:spcPts val="0"/>
                        </a:spcBef>
                        <a:spcAft>
                          <a:spcPts val="0"/>
                        </a:spcAft>
                      </a:pPr>
                      <a:r>
                        <a:rPr lang="en-US" sz="1600">
                          <a:latin typeface="Arial"/>
                          <a:ea typeface="Times New Roman"/>
                          <a:cs typeface="Arial"/>
                        </a:rPr>
                        <a:t>MUAC</a:t>
                      </a:r>
                      <a:endParaRPr lang="en-US" sz="160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spcBef>
                          <a:spcPts val="0"/>
                        </a:spcBef>
                        <a:spcAft>
                          <a:spcPts val="0"/>
                        </a:spcAft>
                      </a:pPr>
                      <a:r>
                        <a:rPr lang="en-US" sz="1600" dirty="0">
                          <a:latin typeface="Arial"/>
                          <a:ea typeface="Times New Roman"/>
                          <a:cs typeface="Arial"/>
                        </a:rPr>
                        <a:t>N/A</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0">
                        <a:spcBef>
                          <a:spcPts val="0"/>
                        </a:spcBef>
                        <a:spcAft>
                          <a:spcPts val="0"/>
                        </a:spcAft>
                      </a:pPr>
                      <a:r>
                        <a:rPr lang="en-US" sz="1600" dirty="0">
                          <a:latin typeface="Arial"/>
                          <a:ea typeface="Times New Roman"/>
                          <a:cs typeface="Arial"/>
                        </a:rPr>
                        <a:t>N/A</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44317">
                <a:tc>
                  <a:txBody>
                    <a:bodyPr/>
                    <a:lstStyle/>
                    <a:p>
                      <a:pPr marL="63500" marR="0">
                        <a:spcBef>
                          <a:spcPts val="0"/>
                        </a:spcBef>
                        <a:spcAft>
                          <a:spcPts val="0"/>
                        </a:spcAft>
                      </a:pPr>
                      <a:r>
                        <a:rPr lang="en-US" sz="1600" dirty="0">
                          <a:latin typeface="Arial"/>
                          <a:ea typeface="Times New Roman"/>
                          <a:cs typeface="Arial"/>
                        </a:rPr>
                        <a:t>MUAC</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76200" marR="0">
                        <a:spcBef>
                          <a:spcPts val="0"/>
                        </a:spcBef>
                        <a:spcAft>
                          <a:spcPts val="0"/>
                        </a:spcAft>
                      </a:pPr>
                      <a:r>
                        <a:rPr lang="en-US" sz="1600" dirty="0">
                          <a:latin typeface="Arial"/>
                          <a:ea typeface="Times New Roman"/>
                          <a:cs typeface="Arial"/>
                        </a:rPr>
                        <a:t>18.5-21.4</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0">
                        <a:spcBef>
                          <a:spcPts val="0"/>
                        </a:spcBef>
                        <a:spcAft>
                          <a:spcPts val="0"/>
                        </a:spcAft>
                      </a:pPr>
                      <a:r>
                        <a:rPr lang="en-US" sz="1600" dirty="0">
                          <a:latin typeface="Arial"/>
                          <a:ea typeface="Times New Roman"/>
                          <a:cs typeface="Arial"/>
                        </a:rPr>
                        <a:t>N/A</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5719">
                <a:tc>
                  <a:txBody>
                    <a:bodyPr/>
                    <a:lstStyle/>
                    <a:p>
                      <a:pPr marL="63500" marR="0">
                        <a:spcBef>
                          <a:spcPts val="0"/>
                        </a:spcBef>
                        <a:spcAft>
                          <a:spcPts val="0"/>
                        </a:spcAft>
                      </a:pPr>
                      <a:r>
                        <a:rPr lang="en-US" sz="1600">
                          <a:latin typeface="Arial"/>
                          <a:ea typeface="Times New Roman"/>
                          <a:cs typeface="Arial"/>
                        </a:rPr>
                        <a:t>BMI</a:t>
                      </a:r>
                      <a:endParaRPr lang="en-US" sz="160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76200" marR="0">
                        <a:spcBef>
                          <a:spcPts val="0"/>
                        </a:spcBef>
                        <a:spcAft>
                          <a:spcPts val="0"/>
                        </a:spcAft>
                      </a:pPr>
                      <a:r>
                        <a:rPr lang="en-US" sz="1600">
                          <a:latin typeface="Arial"/>
                          <a:ea typeface="Times New Roman"/>
                          <a:cs typeface="Arial"/>
                        </a:rPr>
                        <a:t>16 to &lt;17</a:t>
                      </a:r>
                      <a:endParaRPr lang="en-US" sz="160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0">
                        <a:spcBef>
                          <a:spcPts val="0"/>
                        </a:spcBef>
                        <a:spcAft>
                          <a:spcPts val="0"/>
                        </a:spcAft>
                      </a:pPr>
                      <a:r>
                        <a:rPr lang="en-US" sz="1600" dirty="0">
                          <a:latin typeface="Arial"/>
                          <a:ea typeface="Times New Roman"/>
                          <a:cs typeface="Arial"/>
                        </a:rPr>
                        <a:t>17 to &lt;18.5</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20081">
                <a:tc>
                  <a:txBody>
                    <a:bodyPr/>
                    <a:lstStyle/>
                    <a:p>
                      <a:pPr marL="63500" marR="0">
                        <a:spcBef>
                          <a:spcPts val="0"/>
                        </a:spcBef>
                        <a:spcAft>
                          <a:spcPts val="0"/>
                        </a:spcAft>
                      </a:pPr>
                      <a:r>
                        <a:rPr lang="en-US" sz="1600">
                          <a:latin typeface="Arial"/>
                          <a:ea typeface="Times New Roman"/>
                          <a:cs typeface="Arial"/>
                        </a:rPr>
                        <a:t>Bilateral pitting edema</a:t>
                      </a:r>
                      <a:endParaRPr lang="en-US" sz="160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76200" marR="0">
                        <a:spcBef>
                          <a:spcPts val="0"/>
                        </a:spcBef>
                        <a:spcAft>
                          <a:spcPts val="0"/>
                        </a:spcAft>
                      </a:pPr>
                      <a:r>
                        <a:rPr lang="en-US" sz="1600">
                          <a:latin typeface="Arial"/>
                          <a:ea typeface="Times New Roman"/>
                          <a:cs typeface="Arial"/>
                        </a:rPr>
                        <a:t>Absent</a:t>
                      </a:r>
                      <a:endParaRPr lang="en-US" sz="160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0">
                        <a:spcBef>
                          <a:spcPts val="0"/>
                        </a:spcBef>
                        <a:spcAft>
                          <a:spcPts val="0"/>
                        </a:spcAft>
                      </a:pPr>
                      <a:r>
                        <a:rPr lang="en-US" sz="1600" dirty="0">
                          <a:latin typeface="Arial"/>
                          <a:ea typeface="Times New Roman"/>
                          <a:cs typeface="Arial"/>
                        </a:rPr>
                        <a:t>Absent</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cap="none" dirty="0">
                <a:solidFill>
                  <a:schemeClr val="accent6"/>
                </a:solidFill>
              </a:rPr>
              <a:t>Classification for moderate malnutrition and at risk</a:t>
            </a:r>
            <a:endParaRPr lang="en-US" dirty="0"/>
          </a:p>
        </p:txBody>
      </p:sp>
      <p:graphicFrame>
        <p:nvGraphicFramePr>
          <p:cNvPr id="5" name="Table 4"/>
          <p:cNvGraphicFramePr>
            <a:graphicFrameLocks noGrp="1"/>
          </p:cNvGraphicFramePr>
          <p:nvPr/>
        </p:nvGraphicFramePr>
        <p:xfrm>
          <a:off x="457200" y="1524001"/>
          <a:ext cx="7620000" cy="4278125"/>
        </p:xfrm>
        <a:graphic>
          <a:graphicData uri="http://schemas.openxmlformats.org/drawingml/2006/table">
            <a:tbl>
              <a:tblPr/>
              <a:tblGrid>
                <a:gridCol w="2301010">
                  <a:extLst>
                    <a:ext uri="{9D8B030D-6E8A-4147-A177-3AD203B41FA5}">
                      <a16:colId xmlns:a16="http://schemas.microsoft.com/office/drawing/2014/main" val="20000"/>
                    </a:ext>
                  </a:extLst>
                </a:gridCol>
                <a:gridCol w="2730989">
                  <a:extLst>
                    <a:ext uri="{9D8B030D-6E8A-4147-A177-3AD203B41FA5}">
                      <a16:colId xmlns:a16="http://schemas.microsoft.com/office/drawing/2014/main" val="20001"/>
                    </a:ext>
                  </a:extLst>
                </a:gridCol>
                <a:gridCol w="2588001">
                  <a:extLst>
                    <a:ext uri="{9D8B030D-6E8A-4147-A177-3AD203B41FA5}">
                      <a16:colId xmlns:a16="http://schemas.microsoft.com/office/drawing/2014/main" val="20002"/>
                    </a:ext>
                  </a:extLst>
                </a:gridCol>
              </a:tblGrid>
              <a:tr h="788187">
                <a:tc>
                  <a:txBody>
                    <a:bodyPr/>
                    <a:lstStyle/>
                    <a:p>
                      <a:pPr marL="38100" marR="0" algn="l" rtl="0" eaLnBrk="1" latinLnBrk="0" hangingPunct="1">
                        <a:spcBef>
                          <a:spcPts val="0"/>
                        </a:spcBef>
                        <a:spcAft>
                          <a:spcPts val="0"/>
                        </a:spcAft>
                      </a:pPr>
                      <a:r>
                        <a:rPr kumimoji="0" lang="en-US" sz="1800" b="1" kern="1200" dirty="0">
                          <a:solidFill>
                            <a:schemeClr val="tx1"/>
                          </a:solidFill>
                          <a:latin typeface="Tahoma"/>
                          <a:ea typeface="Times New Roman"/>
                          <a:cs typeface="Arial"/>
                        </a:rPr>
                        <a:t>Indicator</a:t>
                      </a:r>
                    </a:p>
                  </a:txBody>
                  <a:tcPr marL="17189" marR="17189" marT="17189" marB="17189"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BBB59"/>
                    </a:solidFill>
                  </a:tcPr>
                </a:tc>
                <a:tc>
                  <a:txBody>
                    <a:bodyPr/>
                    <a:lstStyle/>
                    <a:p>
                      <a:pPr marL="38100" marR="0" algn="l" rtl="0" eaLnBrk="1" latinLnBrk="0" hangingPunct="1">
                        <a:spcBef>
                          <a:spcPts val="0"/>
                        </a:spcBef>
                        <a:spcAft>
                          <a:spcPts val="0"/>
                        </a:spcAft>
                      </a:pPr>
                      <a:r>
                        <a:rPr kumimoji="0" lang="en-US" sz="1800" b="1" kern="1200" dirty="0">
                          <a:solidFill>
                            <a:schemeClr val="tx1"/>
                          </a:solidFill>
                          <a:latin typeface="Tahoma"/>
                          <a:ea typeface="Times New Roman"/>
                          <a:cs typeface="Arial"/>
                        </a:rPr>
                        <a:t>Moderate Acute Malnutrition</a:t>
                      </a:r>
                    </a:p>
                  </a:txBody>
                  <a:tcPr marL="17189" marR="17189" marT="17189" marB="17189" anchor="ctr">
                    <a:lnL>
                      <a:noFill/>
                    </a:lnL>
                    <a:lnR>
                      <a:noFill/>
                    </a:lnR>
                    <a:lnT>
                      <a:noFill/>
                    </a:lnT>
                    <a:lnB w="12700" cap="flat" cmpd="sng" algn="ctr">
                      <a:solidFill>
                        <a:srgbClr val="000000"/>
                      </a:solidFill>
                      <a:prstDash val="solid"/>
                      <a:round/>
                      <a:headEnd type="none" w="med" len="med"/>
                      <a:tailEnd type="none" w="med" len="med"/>
                    </a:lnB>
                    <a:solidFill>
                      <a:srgbClr val="9BBB59"/>
                    </a:solidFill>
                  </a:tcPr>
                </a:tc>
                <a:tc>
                  <a:txBody>
                    <a:bodyPr/>
                    <a:lstStyle/>
                    <a:p>
                      <a:pPr marL="38100" marR="0" algn="l" rtl="0" eaLnBrk="1" latinLnBrk="0" hangingPunct="1">
                        <a:spcBef>
                          <a:spcPts val="0"/>
                        </a:spcBef>
                        <a:spcAft>
                          <a:spcPts val="0"/>
                        </a:spcAft>
                      </a:pPr>
                      <a:r>
                        <a:rPr kumimoji="0" lang="en-US" sz="1800" b="1" kern="1200" dirty="0">
                          <a:solidFill>
                            <a:schemeClr val="tx1"/>
                          </a:solidFill>
                          <a:latin typeface="Tahoma"/>
                          <a:ea typeface="Times New Roman"/>
                          <a:cs typeface="Arial"/>
                        </a:rPr>
                        <a:t>At risk of  Acute Malnutrition </a:t>
                      </a:r>
                    </a:p>
                  </a:txBody>
                  <a:tcPr marL="17189" marR="17189" marT="17189" marB="17189"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10000"/>
                  </a:ext>
                </a:extLst>
              </a:tr>
              <a:tr h="50721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dirty="0">
                          <a:latin typeface="Arial"/>
                          <a:ea typeface="Times New Roman"/>
                          <a:cs typeface="Arial"/>
                        </a:rPr>
                        <a:t>Pregnant and Lactating</a:t>
                      </a:r>
                      <a:r>
                        <a:rPr lang="en-US" sz="1600" b="1" i="1" baseline="0" dirty="0">
                          <a:latin typeface="Arial"/>
                          <a:ea typeface="Times New Roman"/>
                          <a:cs typeface="Arial"/>
                        </a:rPr>
                        <a:t> Women</a:t>
                      </a:r>
                      <a:endParaRPr lang="en-US" sz="1600" dirty="0"/>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hMerge="1">
                  <a:txBody>
                    <a:bodyPr/>
                    <a:lstStyle/>
                    <a:p>
                      <a:endParaRPr lang="en-US" dirty="0"/>
                    </a:p>
                  </a:txBody>
                  <a:tcPr marL="17189" marR="17189" marT="17189" marB="1718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hMerge="1">
                  <a:txBody>
                    <a:bodyPr/>
                    <a:lstStyle/>
                    <a:p>
                      <a:pPr marL="0" marR="0">
                        <a:spcBef>
                          <a:spcPts val="0"/>
                        </a:spcBef>
                        <a:spcAft>
                          <a:spcPts val="0"/>
                        </a:spcAft>
                      </a:pPr>
                      <a:endParaRPr lang="en-US" sz="1000" dirty="0">
                        <a:latin typeface="Arial"/>
                        <a:ea typeface="Times New Roman"/>
                        <a:cs typeface="Arial"/>
                      </a:endParaRPr>
                    </a:p>
                  </a:txBody>
                  <a:tcPr marL="17189" marR="17189" marT="17189" marB="17189"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10001"/>
                  </a:ext>
                </a:extLst>
              </a:tr>
              <a:tr h="265719">
                <a:tc>
                  <a:txBody>
                    <a:bodyPr/>
                    <a:lstStyle/>
                    <a:p>
                      <a:pPr marL="63500" marR="0">
                        <a:spcBef>
                          <a:spcPts val="0"/>
                        </a:spcBef>
                        <a:spcAft>
                          <a:spcPts val="0"/>
                        </a:spcAft>
                      </a:pPr>
                      <a:r>
                        <a:rPr lang="en-US" sz="1600">
                          <a:latin typeface="Arial"/>
                          <a:ea typeface="Times New Roman"/>
                          <a:cs typeface="Arial"/>
                        </a:rPr>
                        <a:t>BMI for Age</a:t>
                      </a:r>
                      <a:endParaRPr lang="en-US" sz="160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76200" marR="0">
                        <a:spcBef>
                          <a:spcPts val="0"/>
                        </a:spcBef>
                        <a:spcAft>
                          <a:spcPts val="0"/>
                        </a:spcAft>
                      </a:pPr>
                      <a:r>
                        <a:rPr lang="en-US" sz="1600">
                          <a:latin typeface="Arial"/>
                          <a:ea typeface="Times New Roman"/>
                          <a:cs typeface="Arial"/>
                        </a:rPr>
                        <a:t>≥-3 z-score to &lt; -2 z- score</a:t>
                      </a:r>
                      <a:endParaRPr lang="en-US" sz="160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0">
                        <a:spcBef>
                          <a:spcPts val="0"/>
                        </a:spcBef>
                        <a:spcAft>
                          <a:spcPts val="0"/>
                        </a:spcAft>
                      </a:pPr>
                      <a:r>
                        <a:rPr lang="en-US" sz="1600" dirty="0">
                          <a:latin typeface="Arial"/>
                          <a:ea typeface="Times New Roman"/>
                          <a:cs typeface="Arial"/>
                        </a:rPr>
                        <a:t>≥-2 z-score to &lt;-1 z-score</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5719">
                <a:tc>
                  <a:txBody>
                    <a:bodyPr/>
                    <a:lstStyle/>
                    <a:p>
                      <a:pPr marL="63500" marR="0">
                        <a:spcBef>
                          <a:spcPts val="0"/>
                        </a:spcBef>
                        <a:spcAft>
                          <a:spcPts val="0"/>
                        </a:spcAft>
                      </a:pPr>
                      <a:r>
                        <a:rPr lang="en-US" sz="1600">
                          <a:latin typeface="Arial"/>
                          <a:ea typeface="Times New Roman"/>
                          <a:cs typeface="Arial"/>
                        </a:rPr>
                        <a:t>Bilateral pitting edema</a:t>
                      </a:r>
                      <a:endParaRPr lang="en-US" sz="160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76200" marR="0">
                        <a:spcBef>
                          <a:spcPts val="0"/>
                        </a:spcBef>
                        <a:spcAft>
                          <a:spcPts val="0"/>
                        </a:spcAft>
                      </a:pPr>
                      <a:r>
                        <a:rPr lang="en-US" sz="1600">
                          <a:latin typeface="Arial"/>
                          <a:ea typeface="Times New Roman"/>
                          <a:cs typeface="Arial"/>
                        </a:rPr>
                        <a:t>Absent</a:t>
                      </a:r>
                      <a:endParaRPr lang="en-US" sz="160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0">
                        <a:spcBef>
                          <a:spcPts val="0"/>
                        </a:spcBef>
                        <a:spcAft>
                          <a:spcPts val="0"/>
                        </a:spcAft>
                      </a:pPr>
                      <a:r>
                        <a:rPr lang="en-US" sz="1600" dirty="0">
                          <a:latin typeface="Arial"/>
                          <a:ea typeface="Times New Roman"/>
                          <a:cs typeface="Arial"/>
                        </a:rPr>
                        <a:t>Absent</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418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dirty="0">
                          <a:latin typeface="Arial"/>
                          <a:ea typeface="Times New Roman"/>
                          <a:cs typeface="Arial"/>
                        </a:rPr>
                        <a:t>Adults living with HIV/AIDS (PLWHA)</a:t>
                      </a:r>
                      <a:endParaRPr lang="en-US" sz="1600" dirty="0"/>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hMerge="1">
                  <a:txBody>
                    <a:bodyPr/>
                    <a:lstStyle/>
                    <a:p>
                      <a:endParaRPr lang="en-US" dirty="0"/>
                    </a:p>
                  </a:txBody>
                  <a:tcPr marL="17189" marR="17189" marT="17189" marB="1718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hMerge="1">
                  <a:txBody>
                    <a:bodyPr/>
                    <a:lstStyle/>
                    <a:p>
                      <a:pPr marL="0" marR="0">
                        <a:spcBef>
                          <a:spcPts val="0"/>
                        </a:spcBef>
                        <a:spcAft>
                          <a:spcPts val="0"/>
                        </a:spcAft>
                      </a:pPr>
                      <a:endParaRPr lang="en-US" sz="1000" dirty="0">
                        <a:latin typeface="Arial"/>
                        <a:ea typeface="Times New Roman"/>
                        <a:cs typeface="Arial"/>
                      </a:endParaRPr>
                    </a:p>
                  </a:txBody>
                  <a:tcPr marL="17189" marR="17189" marT="17189" marB="17189"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10004"/>
                  </a:ext>
                </a:extLst>
              </a:tr>
              <a:tr h="649485">
                <a:tc>
                  <a:txBody>
                    <a:bodyPr/>
                    <a:lstStyle/>
                    <a:p>
                      <a:pPr marL="63500" marR="0">
                        <a:spcBef>
                          <a:spcPts val="0"/>
                        </a:spcBef>
                        <a:spcAft>
                          <a:spcPts val="0"/>
                        </a:spcAft>
                      </a:pPr>
                      <a:r>
                        <a:rPr lang="en-US" sz="1600">
                          <a:latin typeface="Arial"/>
                          <a:ea typeface="Times New Roman"/>
                          <a:cs typeface="Arial"/>
                        </a:rPr>
                        <a:t>MUAC</a:t>
                      </a:r>
                      <a:endParaRPr lang="en-US" sz="160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spcBef>
                          <a:spcPts val="0"/>
                        </a:spcBef>
                        <a:spcAft>
                          <a:spcPts val="0"/>
                        </a:spcAft>
                      </a:pPr>
                      <a:r>
                        <a:rPr lang="en-US" sz="1600" dirty="0">
                          <a:latin typeface="Arial"/>
                          <a:ea typeface="Times New Roman"/>
                          <a:cs typeface="Arial"/>
                        </a:rPr>
                        <a:t>N/A</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0">
                        <a:spcBef>
                          <a:spcPts val="0"/>
                        </a:spcBef>
                        <a:spcAft>
                          <a:spcPts val="0"/>
                        </a:spcAft>
                      </a:pPr>
                      <a:r>
                        <a:rPr lang="en-US" sz="1600" dirty="0">
                          <a:latin typeface="Arial"/>
                          <a:ea typeface="Times New Roman"/>
                          <a:cs typeface="Arial"/>
                        </a:rPr>
                        <a:t>N/A</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44317">
                <a:tc>
                  <a:txBody>
                    <a:bodyPr/>
                    <a:lstStyle/>
                    <a:p>
                      <a:pPr marL="63500" marR="0">
                        <a:spcBef>
                          <a:spcPts val="0"/>
                        </a:spcBef>
                        <a:spcAft>
                          <a:spcPts val="0"/>
                        </a:spcAft>
                      </a:pPr>
                      <a:r>
                        <a:rPr lang="en-US" sz="1600" dirty="0">
                          <a:latin typeface="Arial"/>
                          <a:ea typeface="Times New Roman"/>
                          <a:cs typeface="Arial"/>
                        </a:rPr>
                        <a:t>MUAC</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76200" marR="0">
                        <a:spcBef>
                          <a:spcPts val="0"/>
                        </a:spcBef>
                        <a:spcAft>
                          <a:spcPts val="0"/>
                        </a:spcAft>
                      </a:pPr>
                      <a:r>
                        <a:rPr lang="en-US" sz="1600" dirty="0">
                          <a:latin typeface="Arial"/>
                          <a:ea typeface="Times New Roman"/>
                          <a:cs typeface="Arial"/>
                        </a:rPr>
                        <a:t>18.5-21.4</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0">
                        <a:spcBef>
                          <a:spcPts val="0"/>
                        </a:spcBef>
                        <a:spcAft>
                          <a:spcPts val="0"/>
                        </a:spcAft>
                      </a:pPr>
                      <a:r>
                        <a:rPr lang="en-US" sz="1600" dirty="0">
                          <a:latin typeface="Arial"/>
                          <a:ea typeface="Times New Roman"/>
                          <a:cs typeface="Arial"/>
                        </a:rPr>
                        <a:t>N/A</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5719">
                <a:tc>
                  <a:txBody>
                    <a:bodyPr/>
                    <a:lstStyle/>
                    <a:p>
                      <a:pPr marL="63500" marR="0">
                        <a:spcBef>
                          <a:spcPts val="0"/>
                        </a:spcBef>
                        <a:spcAft>
                          <a:spcPts val="0"/>
                        </a:spcAft>
                      </a:pPr>
                      <a:r>
                        <a:rPr lang="en-US" sz="1600">
                          <a:latin typeface="Arial"/>
                          <a:ea typeface="Times New Roman"/>
                          <a:cs typeface="Arial"/>
                        </a:rPr>
                        <a:t>BMI</a:t>
                      </a:r>
                      <a:endParaRPr lang="en-US" sz="160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76200" marR="0">
                        <a:spcBef>
                          <a:spcPts val="0"/>
                        </a:spcBef>
                        <a:spcAft>
                          <a:spcPts val="0"/>
                        </a:spcAft>
                      </a:pPr>
                      <a:r>
                        <a:rPr lang="en-US" sz="1600">
                          <a:latin typeface="Arial"/>
                          <a:ea typeface="Times New Roman"/>
                          <a:cs typeface="Arial"/>
                        </a:rPr>
                        <a:t>16 to &lt;17</a:t>
                      </a:r>
                      <a:endParaRPr lang="en-US" sz="160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0">
                        <a:spcBef>
                          <a:spcPts val="0"/>
                        </a:spcBef>
                        <a:spcAft>
                          <a:spcPts val="0"/>
                        </a:spcAft>
                      </a:pPr>
                      <a:r>
                        <a:rPr lang="en-US" sz="1600" dirty="0">
                          <a:latin typeface="Arial"/>
                          <a:ea typeface="Times New Roman"/>
                          <a:cs typeface="Arial"/>
                        </a:rPr>
                        <a:t>17 to &lt;18.5</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20081">
                <a:tc>
                  <a:txBody>
                    <a:bodyPr/>
                    <a:lstStyle/>
                    <a:p>
                      <a:pPr marL="63500" marR="0">
                        <a:spcBef>
                          <a:spcPts val="0"/>
                        </a:spcBef>
                        <a:spcAft>
                          <a:spcPts val="0"/>
                        </a:spcAft>
                      </a:pPr>
                      <a:r>
                        <a:rPr lang="en-US" sz="1600">
                          <a:latin typeface="Arial"/>
                          <a:ea typeface="Times New Roman"/>
                          <a:cs typeface="Arial"/>
                        </a:rPr>
                        <a:t>Bilateral pitting edema</a:t>
                      </a:r>
                      <a:endParaRPr lang="en-US" sz="160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76200" marR="0">
                        <a:spcBef>
                          <a:spcPts val="0"/>
                        </a:spcBef>
                        <a:spcAft>
                          <a:spcPts val="0"/>
                        </a:spcAft>
                      </a:pPr>
                      <a:r>
                        <a:rPr lang="en-US" sz="1600" dirty="0">
                          <a:latin typeface="Arial"/>
                          <a:ea typeface="Times New Roman"/>
                          <a:cs typeface="Arial"/>
                        </a:rPr>
                        <a:t>Absent</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0">
                        <a:spcBef>
                          <a:spcPts val="0"/>
                        </a:spcBef>
                        <a:spcAft>
                          <a:spcPts val="0"/>
                        </a:spcAft>
                      </a:pPr>
                      <a:r>
                        <a:rPr lang="en-US" sz="1600" dirty="0">
                          <a:latin typeface="Arial"/>
                          <a:ea typeface="Times New Roman"/>
                          <a:cs typeface="Arial"/>
                        </a:rPr>
                        <a:t>Absent</a:t>
                      </a:r>
                      <a:endParaRPr lang="en-US" sz="1600" dirty="0">
                        <a:latin typeface="Tahoma"/>
                        <a:ea typeface="Times New Roman"/>
                        <a:cs typeface="Arial"/>
                      </a:endParaRPr>
                    </a:p>
                  </a:txBody>
                  <a:tcPr marL="17189" marR="17189" marT="17189" marB="171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body" sz="half" idx="4294967295"/>
          </p:nvPr>
        </p:nvSpPr>
        <p:spPr>
          <a:xfrm>
            <a:off x="381000" y="152400"/>
            <a:ext cx="8424863" cy="1143000"/>
          </a:xfrm>
        </p:spPr>
        <p:txBody>
          <a:bodyPr/>
          <a:lstStyle/>
          <a:p>
            <a:pPr algn="ctr" eaLnBrk="1" hangingPunct="1">
              <a:lnSpc>
                <a:spcPct val="80000"/>
              </a:lnSpc>
              <a:buFontTx/>
              <a:buNone/>
            </a:pPr>
            <a:endParaRPr lang="en-GB" b="1"/>
          </a:p>
          <a:p>
            <a:pPr algn="ctr" eaLnBrk="1" hangingPunct="1">
              <a:lnSpc>
                <a:spcPct val="80000"/>
              </a:lnSpc>
              <a:buFontTx/>
              <a:buNone/>
            </a:pPr>
            <a:r>
              <a:rPr lang="en-GB" b="1"/>
              <a:t>Exercise 1A</a:t>
            </a:r>
            <a:r>
              <a:rPr lang="en-GB"/>
              <a:t>: </a:t>
            </a:r>
          </a:p>
          <a:p>
            <a:pPr algn="ctr" eaLnBrk="1" hangingPunct="1">
              <a:lnSpc>
                <a:spcPct val="80000"/>
              </a:lnSpc>
              <a:buFontTx/>
              <a:buNone/>
            </a:pPr>
            <a:r>
              <a:rPr lang="en-GB"/>
              <a:t>What visible signs of severe acute malnutrition can you see? </a:t>
            </a:r>
          </a:p>
        </p:txBody>
      </p:sp>
      <p:pic>
        <p:nvPicPr>
          <p:cNvPr id="15364" name="Picture 8"/>
          <p:cNvPicPr>
            <a:picLocks noChangeAspect="1" noChangeArrowheads="1"/>
          </p:cNvPicPr>
          <p:nvPr/>
        </p:nvPicPr>
        <p:blipFill>
          <a:blip r:embed="rId3" cstate="print"/>
          <a:srcRect/>
          <a:stretch>
            <a:fillRect/>
          </a:stretch>
        </p:blipFill>
        <p:spPr bwMode="auto">
          <a:xfrm>
            <a:off x="4572000" y="1676400"/>
            <a:ext cx="3048000" cy="4473575"/>
          </a:xfrm>
          <a:prstGeom prst="rect">
            <a:avLst/>
          </a:prstGeom>
          <a:noFill/>
          <a:ln w="9525">
            <a:noFill/>
            <a:miter lim="800000"/>
            <a:headEnd/>
            <a:tailEnd/>
          </a:ln>
        </p:spPr>
      </p:pic>
      <p:pic>
        <p:nvPicPr>
          <p:cNvPr id="15365" name="Picture 9"/>
          <p:cNvPicPr>
            <a:picLocks noChangeAspect="1" noChangeArrowheads="1"/>
          </p:cNvPicPr>
          <p:nvPr/>
        </p:nvPicPr>
        <p:blipFill>
          <a:blip r:embed="rId4" cstate="print"/>
          <a:srcRect/>
          <a:stretch>
            <a:fillRect/>
          </a:stretch>
        </p:blipFill>
        <p:spPr bwMode="auto">
          <a:xfrm>
            <a:off x="1143000" y="1676400"/>
            <a:ext cx="3048000" cy="4495800"/>
          </a:xfrm>
          <a:prstGeom prst="rect">
            <a:avLst/>
          </a:prstGeom>
          <a:noFill/>
          <a:ln w="9525">
            <a:noFill/>
            <a:miter lim="800000"/>
            <a:headEnd/>
            <a:tailEnd/>
          </a:ln>
        </p:spPr>
      </p:pic>
      <p:graphicFrame>
        <p:nvGraphicFramePr>
          <p:cNvPr id="1945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2710" name="Picture" r:id="rId5" imgW="975240" imgH="914400" progId="Word.Picture.8">
                  <p:embed/>
                </p:oleObj>
              </mc:Choice>
              <mc:Fallback>
                <p:oleObj name="Picture" r:id="rId5" imgW="975240" imgH="9144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a:spLocks noChangeArrowheads="1"/>
          </p:cNvSpPr>
          <p:nvPr/>
        </p:nvSpPr>
        <p:spPr bwMode="auto">
          <a:xfrm>
            <a:off x="1219200" y="1676400"/>
            <a:ext cx="990600" cy="369888"/>
          </a:xfrm>
          <a:prstGeom prst="rect">
            <a:avLst/>
          </a:prstGeom>
          <a:solidFill>
            <a:schemeClr val="tx1"/>
          </a:solidFill>
          <a:ln w="9525">
            <a:noFill/>
            <a:miter lim="800000"/>
            <a:headEnd/>
            <a:tailEnd/>
          </a:ln>
        </p:spPr>
        <p:txBody>
          <a:bodyPr>
            <a:spAutoFit/>
          </a:bodyPr>
          <a:lstStyle/>
          <a:p>
            <a:pPr fontAlgn="base">
              <a:spcBef>
                <a:spcPct val="0"/>
              </a:spcBef>
              <a:spcAft>
                <a:spcPct val="0"/>
              </a:spcAft>
            </a:pPr>
            <a:r>
              <a:rPr lang="en-GB" b="1">
                <a:solidFill>
                  <a:prstClr val="white"/>
                </a:solidFill>
                <a:latin typeface="Arial" charset="0"/>
                <a:cs typeface="Arial" charset="0"/>
              </a:rPr>
              <a:t>FRONT</a:t>
            </a:r>
          </a:p>
        </p:txBody>
      </p:sp>
      <p:sp>
        <p:nvSpPr>
          <p:cNvPr id="7" name="TextBox 6"/>
          <p:cNvSpPr txBox="1">
            <a:spLocks noChangeArrowheads="1"/>
          </p:cNvSpPr>
          <p:nvPr/>
        </p:nvSpPr>
        <p:spPr bwMode="auto">
          <a:xfrm>
            <a:off x="4572000" y="1676400"/>
            <a:ext cx="914400" cy="381000"/>
          </a:xfrm>
          <a:prstGeom prst="rect">
            <a:avLst/>
          </a:prstGeom>
          <a:solidFill>
            <a:schemeClr val="tx1"/>
          </a:solidFill>
          <a:ln w="9525">
            <a:noFill/>
            <a:miter lim="800000"/>
            <a:headEnd/>
            <a:tailEnd/>
          </a:ln>
        </p:spPr>
        <p:txBody>
          <a:bodyPr>
            <a:spAutoFit/>
          </a:bodyPr>
          <a:lstStyle/>
          <a:p>
            <a:pPr fontAlgn="base">
              <a:spcBef>
                <a:spcPct val="0"/>
              </a:spcBef>
              <a:spcAft>
                <a:spcPct val="0"/>
              </a:spcAft>
            </a:pPr>
            <a:r>
              <a:rPr lang="en-GB" b="1">
                <a:solidFill>
                  <a:prstClr val="white"/>
                </a:solidFill>
                <a:latin typeface="Arial" charset="0"/>
                <a:cs typeface="Arial" charset="0"/>
              </a:rPr>
              <a:t>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990600" y="1295400"/>
            <a:ext cx="2514600" cy="792163"/>
          </a:xfrm>
        </p:spPr>
        <p:txBody>
          <a:bodyPr>
            <a:normAutofit fontScale="90000"/>
          </a:bodyPr>
          <a:lstStyle/>
          <a:p>
            <a:pPr eaLnBrk="1" fontAlgn="auto" hangingPunct="1">
              <a:spcAft>
                <a:spcPts val="0"/>
              </a:spcAft>
              <a:defRPr/>
            </a:pPr>
            <a:r>
              <a:rPr lang="en-GB" sz="2800" b="1" dirty="0"/>
              <a:t>Exercise 1b :</a:t>
            </a:r>
            <a:endParaRPr lang="en-US" sz="4000" b="1" dirty="0"/>
          </a:p>
        </p:txBody>
      </p:sp>
      <p:sp>
        <p:nvSpPr>
          <p:cNvPr id="20484" name="Rectangle 3"/>
          <p:cNvSpPr>
            <a:spLocks noGrp="1" noChangeArrowheads="1"/>
          </p:cNvSpPr>
          <p:nvPr>
            <p:ph type="body" sz="half" idx="4294967295"/>
          </p:nvPr>
        </p:nvSpPr>
        <p:spPr>
          <a:xfrm>
            <a:off x="152400" y="2286000"/>
            <a:ext cx="4800600" cy="1752600"/>
          </a:xfrm>
        </p:spPr>
        <p:txBody>
          <a:bodyPr/>
          <a:lstStyle/>
          <a:p>
            <a:pPr eaLnBrk="1" hangingPunct="1">
              <a:buFont typeface="Wingdings" pitchFamily="2" charset="2"/>
              <a:buNone/>
            </a:pPr>
            <a:r>
              <a:rPr lang="en-GB"/>
              <a:t>What visible signs of severe acute malnutrition can you see?</a:t>
            </a:r>
          </a:p>
        </p:txBody>
      </p:sp>
      <p:pic>
        <p:nvPicPr>
          <p:cNvPr id="20485" name="Picture 8" descr="photo 1"/>
          <p:cNvPicPr>
            <a:picLocks noGrp="1" noChangeAspect="1" noChangeArrowheads="1"/>
          </p:cNvPicPr>
          <p:nvPr>
            <p:ph sz="half" idx="4294967295"/>
          </p:nvPr>
        </p:nvPicPr>
        <p:blipFill>
          <a:blip r:embed="rId3" cstate="print"/>
          <a:srcRect/>
          <a:stretch>
            <a:fillRect/>
          </a:stretch>
        </p:blipFill>
        <p:spPr>
          <a:xfrm>
            <a:off x="5029200" y="1295400"/>
            <a:ext cx="3429000" cy="4395788"/>
          </a:xfrm>
        </p:spPr>
      </p:pic>
      <p:graphicFrame>
        <p:nvGraphicFramePr>
          <p:cNvPr id="2048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3734"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body" sz="half" idx="1"/>
          </p:nvPr>
        </p:nvSpPr>
        <p:spPr>
          <a:xfrm>
            <a:off x="381000" y="1905000"/>
            <a:ext cx="4038600" cy="4525963"/>
          </a:xfrm>
        </p:spPr>
        <p:txBody>
          <a:bodyPr/>
          <a:lstStyle/>
          <a:p>
            <a:pPr eaLnBrk="1" hangingPunct="1">
              <a:buFontTx/>
              <a:buNone/>
            </a:pPr>
            <a:endParaRPr lang="en-GB" sz="2800" b="1"/>
          </a:p>
          <a:p>
            <a:pPr eaLnBrk="1" hangingPunct="1">
              <a:buFontTx/>
              <a:buNone/>
            </a:pPr>
            <a:endParaRPr lang="en-GB" sz="2800" b="1"/>
          </a:p>
        </p:txBody>
      </p:sp>
      <p:graphicFrame>
        <p:nvGraphicFramePr>
          <p:cNvPr id="17410" name="Object 7"/>
          <p:cNvGraphicFramePr>
            <a:graphicFrameLocks noGrp="1" noChangeAspect="1"/>
          </p:cNvGraphicFramePr>
          <p:nvPr>
            <p:ph sz="half" idx="2"/>
          </p:nvPr>
        </p:nvGraphicFramePr>
        <p:xfrm>
          <a:off x="685800" y="1752600"/>
          <a:ext cx="3276600" cy="4419600"/>
        </p:xfrm>
        <a:graphic>
          <a:graphicData uri="http://schemas.openxmlformats.org/presentationml/2006/ole">
            <mc:AlternateContent xmlns:mc="http://schemas.openxmlformats.org/markup-compatibility/2006">
              <mc:Choice xmlns:v="urn:schemas-microsoft-com:vml" Requires="v">
                <p:oleObj spid="_x0000_s74762" name="Picture" r:id="rId3" imgW="5942857" imgH="8600000" progId="">
                  <p:embed/>
                </p:oleObj>
              </mc:Choice>
              <mc:Fallback>
                <p:oleObj name="Picture" r:id="rId3" imgW="5942857" imgH="860000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752600"/>
                        <a:ext cx="3276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413" name="Picture 5" descr="oedematous child"/>
          <p:cNvPicPr>
            <a:picLocks noGrp="1" noChangeAspect="1" noChangeArrowheads="1"/>
          </p:cNvPicPr>
          <p:nvPr>
            <p:ph sz="half" idx="4294967295"/>
          </p:nvPr>
        </p:nvPicPr>
        <p:blipFill>
          <a:blip r:embed="rId5" cstate="print"/>
          <a:srcRect/>
          <a:stretch>
            <a:fillRect/>
          </a:stretch>
        </p:blipFill>
        <p:spPr>
          <a:xfrm>
            <a:off x="4572000" y="1752600"/>
            <a:ext cx="3352800" cy="4297363"/>
          </a:xfrm>
        </p:spPr>
      </p:pic>
      <p:graphicFrame>
        <p:nvGraphicFramePr>
          <p:cNvPr id="21507"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4763" name="Picture" r:id="rId6" imgW="975240" imgH="914400" progId="Word.Picture.8">
                  <p:embed/>
                </p:oleObj>
              </mc:Choice>
              <mc:Fallback>
                <p:oleObj name="Picture" r:id="rId6" imgW="975240" imgH="914400" progId="Word.Picture.8">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8" name="TextBox 6"/>
          <p:cNvSpPr txBox="1">
            <a:spLocks noChangeArrowheads="1"/>
          </p:cNvSpPr>
          <p:nvPr/>
        </p:nvSpPr>
        <p:spPr bwMode="auto">
          <a:xfrm>
            <a:off x="762000" y="533400"/>
            <a:ext cx="6858000" cy="1477963"/>
          </a:xfrm>
          <a:prstGeom prst="rect">
            <a:avLst/>
          </a:prstGeom>
          <a:noFill/>
          <a:ln w="9525">
            <a:noFill/>
            <a:miter lim="800000"/>
            <a:headEnd/>
            <a:tailEnd/>
          </a:ln>
        </p:spPr>
        <p:txBody>
          <a:bodyPr>
            <a:spAutoFit/>
          </a:bodyPr>
          <a:lstStyle/>
          <a:p>
            <a:pPr algn="ctr" fontAlgn="base">
              <a:spcBef>
                <a:spcPct val="0"/>
              </a:spcBef>
              <a:spcAft>
                <a:spcPct val="0"/>
              </a:spcAft>
              <a:defRPr/>
            </a:pPr>
            <a:r>
              <a:rPr lang="en-GB" sz="2400" dirty="0">
                <a:solidFill>
                  <a:prstClr val="black"/>
                </a:solidFill>
                <a:cs typeface="Arial" charset="0"/>
              </a:rPr>
              <a:t>Exercise 1C:</a:t>
            </a:r>
          </a:p>
          <a:p>
            <a:pPr fontAlgn="base">
              <a:spcBef>
                <a:spcPct val="0"/>
              </a:spcBef>
              <a:spcAft>
                <a:spcPct val="0"/>
              </a:spcAft>
              <a:defRPr/>
            </a:pPr>
            <a:r>
              <a:rPr lang="en-GB" sz="2400" dirty="0">
                <a:solidFill>
                  <a:prstClr val="black"/>
                </a:solidFill>
                <a:cs typeface="Arial" charset="0"/>
              </a:rPr>
              <a:t>What visible signs of severe acute malnutrition can you see?</a:t>
            </a:r>
          </a:p>
          <a:p>
            <a:pPr fontAlgn="base">
              <a:spcBef>
                <a:spcPct val="0"/>
              </a:spcBef>
              <a:spcAft>
                <a:spcPct val="0"/>
              </a:spcAft>
              <a:defRPr/>
            </a:pPr>
            <a:r>
              <a:rPr lang="en-GB" dirty="0">
                <a:solidFill>
                  <a:prstClr val="black"/>
                </a:solidFill>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title"/>
          </p:nvPr>
        </p:nvSpPr>
        <p:spPr>
          <a:xfrm>
            <a:off x="457200" y="274638"/>
            <a:ext cx="7467600" cy="1143000"/>
          </a:xfrm>
        </p:spPr>
        <p:txBody>
          <a:bodyPr wrap="square" lIns="91440" tIns="45720" rIns="91440" bIns="45720" numCol="1" anchorCtr="0" compatLnSpc="1">
            <a:prstTxWarp prst="textNoShape">
              <a:avLst/>
            </a:prstTxWarp>
            <a:normAutofit fontScale="90000"/>
          </a:bodyPr>
          <a:lstStyle/>
          <a:p>
            <a:pPr algn="ctr" eaLnBrk="1" hangingPunct="1">
              <a:defRPr/>
            </a:pPr>
            <a:r>
              <a:rPr lang="en-US" sz="3600" cap="none" dirty="0">
                <a:solidFill>
                  <a:schemeClr val="accent6"/>
                </a:solidFill>
              </a:rPr>
              <a:t> </a:t>
            </a:r>
            <a:r>
              <a:rPr lang="en-US" sz="3600" cap="none" dirty="0"/>
              <a:t>ANTHROPOMETRIC MEASUREMENTS </a:t>
            </a:r>
          </a:p>
        </p:txBody>
      </p:sp>
      <p:pic>
        <p:nvPicPr>
          <p:cNvPr id="22532" name="Picture 8"/>
          <p:cNvPicPr>
            <a:picLocks noGrp="1" noChangeAspect="1" noChangeArrowheads="1"/>
          </p:cNvPicPr>
          <p:nvPr>
            <p:ph idx="1"/>
          </p:nvPr>
        </p:nvPicPr>
        <p:blipFill>
          <a:blip r:embed="rId3" cstate="print"/>
          <a:srcRect/>
          <a:stretch>
            <a:fillRect/>
          </a:stretch>
        </p:blipFill>
        <p:spPr>
          <a:xfrm>
            <a:off x="4016375" y="3854450"/>
            <a:ext cx="347663" cy="365125"/>
          </a:xfrm>
        </p:spPr>
      </p:pic>
      <p:graphicFrame>
        <p:nvGraphicFramePr>
          <p:cNvPr id="2253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5782"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533" name="Picture 8"/>
          <p:cNvPicPr>
            <a:picLocks noChangeAspect="1" noChangeArrowheads="1"/>
          </p:cNvPicPr>
          <p:nvPr/>
        </p:nvPicPr>
        <p:blipFill>
          <a:blip r:embed="rId6" cstate="print"/>
          <a:srcRect/>
          <a:stretch>
            <a:fillRect/>
          </a:stretch>
        </p:blipFill>
        <p:spPr bwMode="auto">
          <a:xfrm>
            <a:off x="6705600" y="1371600"/>
            <a:ext cx="1447800" cy="2611438"/>
          </a:xfrm>
          <a:prstGeom prst="rect">
            <a:avLst/>
          </a:prstGeom>
          <a:noFill/>
          <a:ln w="9525">
            <a:noFill/>
            <a:miter lim="800000"/>
            <a:headEnd/>
            <a:tailEnd/>
          </a:ln>
        </p:spPr>
      </p:pic>
      <p:pic>
        <p:nvPicPr>
          <p:cNvPr id="22534" name="Picture 11"/>
          <p:cNvPicPr>
            <a:picLocks noChangeAspect="1" noChangeArrowheads="1"/>
          </p:cNvPicPr>
          <p:nvPr/>
        </p:nvPicPr>
        <p:blipFill>
          <a:blip r:embed="rId7" cstate="print"/>
          <a:srcRect/>
          <a:stretch>
            <a:fillRect/>
          </a:stretch>
        </p:blipFill>
        <p:spPr bwMode="auto">
          <a:xfrm>
            <a:off x="3581400" y="1524000"/>
            <a:ext cx="1371600" cy="4651375"/>
          </a:xfrm>
          <a:prstGeom prst="rect">
            <a:avLst/>
          </a:prstGeom>
          <a:noFill/>
          <a:ln w="9525">
            <a:noFill/>
            <a:miter lim="800000"/>
            <a:headEnd/>
            <a:tailEnd/>
          </a:ln>
        </p:spPr>
      </p:pic>
      <p:sp>
        <p:nvSpPr>
          <p:cNvPr id="22535" name="TextBox 9"/>
          <p:cNvSpPr txBox="1">
            <a:spLocks noChangeArrowheads="1"/>
          </p:cNvSpPr>
          <p:nvPr/>
        </p:nvSpPr>
        <p:spPr bwMode="auto">
          <a:xfrm>
            <a:off x="914400" y="4495800"/>
            <a:ext cx="2057400" cy="369332"/>
          </a:xfrm>
          <a:prstGeom prst="rect">
            <a:avLst/>
          </a:prstGeom>
          <a:noFill/>
          <a:ln w="9525">
            <a:noFill/>
            <a:miter lim="800000"/>
            <a:headEnd/>
            <a:tailEnd/>
          </a:ln>
        </p:spPr>
        <p:txBody>
          <a:bodyPr wrap="square">
            <a:spAutoFit/>
          </a:bodyPr>
          <a:lstStyle/>
          <a:p>
            <a:pPr fontAlgn="base">
              <a:spcBef>
                <a:spcPct val="0"/>
              </a:spcBef>
              <a:spcAft>
                <a:spcPct val="0"/>
              </a:spcAft>
            </a:pPr>
            <a:r>
              <a:rPr lang="en-GB" dirty="0">
                <a:solidFill>
                  <a:prstClr val="black"/>
                </a:solidFill>
                <a:latin typeface="Arial" charset="0"/>
                <a:cs typeface="Arial" charset="0"/>
              </a:rPr>
              <a:t>Body Mass Index</a:t>
            </a:r>
          </a:p>
        </p:txBody>
      </p:sp>
      <p:sp>
        <p:nvSpPr>
          <p:cNvPr id="22536" name="TextBox 10"/>
          <p:cNvSpPr txBox="1">
            <a:spLocks noChangeArrowheads="1"/>
          </p:cNvSpPr>
          <p:nvPr/>
        </p:nvSpPr>
        <p:spPr bwMode="auto">
          <a:xfrm>
            <a:off x="4800600" y="5791200"/>
            <a:ext cx="898525" cy="369888"/>
          </a:xfrm>
          <a:prstGeom prst="rect">
            <a:avLst/>
          </a:prstGeom>
          <a:noFill/>
          <a:ln w="9525">
            <a:noFill/>
            <a:miter lim="800000"/>
            <a:headEnd/>
            <a:tailEnd/>
          </a:ln>
        </p:spPr>
        <p:txBody>
          <a:bodyPr wrap="none">
            <a:spAutoFit/>
          </a:bodyPr>
          <a:lstStyle/>
          <a:p>
            <a:pPr fontAlgn="base">
              <a:spcBef>
                <a:spcPct val="0"/>
              </a:spcBef>
              <a:spcAft>
                <a:spcPct val="0"/>
              </a:spcAft>
            </a:pPr>
            <a:r>
              <a:rPr lang="en-GB">
                <a:solidFill>
                  <a:prstClr val="black"/>
                </a:solidFill>
                <a:latin typeface="Arial" charset="0"/>
                <a:cs typeface="Arial" charset="0"/>
              </a:rPr>
              <a:t>Weight</a:t>
            </a:r>
          </a:p>
        </p:txBody>
      </p:sp>
      <p:sp>
        <p:nvSpPr>
          <p:cNvPr id="22537" name="TextBox 11"/>
          <p:cNvSpPr txBox="1">
            <a:spLocks noChangeArrowheads="1"/>
          </p:cNvSpPr>
          <p:nvPr/>
        </p:nvSpPr>
        <p:spPr bwMode="auto">
          <a:xfrm>
            <a:off x="7086600" y="4191000"/>
            <a:ext cx="850900" cy="369888"/>
          </a:xfrm>
          <a:prstGeom prst="rect">
            <a:avLst/>
          </a:prstGeom>
          <a:noFill/>
          <a:ln w="9525">
            <a:noFill/>
            <a:miter lim="800000"/>
            <a:headEnd/>
            <a:tailEnd/>
          </a:ln>
        </p:spPr>
        <p:txBody>
          <a:bodyPr wrap="none">
            <a:spAutoFit/>
          </a:bodyPr>
          <a:lstStyle/>
          <a:p>
            <a:pPr fontAlgn="base">
              <a:spcBef>
                <a:spcPct val="0"/>
              </a:spcBef>
              <a:spcAft>
                <a:spcPct val="0"/>
              </a:spcAft>
            </a:pPr>
            <a:r>
              <a:rPr lang="en-GB">
                <a:solidFill>
                  <a:prstClr val="black"/>
                </a:solidFill>
                <a:latin typeface="Arial" charset="0"/>
                <a:cs typeface="Arial" charset="0"/>
              </a:rPr>
              <a:t>Height</a:t>
            </a:r>
          </a:p>
        </p:txBody>
      </p:sp>
      <p:sp>
        <p:nvSpPr>
          <p:cNvPr id="10" name="TextBox 9"/>
          <p:cNvSpPr txBox="1">
            <a:spLocks noChangeArrowheads="1"/>
          </p:cNvSpPr>
          <p:nvPr/>
        </p:nvSpPr>
        <p:spPr bwMode="auto">
          <a:xfrm>
            <a:off x="609600" y="2819400"/>
            <a:ext cx="1981200" cy="646113"/>
          </a:xfrm>
          <a:prstGeom prst="rect">
            <a:avLst/>
          </a:prstGeom>
          <a:noFill/>
          <a:ln w="9525">
            <a:noFill/>
            <a:miter lim="800000"/>
            <a:headEnd/>
            <a:tailEnd/>
          </a:ln>
        </p:spPr>
        <p:txBody>
          <a:bodyPr>
            <a:spAutoFit/>
          </a:bodyPr>
          <a:lstStyle/>
          <a:p>
            <a:pPr fontAlgn="base">
              <a:spcBef>
                <a:spcPct val="0"/>
              </a:spcBef>
              <a:spcAft>
                <a:spcPct val="0"/>
              </a:spcAft>
            </a:pPr>
            <a:r>
              <a:rPr lang="en-GB" dirty="0">
                <a:solidFill>
                  <a:prstClr val="black"/>
                </a:solidFill>
                <a:latin typeface="Arial" charset="0"/>
                <a:cs typeface="Arial" charset="0"/>
              </a:rPr>
              <a:t>Mid-Upper Arm circumference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0" y="274638"/>
            <a:ext cx="8229600" cy="715962"/>
          </a:xfrm>
        </p:spPr>
        <p:txBody>
          <a:bodyPr/>
          <a:lstStyle/>
          <a:p>
            <a:pPr eaLnBrk="1" fontAlgn="auto" hangingPunct="1">
              <a:spcAft>
                <a:spcPts val="0"/>
              </a:spcAft>
              <a:defRPr/>
            </a:pPr>
            <a:r>
              <a:rPr lang="en-GB" dirty="0">
                <a:solidFill>
                  <a:schemeClr val="tx1"/>
                </a:solidFill>
              </a:rPr>
              <a:t>How to measure MUAC</a:t>
            </a:r>
            <a:endParaRPr lang="en-US" dirty="0">
              <a:solidFill>
                <a:schemeClr val="tx1"/>
              </a:solidFill>
            </a:endParaRPr>
          </a:p>
        </p:txBody>
      </p:sp>
      <p:sp>
        <p:nvSpPr>
          <p:cNvPr id="29700" name="Rectangle 3"/>
          <p:cNvSpPr>
            <a:spLocks noGrp="1" noChangeArrowheads="1"/>
          </p:cNvSpPr>
          <p:nvPr>
            <p:ph type="body" idx="4294967295"/>
          </p:nvPr>
        </p:nvSpPr>
        <p:spPr>
          <a:xfrm>
            <a:off x="228600" y="1600200"/>
            <a:ext cx="4419600" cy="4525963"/>
          </a:xfrm>
        </p:spPr>
        <p:txBody>
          <a:bodyPr/>
          <a:lstStyle/>
          <a:p>
            <a:pPr eaLnBrk="1" hangingPunct="1"/>
            <a:r>
              <a:rPr lang="en-US" sz="2100"/>
              <a:t>MUAC is the circumference of the left upper arm, measured at the mid-point between the tip of the shoulder and the tip of the elbow</a:t>
            </a:r>
          </a:p>
          <a:p>
            <a:pPr eaLnBrk="1" hangingPunct="1"/>
            <a:endParaRPr lang="en-US" sz="2100"/>
          </a:p>
          <a:p>
            <a:pPr eaLnBrk="1" hangingPunct="1">
              <a:lnSpc>
                <a:spcPct val="90000"/>
              </a:lnSpc>
            </a:pPr>
            <a:r>
              <a:rPr lang="en-GB" sz="2100" b="1"/>
              <a:t>MUAC </a:t>
            </a:r>
            <a:r>
              <a:rPr lang="en-GB" sz="2100"/>
              <a:t>is</a:t>
            </a:r>
            <a:r>
              <a:rPr lang="en-GB" sz="2100" b="1"/>
              <a:t> </a:t>
            </a:r>
            <a:r>
              <a:rPr lang="en-GB" sz="2100"/>
              <a:t>used to assess wasting</a:t>
            </a:r>
          </a:p>
          <a:p>
            <a:pPr eaLnBrk="1" hangingPunct="1">
              <a:lnSpc>
                <a:spcPct val="90000"/>
              </a:lnSpc>
              <a:buFont typeface="Wingdings" pitchFamily="2" charset="2"/>
              <a:buNone/>
            </a:pPr>
            <a:endParaRPr lang="en-GB" sz="2100"/>
          </a:p>
          <a:p>
            <a:pPr eaLnBrk="1" hangingPunct="1">
              <a:lnSpc>
                <a:spcPct val="90000"/>
              </a:lnSpc>
            </a:pPr>
            <a:r>
              <a:rPr lang="en-GB" sz="2100"/>
              <a:t>Use a colour coded tape, or a measuring tape that measures in cm</a:t>
            </a:r>
            <a:endParaRPr lang="en-US" sz="2100"/>
          </a:p>
          <a:p>
            <a:pPr eaLnBrk="1" hangingPunct="1">
              <a:lnSpc>
                <a:spcPct val="90000"/>
              </a:lnSpc>
            </a:pPr>
            <a:endParaRPr lang="en-GB" sz="2800"/>
          </a:p>
          <a:p>
            <a:pPr eaLnBrk="1" hangingPunct="1"/>
            <a:endParaRPr lang="en-US"/>
          </a:p>
          <a:p>
            <a:pPr eaLnBrk="1" hangingPunct="1"/>
            <a:endParaRPr lang="en-US"/>
          </a:p>
          <a:p>
            <a:pPr eaLnBrk="1" hangingPunct="1">
              <a:buFontTx/>
              <a:buNone/>
            </a:pPr>
            <a:endParaRPr lang="en-US"/>
          </a:p>
        </p:txBody>
      </p:sp>
      <p:graphicFrame>
        <p:nvGraphicFramePr>
          <p:cNvPr id="2355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6806"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701" name="Picture 4" descr="fieldwork (6)"/>
          <p:cNvPicPr>
            <a:picLocks noChangeAspect="1" noChangeArrowheads="1"/>
          </p:cNvPicPr>
          <p:nvPr/>
        </p:nvPicPr>
        <p:blipFill>
          <a:blip r:embed="rId5" cstate="print"/>
          <a:srcRect/>
          <a:stretch>
            <a:fillRect/>
          </a:stretch>
        </p:blipFill>
        <p:spPr bwMode="auto">
          <a:xfrm>
            <a:off x="4648200" y="2057400"/>
            <a:ext cx="3282950" cy="3559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body" sz="half" idx="4294967295"/>
          </p:nvPr>
        </p:nvSpPr>
        <p:spPr>
          <a:xfrm>
            <a:off x="4267200" y="990600"/>
            <a:ext cx="4114800" cy="4724400"/>
          </a:xfrm>
        </p:spPr>
        <p:txBody>
          <a:bodyPr/>
          <a:lstStyle/>
          <a:p>
            <a:pPr eaLnBrk="1" hangingPunct="1">
              <a:lnSpc>
                <a:spcPct val="90000"/>
              </a:lnSpc>
              <a:buFontTx/>
              <a:buNone/>
            </a:pPr>
            <a:endParaRPr lang="en-GB" sz="2100"/>
          </a:p>
          <a:p>
            <a:pPr eaLnBrk="1" hangingPunct="1">
              <a:lnSpc>
                <a:spcPct val="90000"/>
              </a:lnSpc>
            </a:pPr>
            <a:endParaRPr lang="en-GB" sz="2800"/>
          </a:p>
          <a:p>
            <a:pPr eaLnBrk="1" hangingPunct="1">
              <a:lnSpc>
                <a:spcPct val="90000"/>
              </a:lnSpc>
            </a:pPr>
            <a:endParaRPr lang="en-US" sz="3600"/>
          </a:p>
        </p:txBody>
      </p:sp>
      <p:pic>
        <p:nvPicPr>
          <p:cNvPr id="24580" name="Picture 8"/>
          <p:cNvPicPr>
            <a:picLocks noGrp="1" noChangeAspect="1" noChangeArrowheads="1"/>
          </p:cNvPicPr>
          <p:nvPr>
            <p:ph type="clipArt" sz="half" idx="4294967295"/>
          </p:nvPr>
        </p:nvPicPr>
        <p:blipFill>
          <a:blip r:embed="rId3" cstate="print"/>
          <a:srcRect/>
          <a:stretch>
            <a:fillRect/>
          </a:stretch>
        </p:blipFill>
        <p:spPr>
          <a:xfrm>
            <a:off x="4419600" y="914400"/>
            <a:ext cx="3657600" cy="5105400"/>
          </a:xfrm>
        </p:spPr>
      </p:pic>
      <p:graphicFrame>
        <p:nvGraphicFramePr>
          <p:cNvPr id="2457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7830"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5" name="Text Box 7"/>
          <p:cNvSpPr txBox="1">
            <a:spLocks noChangeArrowheads="1"/>
          </p:cNvSpPr>
          <p:nvPr/>
        </p:nvSpPr>
        <p:spPr bwMode="auto">
          <a:xfrm rot="-5400000">
            <a:off x="6442075" y="2930525"/>
            <a:ext cx="4494213" cy="461963"/>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b="1">
                <a:solidFill>
                  <a:prstClr val="black"/>
                </a:solidFill>
                <a:cs typeface="Arial" charset="0"/>
              </a:rPr>
              <a:t>Measuring   MUAC</a:t>
            </a:r>
          </a:p>
        </p:txBody>
      </p:sp>
      <p:sp>
        <p:nvSpPr>
          <p:cNvPr id="22534" name="Rectangle 5"/>
          <p:cNvSpPr>
            <a:spLocks noChangeArrowheads="1"/>
          </p:cNvSpPr>
          <p:nvPr/>
        </p:nvSpPr>
        <p:spPr bwMode="auto">
          <a:xfrm>
            <a:off x="228600" y="1524000"/>
            <a:ext cx="4114800" cy="3790950"/>
          </a:xfrm>
          <a:prstGeom prst="rect">
            <a:avLst/>
          </a:prstGeom>
          <a:noFill/>
          <a:ln w="9525">
            <a:noFill/>
            <a:miter lim="800000"/>
            <a:headEnd/>
            <a:tailEnd/>
          </a:ln>
        </p:spPr>
        <p:txBody>
          <a:bodyPr>
            <a:spAutoFit/>
          </a:bodyPr>
          <a:lstStyle/>
          <a:p>
            <a:pPr fontAlgn="base">
              <a:lnSpc>
                <a:spcPct val="90000"/>
              </a:lnSpc>
              <a:spcBef>
                <a:spcPct val="0"/>
              </a:spcBef>
              <a:spcAft>
                <a:spcPct val="0"/>
              </a:spcAft>
              <a:buFont typeface="Wingdings" pitchFamily="2" charset="2"/>
              <a:buChar char="§"/>
              <a:defRPr/>
            </a:pPr>
            <a:r>
              <a:rPr lang="en-GB" sz="2100" dirty="0">
                <a:solidFill>
                  <a:prstClr val="black"/>
                </a:solidFill>
                <a:cs typeface="Arial" charset="0"/>
              </a:rPr>
              <a:t>After placing the tape at the correct position ( see pointer no. 10) </a:t>
            </a:r>
          </a:p>
          <a:p>
            <a:pPr fontAlgn="base">
              <a:lnSpc>
                <a:spcPct val="90000"/>
              </a:lnSpc>
              <a:spcBef>
                <a:spcPct val="0"/>
              </a:spcBef>
              <a:spcAft>
                <a:spcPct val="0"/>
              </a:spcAft>
              <a:defRPr/>
            </a:pPr>
            <a:endParaRPr lang="en-GB" sz="2100" dirty="0">
              <a:solidFill>
                <a:prstClr val="black"/>
              </a:solidFill>
              <a:cs typeface="Arial" charset="0"/>
            </a:endParaRPr>
          </a:p>
          <a:p>
            <a:pPr fontAlgn="base">
              <a:lnSpc>
                <a:spcPct val="90000"/>
              </a:lnSpc>
              <a:spcBef>
                <a:spcPct val="0"/>
              </a:spcBef>
              <a:spcAft>
                <a:spcPct val="0"/>
              </a:spcAft>
              <a:buFont typeface="Wingdings" pitchFamily="2" charset="2"/>
              <a:buChar char="§"/>
              <a:defRPr/>
            </a:pPr>
            <a:r>
              <a:rPr lang="en-GB" sz="2100" dirty="0">
                <a:solidFill>
                  <a:prstClr val="black"/>
                </a:solidFill>
                <a:cs typeface="Arial" charset="0"/>
              </a:rPr>
              <a:t>Make sure the tape has correct tension and is not too tight or tool loose</a:t>
            </a:r>
          </a:p>
          <a:p>
            <a:pPr fontAlgn="base">
              <a:lnSpc>
                <a:spcPct val="90000"/>
              </a:lnSpc>
              <a:spcBef>
                <a:spcPct val="0"/>
              </a:spcBef>
              <a:spcAft>
                <a:spcPct val="0"/>
              </a:spcAft>
              <a:buFont typeface="Wingdings" pitchFamily="2" charset="2"/>
              <a:buChar char="§"/>
              <a:defRPr/>
            </a:pPr>
            <a:endParaRPr lang="en-GB" sz="2100" dirty="0">
              <a:solidFill>
                <a:prstClr val="black"/>
              </a:solidFill>
              <a:cs typeface="Arial" charset="0"/>
            </a:endParaRPr>
          </a:p>
          <a:p>
            <a:pPr fontAlgn="base">
              <a:lnSpc>
                <a:spcPct val="90000"/>
              </a:lnSpc>
              <a:spcBef>
                <a:spcPct val="0"/>
              </a:spcBef>
              <a:spcAft>
                <a:spcPct val="0"/>
              </a:spcAft>
              <a:buFont typeface="Wingdings" pitchFamily="2" charset="2"/>
              <a:buChar char="§"/>
              <a:defRPr/>
            </a:pPr>
            <a:r>
              <a:rPr lang="en-GB" sz="2100" dirty="0">
                <a:solidFill>
                  <a:prstClr val="black"/>
                </a:solidFill>
                <a:cs typeface="Arial" charset="0"/>
              </a:rPr>
              <a:t>Read and record  the measurement to the nearest 0.1 cm</a:t>
            </a:r>
          </a:p>
          <a:p>
            <a:pPr fontAlgn="base">
              <a:lnSpc>
                <a:spcPct val="90000"/>
              </a:lnSpc>
              <a:spcBef>
                <a:spcPct val="0"/>
              </a:spcBef>
              <a:spcAft>
                <a:spcPct val="0"/>
              </a:spcAft>
              <a:buFont typeface="Wingdings" pitchFamily="2" charset="2"/>
              <a:buChar char="§"/>
              <a:defRPr/>
            </a:pPr>
            <a:endParaRPr lang="en-GB" dirty="0">
              <a:solidFill>
                <a:prstClr val="black"/>
              </a:solidFill>
              <a:latin typeface="Arial" charset="0"/>
              <a:cs typeface="Arial" charset="0"/>
            </a:endParaRPr>
          </a:p>
          <a:p>
            <a:pPr fontAlgn="base">
              <a:lnSpc>
                <a:spcPct val="90000"/>
              </a:lnSpc>
              <a:spcBef>
                <a:spcPct val="0"/>
              </a:spcBef>
              <a:spcAft>
                <a:spcPct val="0"/>
              </a:spcAft>
              <a:defRPr/>
            </a:pPr>
            <a:endParaRPr lang="en-US" dirty="0">
              <a:solidFill>
                <a:prstClr val="black"/>
              </a:solidFill>
              <a:latin typeface="Arial" charset="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152400" y="0"/>
            <a:ext cx="8991600" cy="914400"/>
          </a:xfrm>
        </p:spPr>
        <p:txBody>
          <a:bodyPr/>
          <a:lstStyle/>
          <a:p>
            <a:pPr eaLnBrk="1" fontAlgn="auto" hangingPunct="1">
              <a:spcAft>
                <a:spcPts val="0"/>
              </a:spcAft>
              <a:defRPr/>
            </a:pPr>
            <a:r>
              <a:rPr lang="en-GB" dirty="0">
                <a:solidFill>
                  <a:schemeClr val="accent6"/>
                </a:solidFill>
              </a:rPr>
              <a:t>How to Measure Length/Height</a:t>
            </a:r>
            <a:endParaRPr lang="en-US" dirty="0">
              <a:solidFill>
                <a:schemeClr val="accent6"/>
              </a:solidFill>
            </a:endParaRPr>
          </a:p>
        </p:txBody>
      </p:sp>
      <p:sp>
        <p:nvSpPr>
          <p:cNvPr id="31748" name="Rectangle 3"/>
          <p:cNvSpPr>
            <a:spLocks noGrp="1" noChangeArrowheads="1"/>
          </p:cNvSpPr>
          <p:nvPr>
            <p:ph type="body" idx="4294967295"/>
          </p:nvPr>
        </p:nvSpPr>
        <p:spPr>
          <a:xfrm>
            <a:off x="228600" y="1219200"/>
            <a:ext cx="8382000" cy="4906963"/>
          </a:xfrm>
        </p:spPr>
        <p:txBody>
          <a:bodyPr/>
          <a:lstStyle/>
          <a:p>
            <a:pPr eaLnBrk="1" hangingPunct="1"/>
            <a:r>
              <a:rPr lang="en-GB" sz="2100"/>
              <a:t>Use a measuring board – standing for height and laid flat on a table or ground for length </a:t>
            </a:r>
          </a:p>
          <a:p>
            <a:pPr eaLnBrk="1" hangingPunct="1"/>
            <a:endParaRPr lang="en-GB" sz="2100"/>
          </a:p>
          <a:p>
            <a:pPr eaLnBrk="1" hangingPunct="1"/>
            <a:r>
              <a:rPr lang="en-GB" sz="2100"/>
              <a:t>Children &lt;87cm or too weak to stand, measure length (lying down) </a:t>
            </a:r>
          </a:p>
          <a:p>
            <a:pPr eaLnBrk="1" hangingPunct="1">
              <a:buFontTx/>
              <a:buNone/>
            </a:pPr>
            <a:endParaRPr lang="en-GB" sz="2100"/>
          </a:p>
          <a:p>
            <a:pPr eaLnBrk="1" hangingPunct="1"/>
            <a:r>
              <a:rPr lang="en-GB" sz="2100"/>
              <a:t>Children &gt;87cm measure height (standing)</a:t>
            </a:r>
          </a:p>
          <a:p>
            <a:pPr eaLnBrk="1" hangingPunct="1">
              <a:buFontTx/>
              <a:buNone/>
            </a:pPr>
            <a:endParaRPr lang="en-GB" sz="2100"/>
          </a:p>
          <a:p>
            <a:pPr eaLnBrk="1" hangingPunct="1"/>
            <a:r>
              <a:rPr lang="en-GB" sz="2100"/>
              <a:t>Need two people to take correct height/length measurements</a:t>
            </a:r>
          </a:p>
          <a:p>
            <a:pPr eaLnBrk="1" hangingPunct="1">
              <a:buFont typeface="Wingdings" pitchFamily="2" charset="2"/>
              <a:buNone/>
            </a:pPr>
            <a:endParaRPr lang="en-GB" sz="2100"/>
          </a:p>
          <a:p>
            <a:pPr eaLnBrk="1" hangingPunct="1"/>
            <a:r>
              <a:rPr lang="en-US" sz="2100"/>
              <a:t>One holding the child’s legs and feet, and the other the child child’s head</a:t>
            </a:r>
          </a:p>
          <a:p>
            <a:pPr lvl="1" eaLnBrk="1" hangingPunct="1"/>
            <a:endParaRPr lang="en-US"/>
          </a:p>
        </p:txBody>
      </p:sp>
      <p:graphicFrame>
        <p:nvGraphicFramePr>
          <p:cNvPr id="2560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8854"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7467600" cy="715962"/>
          </a:xfrm>
        </p:spPr>
        <p:txBody>
          <a:bodyPr/>
          <a:lstStyle/>
          <a:p>
            <a:pPr eaLnBrk="1" fontAlgn="auto" hangingPunct="1">
              <a:spcAft>
                <a:spcPts val="0"/>
              </a:spcAft>
              <a:defRPr/>
            </a:pPr>
            <a:r>
              <a:rPr lang="en-GB" b="1" dirty="0"/>
              <a:t>Learning Objectives:</a:t>
            </a:r>
            <a:endParaRPr lang="en-US" b="1" dirty="0"/>
          </a:p>
        </p:txBody>
      </p:sp>
      <p:sp>
        <p:nvSpPr>
          <p:cNvPr id="3077" name="Rectangle 3"/>
          <p:cNvSpPr>
            <a:spLocks noGrp="1" noChangeArrowheads="1"/>
          </p:cNvSpPr>
          <p:nvPr>
            <p:ph sz="quarter" idx="1"/>
          </p:nvPr>
        </p:nvSpPr>
        <p:spPr>
          <a:xfrm>
            <a:off x="228600" y="1371600"/>
            <a:ext cx="8458200" cy="5102225"/>
          </a:xfrm>
        </p:spPr>
        <p:txBody>
          <a:bodyPr/>
          <a:lstStyle/>
          <a:p>
            <a:pPr eaLnBrk="1" hangingPunct="1">
              <a:lnSpc>
                <a:spcPct val="90000"/>
              </a:lnSpc>
              <a:buFontTx/>
              <a:buNone/>
            </a:pPr>
            <a:r>
              <a:rPr lang="en-GB" sz="2100" b="1"/>
              <a:t>By the end of this session participants should be able to:</a:t>
            </a:r>
          </a:p>
          <a:p>
            <a:pPr eaLnBrk="1" hangingPunct="1">
              <a:lnSpc>
                <a:spcPct val="90000"/>
              </a:lnSpc>
              <a:buFontTx/>
              <a:buNone/>
            </a:pPr>
            <a:endParaRPr lang="en-GB" sz="2100" b="1"/>
          </a:p>
          <a:p>
            <a:pPr lvl="1" eaLnBrk="1" hangingPunct="1">
              <a:lnSpc>
                <a:spcPct val="90000"/>
              </a:lnSpc>
            </a:pPr>
            <a:r>
              <a:rPr lang="en-GB"/>
              <a:t>Identify various forms of malnutrition</a:t>
            </a:r>
          </a:p>
          <a:p>
            <a:pPr lvl="1" eaLnBrk="1" hangingPunct="1">
              <a:lnSpc>
                <a:spcPct val="90000"/>
              </a:lnSpc>
              <a:buFont typeface="Wingdings 2" pitchFamily="18" charset="2"/>
              <a:buNone/>
            </a:pPr>
            <a:endParaRPr lang="en-GB"/>
          </a:p>
          <a:p>
            <a:pPr lvl="1" eaLnBrk="1" hangingPunct="1">
              <a:lnSpc>
                <a:spcPct val="90000"/>
              </a:lnSpc>
            </a:pPr>
            <a:r>
              <a:rPr lang="en-GB"/>
              <a:t>Be familiar with technical terms that describe malnutrition</a:t>
            </a:r>
          </a:p>
          <a:p>
            <a:pPr lvl="1" eaLnBrk="1" hangingPunct="1">
              <a:lnSpc>
                <a:spcPct val="90000"/>
              </a:lnSpc>
              <a:buFont typeface="Wingdings 2" pitchFamily="18" charset="2"/>
              <a:buNone/>
            </a:pPr>
            <a:endParaRPr lang="en-GB"/>
          </a:p>
          <a:p>
            <a:pPr lvl="1" eaLnBrk="1" hangingPunct="1">
              <a:lnSpc>
                <a:spcPct val="90000"/>
              </a:lnSpc>
            </a:pPr>
            <a:r>
              <a:rPr lang="en-GB"/>
              <a:t>Understand the links between nutrition, health and mortality</a:t>
            </a:r>
          </a:p>
          <a:p>
            <a:pPr lvl="1" eaLnBrk="1" hangingPunct="1">
              <a:lnSpc>
                <a:spcPct val="90000"/>
              </a:lnSpc>
              <a:buFont typeface="Wingdings 2" pitchFamily="18" charset="2"/>
              <a:buNone/>
            </a:pPr>
            <a:endParaRPr lang="en-GB"/>
          </a:p>
          <a:p>
            <a:pPr lvl="1" eaLnBrk="1" hangingPunct="1">
              <a:lnSpc>
                <a:spcPct val="90000"/>
              </a:lnSpc>
            </a:pPr>
            <a:r>
              <a:rPr lang="en-GB"/>
              <a:t>Recognise the clinical symptoms associated with moderate and severe acute malnutrition</a:t>
            </a:r>
          </a:p>
          <a:p>
            <a:pPr lvl="1" eaLnBrk="1" hangingPunct="1">
              <a:lnSpc>
                <a:spcPct val="90000"/>
              </a:lnSpc>
              <a:buFont typeface="Wingdings 2" pitchFamily="18" charset="2"/>
              <a:buNone/>
            </a:pPr>
            <a:endParaRPr lang="en-GB"/>
          </a:p>
          <a:p>
            <a:pPr lvl="1" eaLnBrk="1" hangingPunct="1">
              <a:lnSpc>
                <a:spcPct val="90000"/>
              </a:lnSpc>
            </a:pPr>
            <a:r>
              <a:rPr lang="en-GB"/>
              <a:t>Understand diagnosis and triage of acute malnutrition </a:t>
            </a:r>
          </a:p>
          <a:p>
            <a:pPr eaLnBrk="1" hangingPunct="1">
              <a:lnSpc>
                <a:spcPct val="90000"/>
              </a:lnSpc>
            </a:pPr>
            <a:endParaRPr lang="en-US" sz="2100"/>
          </a:p>
        </p:txBody>
      </p:sp>
      <p:graphicFrame>
        <p:nvGraphicFramePr>
          <p:cNvPr id="4098" name="Object 2"/>
          <p:cNvGraphicFramePr>
            <a:graphicFrameLocks noChangeAspect="1"/>
          </p:cNvGraphicFramePr>
          <p:nvPr/>
        </p:nvGraphicFramePr>
        <p:xfrm>
          <a:off x="8001000" y="6169025"/>
          <a:ext cx="838200" cy="688975"/>
        </p:xfrm>
        <a:graphic>
          <a:graphicData uri="http://schemas.openxmlformats.org/presentationml/2006/ole">
            <mc:AlternateContent xmlns:mc="http://schemas.openxmlformats.org/markup-compatibility/2006">
              <mc:Choice xmlns:v="urn:schemas-microsoft-com:vml" Requires="v">
                <p:oleObj spid="_x0000_s57350"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type="body" sz="half" idx="1"/>
          </p:nvPr>
        </p:nvSpPr>
        <p:spPr>
          <a:xfrm>
            <a:off x="457200" y="1828800"/>
            <a:ext cx="4572000" cy="4297363"/>
          </a:xfrm>
        </p:spPr>
        <p:txBody>
          <a:bodyPr/>
          <a:lstStyle/>
          <a:p>
            <a:pPr eaLnBrk="1" hangingPunct="1">
              <a:buFont typeface="Wingdings" pitchFamily="2" charset="2"/>
              <a:buNone/>
            </a:pPr>
            <a:r>
              <a:rPr lang="en-GB" sz="2100"/>
              <a:t>PERSON 1</a:t>
            </a:r>
          </a:p>
          <a:p>
            <a:pPr eaLnBrk="1" hangingPunct="1"/>
            <a:r>
              <a:rPr lang="en-GB" sz="2100"/>
              <a:t>Lay the board flat on a table</a:t>
            </a:r>
          </a:p>
          <a:p>
            <a:pPr eaLnBrk="1" hangingPunct="1">
              <a:buFont typeface="Wingdings" pitchFamily="2" charset="2"/>
              <a:buNone/>
            </a:pPr>
            <a:endParaRPr lang="en-GB" sz="2100"/>
          </a:p>
          <a:p>
            <a:pPr eaLnBrk="1" hangingPunct="1"/>
            <a:r>
              <a:rPr lang="en-GB" sz="2100"/>
              <a:t>Position child lying on his back, support head and place against headboard</a:t>
            </a:r>
          </a:p>
          <a:p>
            <a:pPr eaLnBrk="1" hangingPunct="1">
              <a:buFont typeface="Wingdings" pitchFamily="2" charset="2"/>
              <a:buNone/>
            </a:pPr>
            <a:endParaRPr lang="en-GB" sz="2100"/>
          </a:p>
          <a:p>
            <a:pPr eaLnBrk="1" hangingPunct="1"/>
            <a:r>
              <a:rPr lang="en-GB" sz="2100"/>
              <a:t> Hold head with two hands and tilt upwards so the eyes face up</a:t>
            </a:r>
          </a:p>
          <a:p>
            <a:pPr eaLnBrk="1" hangingPunct="1"/>
            <a:endParaRPr lang="en-GB" sz="2800"/>
          </a:p>
          <a:p>
            <a:pPr eaLnBrk="1" hangingPunct="1"/>
            <a:endParaRPr lang="en-GB" sz="2800"/>
          </a:p>
        </p:txBody>
      </p:sp>
      <p:graphicFrame>
        <p:nvGraphicFramePr>
          <p:cNvPr id="2662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9878"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2773" name="Picture 11"/>
          <p:cNvPicPr>
            <a:picLocks noGrp="1" noChangeAspect="1" noChangeArrowheads="1"/>
          </p:cNvPicPr>
          <p:nvPr>
            <p:ph type="clipArt" sz="half" idx="2"/>
          </p:nvPr>
        </p:nvPicPr>
        <p:blipFill>
          <a:blip r:embed="rId5" cstate="print"/>
          <a:srcRect/>
          <a:stretch>
            <a:fillRect/>
          </a:stretch>
        </p:blipFill>
        <p:spPr>
          <a:xfrm>
            <a:off x="5410200" y="1219200"/>
            <a:ext cx="2619375" cy="4095750"/>
          </a:xfrm>
        </p:spPr>
      </p:pic>
      <p:sp>
        <p:nvSpPr>
          <p:cNvPr id="2" name="Text Box 7"/>
          <p:cNvSpPr txBox="1">
            <a:spLocks noChangeArrowheads="1"/>
          </p:cNvSpPr>
          <p:nvPr/>
        </p:nvSpPr>
        <p:spPr bwMode="auto">
          <a:xfrm rot="-5400000">
            <a:off x="6473031" y="2823369"/>
            <a:ext cx="4427538"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b="1" dirty="0">
                <a:solidFill>
                  <a:prstClr val="black"/>
                </a:solidFill>
                <a:cs typeface="Arial" charset="0"/>
              </a:rPr>
              <a:t>Measuring length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type="body" sz="half" idx="1"/>
          </p:nvPr>
        </p:nvSpPr>
        <p:spPr>
          <a:xfrm>
            <a:off x="457200" y="685800"/>
            <a:ext cx="4495800" cy="5257800"/>
          </a:xfrm>
        </p:spPr>
        <p:txBody>
          <a:bodyPr/>
          <a:lstStyle/>
          <a:p>
            <a:pPr eaLnBrk="1" hangingPunct="1">
              <a:buFont typeface="Wingdings" pitchFamily="2" charset="2"/>
              <a:buNone/>
            </a:pPr>
            <a:r>
              <a:rPr lang="en-GB" sz="2100"/>
              <a:t>PERSON 2</a:t>
            </a:r>
          </a:p>
          <a:p>
            <a:pPr eaLnBrk="1" hangingPunct="1"/>
            <a:r>
              <a:rPr lang="en-GB" sz="2100"/>
              <a:t>Press shins or knees gently and firmly</a:t>
            </a:r>
          </a:p>
          <a:p>
            <a:pPr eaLnBrk="1" hangingPunct="1">
              <a:buFont typeface="Wingdings" pitchFamily="2" charset="2"/>
              <a:buNone/>
            </a:pPr>
            <a:endParaRPr lang="en-GB" sz="2100"/>
          </a:p>
          <a:p>
            <a:pPr eaLnBrk="1" hangingPunct="1"/>
            <a:r>
              <a:rPr lang="en-GB" sz="2100"/>
              <a:t>Straighten knees </a:t>
            </a:r>
          </a:p>
          <a:p>
            <a:pPr eaLnBrk="1" hangingPunct="1">
              <a:buFont typeface="Wingdings" pitchFamily="2" charset="2"/>
              <a:buNone/>
            </a:pPr>
            <a:endParaRPr lang="en-GB" sz="2100"/>
          </a:p>
          <a:p>
            <a:pPr eaLnBrk="1" hangingPunct="1"/>
            <a:r>
              <a:rPr lang="en-GB" sz="2100"/>
              <a:t>Place foot piece firmly against feet so that soles are flat on the board and pointing up</a:t>
            </a:r>
          </a:p>
          <a:p>
            <a:pPr eaLnBrk="1" hangingPunct="1">
              <a:buFont typeface="Wingdings" pitchFamily="2" charset="2"/>
              <a:buNone/>
            </a:pPr>
            <a:endParaRPr lang="en-GB" sz="2100"/>
          </a:p>
          <a:p>
            <a:pPr eaLnBrk="1" hangingPunct="1"/>
            <a:r>
              <a:rPr lang="en-GB" sz="2100"/>
              <a:t>Measure length to last completed 0.1cm</a:t>
            </a:r>
          </a:p>
          <a:p>
            <a:pPr eaLnBrk="1" hangingPunct="1">
              <a:buFont typeface="Wingdings" pitchFamily="2" charset="2"/>
              <a:buNone/>
            </a:pPr>
            <a:endParaRPr lang="en-GB"/>
          </a:p>
        </p:txBody>
      </p:sp>
      <p:sp>
        <p:nvSpPr>
          <p:cNvPr id="27652" name="Rectangle 5"/>
          <p:cNvSpPr>
            <a:spLocks noChangeArrowheads="1"/>
          </p:cNvSpPr>
          <p:nvPr/>
        </p:nvSpPr>
        <p:spPr bwMode="auto">
          <a:xfrm>
            <a:off x="457200" y="5334000"/>
            <a:ext cx="4475163" cy="1076325"/>
          </a:xfrm>
          <a:prstGeom prst="rect">
            <a:avLst/>
          </a:prstGeom>
          <a:noFill/>
          <a:ln w="9525">
            <a:noFill/>
            <a:miter lim="800000"/>
            <a:headEnd/>
            <a:tailEnd/>
          </a:ln>
        </p:spPr>
        <p:txBody>
          <a:bodyPr/>
          <a:lstStyle/>
          <a:p>
            <a:pPr marL="342900" indent="-342900" fontAlgn="base">
              <a:spcBef>
                <a:spcPct val="20000"/>
              </a:spcBef>
              <a:spcAft>
                <a:spcPct val="0"/>
              </a:spcAft>
              <a:buFontTx/>
              <a:buChar char="•"/>
            </a:pPr>
            <a:endParaRPr lang="en-GB" sz="2800">
              <a:solidFill>
                <a:prstClr val="black"/>
              </a:solidFill>
              <a:latin typeface="Arial" charset="0"/>
              <a:cs typeface="Arial" charset="0"/>
            </a:endParaRPr>
          </a:p>
        </p:txBody>
      </p:sp>
      <p:graphicFrame>
        <p:nvGraphicFramePr>
          <p:cNvPr id="2765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80902"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798" name="Picture 9"/>
          <p:cNvPicPr>
            <a:picLocks noGrp="1" noChangeAspect="1" noChangeArrowheads="1"/>
          </p:cNvPicPr>
          <p:nvPr>
            <p:ph type="clipArt" sz="half" idx="2"/>
          </p:nvPr>
        </p:nvPicPr>
        <p:blipFill>
          <a:blip r:embed="rId5" cstate="print"/>
          <a:srcRect/>
          <a:stretch>
            <a:fillRect/>
          </a:stretch>
        </p:blipFill>
        <p:spPr>
          <a:xfrm>
            <a:off x="4876800" y="990600"/>
            <a:ext cx="3057525" cy="4876800"/>
          </a:xfrm>
        </p:spPr>
      </p:pic>
      <p:sp>
        <p:nvSpPr>
          <p:cNvPr id="3" name="Text Box 9"/>
          <p:cNvSpPr txBox="1">
            <a:spLocks noChangeArrowheads="1"/>
          </p:cNvSpPr>
          <p:nvPr/>
        </p:nvSpPr>
        <p:spPr bwMode="auto">
          <a:xfrm rot="-5400000">
            <a:off x="6473031" y="2823369"/>
            <a:ext cx="4427538"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b="1">
                <a:solidFill>
                  <a:prstClr val="black"/>
                </a:solidFill>
                <a:cs typeface="Arial" charset="0"/>
              </a:rPr>
              <a:t>Measuring length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81926"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4820" name="Picture 7"/>
          <p:cNvPicPr>
            <a:picLocks noChangeAspect="1" noChangeArrowheads="1"/>
          </p:cNvPicPr>
          <p:nvPr/>
        </p:nvPicPr>
        <p:blipFill>
          <a:blip r:embed="rId5" cstate="print"/>
          <a:srcRect/>
          <a:stretch>
            <a:fillRect/>
          </a:stretch>
        </p:blipFill>
        <p:spPr bwMode="auto">
          <a:xfrm>
            <a:off x="381000" y="1355725"/>
            <a:ext cx="7467600" cy="4330700"/>
          </a:xfrm>
          <a:prstGeom prst="rect">
            <a:avLst/>
          </a:prstGeom>
          <a:noFill/>
          <a:ln w="9525">
            <a:noFill/>
            <a:miter lim="800000"/>
            <a:headEnd/>
            <a:tailEnd/>
          </a:ln>
        </p:spPr>
      </p:pic>
      <p:sp>
        <p:nvSpPr>
          <p:cNvPr id="2" name="Text Box 7"/>
          <p:cNvSpPr txBox="1">
            <a:spLocks noChangeArrowheads="1"/>
          </p:cNvSpPr>
          <p:nvPr/>
        </p:nvSpPr>
        <p:spPr bwMode="auto">
          <a:xfrm rot="16200000">
            <a:off x="6472237" y="2824163"/>
            <a:ext cx="4429125"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b="1" dirty="0">
                <a:solidFill>
                  <a:prstClr val="black"/>
                </a:solidFill>
                <a:cs typeface="Arial" charset="0"/>
              </a:rPr>
              <a:t>Measuring length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10"/>
          <p:cNvSpPr>
            <a:spLocks noGrp="1" noChangeArrowheads="1"/>
          </p:cNvSpPr>
          <p:nvPr>
            <p:ph type="body" sz="half" idx="4294967295"/>
          </p:nvPr>
        </p:nvSpPr>
        <p:spPr>
          <a:xfrm>
            <a:off x="3429000" y="1600200"/>
            <a:ext cx="4724400" cy="4602163"/>
          </a:xfrm>
        </p:spPr>
        <p:txBody>
          <a:bodyPr/>
          <a:lstStyle/>
          <a:p>
            <a:pPr eaLnBrk="1" hangingPunct="1"/>
            <a:r>
              <a:rPr lang="en-US" sz="2100"/>
              <a:t>Height is taken when child is standing </a:t>
            </a:r>
          </a:p>
          <a:p>
            <a:pPr eaLnBrk="1" hangingPunct="1">
              <a:buFont typeface="Wingdings" pitchFamily="2" charset="2"/>
              <a:buNone/>
            </a:pPr>
            <a:endParaRPr lang="en-US" sz="2100"/>
          </a:p>
          <a:p>
            <a:pPr eaLnBrk="1" hangingPunct="1"/>
            <a:r>
              <a:rPr lang="en-US" sz="2100"/>
              <a:t>Height board should be against the wall</a:t>
            </a:r>
          </a:p>
          <a:p>
            <a:pPr eaLnBrk="1" hangingPunct="1">
              <a:buFont typeface="Wingdings" pitchFamily="2" charset="2"/>
              <a:buNone/>
            </a:pPr>
            <a:endParaRPr lang="en-US" sz="2100"/>
          </a:p>
          <a:p>
            <a:pPr eaLnBrk="1" hangingPunct="1"/>
            <a:r>
              <a:rPr lang="en-US" sz="2100"/>
              <a:t>Ensure child’s heels, back legs, buttocks, shoulders and head all touch the back of the board</a:t>
            </a:r>
          </a:p>
          <a:p>
            <a:pPr eaLnBrk="1" hangingPunct="1"/>
            <a:endParaRPr lang="en-US" sz="2800"/>
          </a:p>
        </p:txBody>
      </p:sp>
      <p:graphicFrame>
        <p:nvGraphicFramePr>
          <p:cNvPr id="2969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82950"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5845" name="Picture 8"/>
          <p:cNvPicPr>
            <a:picLocks noChangeAspect="1" noChangeArrowheads="1"/>
          </p:cNvPicPr>
          <p:nvPr/>
        </p:nvPicPr>
        <p:blipFill>
          <a:blip r:embed="rId5" cstate="print"/>
          <a:srcRect/>
          <a:stretch>
            <a:fillRect/>
          </a:stretch>
        </p:blipFill>
        <p:spPr bwMode="auto">
          <a:xfrm>
            <a:off x="457200" y="1066800"/>
            <a:ext cx="2590800" cy="4673600"/>
          </a:xfrm>
          <a:prstGeom prst="rect">
            <a:avLst/>
          </a:prstGeom>
          <a:noFill/>
          <a:ln w="9525">
            <a:noFill/>
            <a:miter lim="800000"/>
            <a:headEnd/>
            <a:tailEnd/>
          </a:ln>
        </p:spPr>
      </p:pic>
      <p:sp>
        <p:nvSpPr>
          <p:cNvPr id="2" name="Text Box 7"/>
          <p:cNvSpPr txBox="1">
            <a:spLocks noChangeArrowheads="1"/>
          </p:cNvSpPr>
          <p:nvPr/>
        </p:nvSpPr>
        <p:spPr bwMode="auto">
          <a:xfrm rot="-5400000">
            <a:off x="6473031" y="2823369"/>
            <a:ext cx="4427538"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b="1" dirty="0">
                <a:solidFill>
                  <a:prstClr val="black"/>
                </a:solidFill>
                <a:cs typeface="Arial" charset="0"/>
              </a:rPr>
              <a:t>Measuring Height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8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p:cNvSpPr>
            <a:spLocks noGrp="1" noChangeArrowheads="1"/>
          </p:cNvSpPr>
          <p:nvPr>
            <p:ph type="body" sz="half" idx="4294967295"/>
          </p:nvPr>
        </p:nvSpPr>
        <p:spPr>
          <a:xfrm>
            <a:off x="3505200" y="990600"/>
            <a:ext cx="4724400" cy="4953000"/>
          </a:xfrm>
        </p:spPr>
        <p:txBody>
          <a:bodyPr/>
          <a:lstStyle/>
          <a:p>
            <a:pPr marL="609600" indent="-609600" eaLnBrk="1" hangingPunct="1">
              <a:lnSpc>
                <a:spcPct val="80000"/>
              </a:lnSpc>
            </a:pPr>
            <a:r>
              <a:rPr lang="en-US" sz="2100"/>
              <a:t>Heels should be FLAT on the floor of the board, and feet close together</a:t>
            </a:r>
          </a:p>
          <a:p>
            <a:pPr marL="609600" indent="-609600" eaLnBrk="1" hangingPunct="1">
              <a:lnSpc>
                <a:spcPct val="80000"/>
              </a:lnSpc>
              <a:buFont typeface="Wingdings" pitchFamily="2" charset="2"/>
              <a:buNone/>
            </a:pPr>
            <a:endParaRPr lang="en-US" sz="2100"/>
          </a:p>
          <a:p>
            <a:pPr marL="609600" indent="-609600" eaLnBrk="1" hangingPunct="1">
              <a:lnSpc>
                <a:spcPct val="80000"/>
              </a:lnSpc>
            </a:pPr>
            <a:r>
              <a:rPr lang="en-US" sz="2100"/>
              <a:t>Knees, back, neck should be straight</a:t>
            </a:r>
          </a:p>
          <a:p>
            <a:pPr marL="609600" indent="-609600" eaLnBrk="1" hangingPunct="1">
              <a:lnSpc>
                <a:spcPct val="80000"/>
              </a:lnSpc>
              <a:buFont typeface="Wingdings" pitchFamily="2" charset="2"/>
              <a:buNone/>
            </a:pPr>
            <a:endParaRPr lang="en-US" sz="2100"/>
          </a:p>
          <a:p>
            <a:pPr marL="609600" indent="-609600" eaLnBrk="1" hangingPunct="1">
              <a:lnSpc>
                <a:spcPct val="80000"/>
              </a:lnSpc>
            </a:pPr>
            <a:r>
              <a:rPr lang="en-US" sz="2100"/>
              <a:t>Childs arms should be straight down, by his/her side (make sure the child is not grasping the back of the board).</a:t>
            </a:r>
          </a:p>
          <a:p>
            <a:pPr marL="609600" indent="-609600" eaLnBrk="1" hangingPunct="1">
              <a:lnSpc>
                <a:spcPct val="80000"/>
              </a:lnSpc>
              <a:buFont typeface="Wingdings" pitchFamily="2" charset="2"/>
              <a:buNone/>
            </a:pPr>
            <a:endParaRPr lang="en-US" sz="2100"/>
          </a:p>
          <a:p>
            <a:pPr marL="609600" indent="-609600" eaLnBrk="1" hangingPunct="1">
              <a:lnSpc>
                <a:spcPct val="80000"/>
              </a:lnSpc>
            </a:pPr>
            <a:r>
              <a:rPr lang="en-US" sz="2100"/>
              <a:t>Child’s head should be straight and looking ahead</a:t>
            </a:r>
            <a:r>
              <a:rPr lang="en-US"/>
              <a:t>. </a:t>
            </a:r>
          </a:p>
        </p:txBody>
      </p:sp>
      <p:graphicFrame>
        <p:nvGraphicFramePr>
          <p:cNvPr id="307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83974"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6869" name="Picture 8"/>
          <p:cNvPicPr>
            <a:picLocks noChangeAspect="1" noChangeArrowheads="1"/>
          </p:cNvPicPr>
          <p:nvPr/>
        </p:nvPicPr>
        <p:blipFill>
          <a:blip r:embed="rId5" cstate="print"/>
          <a:srcRect/>
          <a:stretch>
            <a:fillRect/>
          </a:stretch>
        </p:blipFill>
        <p:spPr bwMode="auto">
          <a:xfrm>
            <a:off x="457200" y="762000"/>
            <a:ext cx="2743200" cy="4948238"/>
          </a:xfrm>
          <a:prstGeom prst="rect">
            <a:avLst/>
          </a:prstGeom>
          <a:noFill/>
          <a:ln w="9525">
            <a:noFill/>
            <a:miter lim="800000"/>
            <a:headEnd/>
            <a:tailEnd/>
          </a:ln>
        </p:spPr>
      </p:pic>
      <p:sp>
        <p:nvSpPr>
          <p:cNvPr id="2" name="Text Box 7"/>
          <p:cNvSpPr txBox="1">
            <a:spLocks noChangeArrowheads="1"/>
          </p:cNvSpPr>
          <p:nvPr/>
        </p:nvSpPr>
        <p:spPr bwMode="auto">
          <a:xfrm rot="-5400000">
            <a:off x="6473031" y="2823369"/>
            <a:ext cx="4427538"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b="1">
                <a:solidFill>
                  <a:prstClr val="black"/>
                </a:solidFill>
                <a:cs typeface="Arial" charset="0"/>
              </a:rPr>
              <a:t>Measuring Height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
          <p:cNvSpPr>
            <a:spLocks noGrp="1"/>
          </p:cNvSpPr>
          <p:nvPr>
            <p:ph type="title" idx="4294967295"/>
          </p:nvPr>
        </p:nvSpPr>
        <p:spPr bwMode="auto">
          <a:xfrm>
            <a:off x="228600" y="304800"/>
            <a:ext cx="7696200" cy="1143000"/>
          </a:xfrm>
        </p:spPr>
        <p:txBody>
          <a:bodyPr wrap="square" lIns="91440" tIns="45720" rIns="91440" bIns="45720" numCol="1" anchorCtr="0" compatLnSpc="1">
            <a:prstTxWarp prst="textNoShape">
              <a:avLst/>
            </a:prstTxWarp>
          </a:bodyPr>
          <a:lstStyle/>
          <a:p>
            <a:pPr>
              <a:defRPr/>
            </a:pPr>
            <a:r>
              <a:rPr lang="en-US" cap="none" dirty="0">
                <a:solidFill>
                  <a:schemeClr val="accent6"/>
                </a:solidFill>
              </a:rPr>
              <a:t>HOW TO MEASURE WEIGHT</a:t>
            </a:r>
          </a:p>
        </p:txBody>
      </p:sp>
      <p:sp>
        <p:nvSpPr>
          <p:cNvPr id="37892" name="Rectangle 3"/>
          <p:cNvSpPr>
            <a:spLocks noGrp="1" noChangeArrowheads="1"/>
          </p:cNvSpPr>
          <p:nvPr>
            <p:ph type="body" idx="4294967295"/>
          </p:nvPr>
        </p:nvSpPr>
        <p:spPr>
          <a:xfrm>
            <a:off x="533400" y="1752600"/>
            <a:ext cx="6629400" cy="1143000"/>
          </a:xfrm>
        </p:spPr>
        <p:txBody>
          <a:bodyPr/>
          <a:lstStyle/>
          <a:p>
            <a:pPr eaLnBrk="1" hangingPunct="1">
              <a:spcBef>
                <a:spcPct val="50000"/>
              </a:spcBef>
              <a:buClrTx/>
              <a:buSzTx/>
              <a:buFontTx/>
              <a:buNone/>
            </a:pPr>
            <a:r>
              <a:rPr lang="en-US" sz="2100"/>
              <a:t>Types of weighing scales</a:t>
            </a:r>
          </a:p>
          <a:p>
            <a:pPr eaLnBrk="1" hangingPunct="1">
              <a:lnSpc>
                <a:spcPct val="90000"/>
              </a:lnSpc>
              <a:buFontTx/>
              <a:buNone/>
            </a:pPr>
            <a:endParaRPr lang="en-GB" sz="2100">
              <a:solidFill>
                <a:srgbClr val="FF3300"/>
              </a:solidFill>
            </a:endParaRPr>
          </a:p>
        </p:txBody>
      </p:sp>
      <p:pic>
        <p:nvPicPr>
          <p:cNvPr id="37893" name="Picture 5" descr="balance beam scales"/>
          <p:cNvPicPr>
            <a:picLocks noChangeAspect="1" noChangeArrowheads="1"/>
          </p:cNvPicPr>
          <p:nvPr/>
        </p:nvPicPr>
        <p:blipFill>
          <a:blip r:embed="rId2" cstate="print"/>
          <a:srcRect/>
          <a:stretch>
            <a:fillRect/>
          </a:stretch>
        </p:blipFill>
        <p:spPr bwMode="auto">
          <a:xfrm>
            <a:off x="609600" y="2590800"/>
            <a:ext cx="2286000" cy="2520950"/>
          </a:xfrm>
          <a:prstGeom prst="rect">
            <a:avLst/>
          </a:prstGeom>
          <a:noFill/>
          <a:ln w="9525">
            <a:noFill/>
            <a:miter lim="800000"/>
            <a:headEnd/>
            <a:tailEnd/>
          </a:ln>
        </p:spPr>
      </p:pic>
      <p:pic>
        <p:nvPicPr>
          <p:cNvPr id="37894" name="Picture 6" descr="dial scales"/>
          <p:cNvPicPr>
            <a:picLocks noChangeAspect="1" noChangeArrowheads="1"/>
          </p:cNvPicPr>
          <p:nvPr/>
        </p:nvPicPr>
        <p:blipFill>
          <a:blip r:embed="rId3" cstate="print"/>
          <a:srcRect/>
          <a:stretch>
            <a:fillRect/>
          </a:stretch>
        </p:blipFill>
        <p:spPr bwMode="auto">
          <a:xfrm>
            <a:off x="3657600" y="3886200"/>
            <a:ext cx="2317750" cy="2520950"/>
          </a:xfrm>
          <a:prstGeom prst="rect">
            <a:avLst/>
          </a:prstGeom>
          <a:noFill/>
          <a:ln w="9525">
            <a:noFill/>
            <a:miter lim="800000"/>
            <a:headEnd/>
            <a:tailEnd/>
          </a:ln>
        </p:spPr>
      </p:pic>
      <p:pic>
        <p:nvPicPr>
          <p:cNvPr id="37896" name="Picture 11"/>
          <p:cNvPicPr>
            <a:picLocks noChangeAspect="1" noChangeArrowheads="1"/>
          </p:cNvPicPr>
          <p:nvPr/>
        </p:nvPicPr>
        <p:blipFill>
          <a:blip r:embed="rId4" cstate="print"/>
          <a:srcRect/>
          <a:stretch>
            <a:fillRect/>
          </a:stretch>
        </p:blipFill>
        <p:spPr bwMode="auto">
          <a:xfrm>
            <a:off x="7086600" y="304800"/>
            <a:ext cx="1482725" cy="5029200"/>
          </a:xfrm>
          <a:prstGeom prst="rect">
            <a:avLst/>
          </a:prstGeom>
          <a:noFill/>
          <a:ln w="9525">
            <a:noFill/>
            <a:miter lim="800000"/>
            <a:headEnd/>
            <a:tailEnd/>
          </a:ln>
        </p:spPr>
      </p:pic>
      <p:sp>
        <p:nvSpPr>
          <p:cNvPr id="2" name="Text Box 10"/>
          <p:cNvSpPr txBox="1">
            <a:spLocks noChangeArrowheads="1"/>
          </p:cNvSpPr>
          <p:nvPr/>
        </p:nvSpPr>
        <p:spPr bwMode="auto">
          <a:xfrm rot="-5400000">
            <a:off x="6473031" y="2823369"/>
            <a:ext cx="4427538"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b="1">
                <a:solidFill>
                  <a:prstClr val="black"/>
                </a:solidFill>
                <a:cs typeface="Arial" charset="0"/>
              </a:rPr>
              <a:t>Measuring Weight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type="body" sz="half" idx="4294967295"/>
          </p:nvPr>
        </p:nvSpPr>
        <p:spPr>
          <a:xfrm>
            <a:off x="4495800" y="914400"/>
            <a:ext cx="3810000" cy="4724400"/>
          </a:xfrm>
        </p:spPr>
        <p:txBody>
          <a:bodyPr/>
          <a:lstStyle/>
          <a:p>
            <a:pPr marL="609600" indent="-609600" eaLnBrk="1" hangingPunct="1">
              <a:lnSpc>
                <a:spcPct val="80000"/>
              </a:lnSpc>
            </a:pPr>
            <a:endParaRPr lang="en-US"/>
          </a:p>
          <a:p>
            <a:pPr marL="609600" indent="-609600" eaLnBrk="1" hangingPunct="1">
              <a:lnSpc>
                <a:spcPct val="80000"/>
              </a:lnSpc>
            </a:pPr>
            <a:r>
              <a:rPr lang="en-US" sz="2100"/>
              <a:t>Before weighing the child, take all his/ her clothes off</a:t>
            </a:r>
          </a:p>
          <a:p>
            <a:pPr marL="609600" indent="-609600" eaLnBrk="1" hangingPunct="1">
              <a:lnSpc>
                <a:spcPct val="80000"/>
              </a:lnSpc>
              <a:buFont typeface="Wingdings" pitchFamily="2" charset="2"/>
              <a:buNone/>
            </a:pPr>
            <a:endParaRPr lang="en-US" sz="2100"/>
          </a:p>
          <a:p>
            <a:pPr marL="609600" indent="-609600" eaLnBrk="1" hangingPunct="1">
              <a:lnSpc>
                <a:spcPct val="80000"/>
              </a:lnSpc>
            </a:pPr>
            <a:r>
              <a:rPr lang="en-US" sz="2100"/>
              <a:t>Zero the weighing scale</a:t>
            </a:r>
          </a:p>
          <a:p>
            <a:pPr marL="609600" indent="-609600" eaLnBrk="1" hangingPunct="1">
              <a:lnSpc>
                <a:spcPct val="80000"/>
              </a:lnSpc>
              <a:buFont typeface="Wingdings" pitchFamily="2" charset="2"/>
              <a:buNone/>
            </a:pPr>
            <a:endParaRPr lang="en-US" sz="2100"/>
          </a:p>
          <a:p>
            <a:pPr marL="609600" indent="-609600" eaLnBrk="1" hangingPunct="1">
              <a:lnSpc>
                <a:spcPct val="80000"/>
              </a:lnSpc>
            </a:pPr>
            <a:r>
              <a:rPr lang="en-US" sz="2100"/>
              <a:t>Ensure that  the weighing scale is at eye level</a:t>
            </a:r>
          </a:p>
          <a:p>
            <a:pPr marL="609600" indent="-609600" eaLnBrk="1" hangingPunct="1">
              <a:lnSpc>
                <a:spcPct val="80000"/>
              </a:lnSpc>
              <a:buFont typeface="Wingdings" pitchFamily="2" charset="2"/>
              <a:buNone/>
            </a:pPr>
            <a:endParaRPr lang="en-US" sz="2100"/>
          </a:p>
          <a:p>
            <a:pPr marL="609600" indent="-609600" eaLnBrk="1" hangingPunct="1">
              <a:lnSpc>
                <a:spcPct val="80000"/>
              </a:lnSpc>
            </a:pPr>
            <a:r>
              <a:rPr lang="en-US" sz="2100"/>
              <a:t>Place the child in the weighing pants</a:t>
            </a:r>
          </a:p>
        </p:txBody>
      </p:sp>
      <p:graphicFrame>
        <p:nvGraphicFramePr>
          <p:cNvPr id="3174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84998"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1748" name="Picture 8"/>
          <p:cNvPicPr>
            <a:picLocks noChangeAspect="1" noChangeArrowheads="1"/>
          </p:cNvPicPr>
          <p:nvPr/>
        </p:nvPicPr>
        <p:blipFill>
          <a:blip r:embed="rId5" cstate="print"/>
          <a:srcRect/>
          <a:stretch>
            <a:fillRect/>
          </a:stretch>
        </p:blipFill>
        <p:spPr bwMode="auto">
          <a:xfrm>
            <a:off x="685800" y="1219200"/>
            <a:ext cx="3541713" cy="4267200"/>
          </a:xfrm>
          <a:prstGeom prst="rect">
            <a:avLst/>
          </a:prstGeom>
          <a:noFill/>
          <a:ln w="9525">
            <a:noFill/>
            <a:miter lim="800000"/>
            <a:headEnd/>
            <a:tailEnd/>
          </a:ln>
        </p:spPr>
      </p:pic>
      <p:sp>
        <p:nvSpPr>
          <p:cNvPr id="38919" name="Text Box 7"/>
          <p:cNvSpPr txBox="1">
            <a:spLocks noChangeArrowheads="1"/>
          </p:cNvSpPr>
          <p:nvPr/>
        </p:nvSpPr>
        <p:spPr bwMode="auto">
          <a:xfrm rot="16200000">
            <a:off x="6396831" y="2823369"/>
            <a:ext cx="4427538" cy="457200"/>
          </a:xfrm>
          <a:prstGeom prst="rect">
            <a:avLst/>
          </a:prstGeom>
          <a:solidFill>
            <a:schemeClr val="accent1">
              <a:lumMod val="40000"/>
              <a:lumOff val="60000"/>
            </a:schemeClr>
          </a:solidFill>
          <a:ln w="9525">
            <a:solidFill>
              <a:schemeClr val="accent1">
                <a:lumMod val="40000"/>
                <a:lumOff val="60000"/>
              </a:schemeClr>
            </a:solidFill>
            <a:miter lim="800000"/>
            <a:headEnd/>
            <a:tailEnd/>
          </a:ln>
          <a:effectLst/>
        </p:spPr>
        <p:txBody>
          <a:bodyPr>
            <a:spAutoFit/>
          </a:bodyPr>
          <a:lstStyle/>
          <a:p>
            <a:pPr algn="ctr" fontAlgn="base">
              <a:spcBef>
                <a:spcPct val="0"/>
              </a:spcBef>
              <a:spcAft>
                <a:spcPct val="0"/>
              </a:spcAft>
              <a:defRPr/>
            </a:pPr>
            <a:r>
              <a:rPr lang="en-US" sz="2400" b="1">
                <a:solidFill>
                  <a:prstClr val="black"/>
                </a:solidFill>
                <a:cs typeface="Arial" charset="0"/>
              </a:rPr>
              <a:t>Measuring Weight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3"/>
          <p:cNvSpPr>
            <a:spLocks noGrp="1" noChangeArrowheads="1"/>
          </p:cNvSpPr>
          <p:nvPr>
            <p:ph type="body" sz="half" idx="4294967295"/>
          </p:nvPr>
        </p:nvSpPr>
        <p:spPr>
          <a:xfrm>
            <a:off x="4267200" y="1219200"/>
            <a:ext cx="4114800" cy="4648200"/>
          </a:xfrm>
        </p:spPr>
        <p:txBody>
          <a:bodyPr/>
          <a:lstStyle/>
          <a:p>
            <a:pPr marL="609600" indent="-609600" eaLnBrk="1" hangingPunct="1">
              <a:lnSpc>
                <a:spcPct val="80000"/>
              </a:lnSpc>
            </a:pPr>
            <a:r>
              <a:rPr lang="en-US" sz="2100"/>
              <a:t>Make sure the child is not holding onto anything</a:t>
            </a:r>
          </a:p>
          <a:p>
            <a:pPr marL="609600" indent="-609600" eaLnBrk="1" hangingPunct="1">
              <a:lnSpc>
                <a:spcPct val="80000"/>
              </a:lnSpc>
              <a:buFont typeface="Wingdings" pitchFamily="2" charset="2"/>
              <a:buNone/>
            </a:pPr>
            <a:endParaRPr lang="en-US" sz="2100"/>
          </a:p>
          <a:p>
            <a:pPr marL="609600" indent="-609600" eaLnBrk="1" hangingPunct="1">
              <a:lnSpc>
                <a:spcPct val="80000"/>
              </a:lnSpc>
            </a:pPr>
            <a:r>
              <a:rPr lang="en-US" sz="2100"/>
              <a:t>Read the child’s weight. The arrow must be steady.</a:t>
            </a:r>
          </a:p>
          <a:p>
            <a:pPr marL="609600" indent="-609600" eaLnBrk="1" hangingPunct="1">
              <a:lnSpc>
                <a:spcPct val="80000"/>
              </a:lnSpc>
              <a:buFont typeface="Wingdings" pitchFamily="2" charset="2"/>
              <a:buNone/>
            </a:pPr>
            <a:endParaRPr lang="en-US" sz="2100"/>
          </a:p>
          <a:p>
            <a:pPr marL="609600" indent="-609600" eaLnBrk="1" hangingPunct="1">
              <a:lnSpc>
                <a:spcPct val="80000"/>
              </a:lnSpc>
            </a:pPr>
            <a:r>
              <a:rPr lang="en-US" sz="2100"/>
              <a:t>Record the weight in kg to the nearest 100g e.g. 6.6 kg</a:t>
            </a:r>
          </a:p>
          <a:p>
            <a:pPr marL="609600" indent="-609600" eaLnBrk="1" hangingPunct="1">
              <a:lnSpc>
                <a:spcPct val="80000"/>
              </a:lnSpc>
              <a:buFont typeface="Wingdings" pitchFamily="2" charset="2"/>
              <a:buNone/>
            </a:pPr>
            <a:endParaRPr lang="en-US" sz="2100"/>
          </a:p>
          <a:p>
            <a:pPr marL="609600" indent="-609600" eaLnBrk="1" hangingPunct="1">
              <a:lnSpc>
                <a:spcPct val="80000"/>
              </a:lnSpc>
            </a:pPr>
            <a:r>
              <a:rPr lang="en-US" sz="2100"/>
              <a:t>Do not hold the scale when reading the weight</a:t>
            </a:r>
            <a:endParaRPr lang="en-GB" sz="2100"/>
          </a:p>
        </p:txBody>
      </p:sp>
      <p:graphicFrame>
        <p:nvGraphicFramePr>
          <p:cNvPr id="3277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86022"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2772" name="Picture 8"/>
          <p:cNvPicPr>
            <a:picLocks noChangeAspect="1" noChangeArrowheads="1"/>
          </p:cNvPicPr>
          <p:nvPr/>
        </p:nvPicPr>
        <p:blipFill>
          <a:blip r:embed="rId5" cstate="print"/>
          <a:srcRect/>
          <a:stretch>
            <a:fillRect/>
          </a:stretch>
        </p:blipFill>
        <p:spPr bwMode="auto">
          <a:xfrm>
            <a:off x="457200" y="1143000"/>
            <a:ext cx="3541713" cy="4724400"/>
          </a:xfrm>
          <a:prstGeom prst="rect">
            <a:avLst/>
          </a:prstGeom>
          <a:noFill/>
          <a:ln w="9525">
            <a:noFill/>
            <a:miter lim="800000"/>
            <a:headEnd/>
            <a:tailEnd/>
          </a:ln>
        </p:spPr>
      </p:pic>
      <p:sp>
        <p:nvSpPr>
          <p:cNvPr id="39943" name="Text Box 7"/>
          <p:cNvSpPr txBox="1">
            <a:spLocks noChangeArrowheads="1"/>
          </p:cNvSpPr>
          <p:nvPr/>
        </p:nvSpPr>
        <p:spPr bwMode="auto">
          <a:xfrm rot="16200000">
            <a:off x="6473031" y="2899569"/>
            <a:ext cx="4427538"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b="1">
                <a:solidFill>
                  <a:prstClr val="black"/>
                </a:solidFill>
                <a:cs typeface="Arial" charset="0"/>
              </a:rPr>
              <a:t>Measuring Weight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4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4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0"/>
            <a:ext cx="8229600" cy="792163"/>
          </a:xfrm>
        </p:spPr>
        <p:txBody>
          <a:bodyPr/>
          <a:lstStyle/>
          <a:p>
            <a:pPr eaLnBrk="1" fontAlgn="auto" hangingPunct="1">
              <a:spcAft>
                <a:spcPts val="0"/>
              </a:spcAft>
              <a:defRPr/>
            </a:pPr>
            <a:r>
              <a:rPr lang="en-GB" dirty="0">
                <a:solidFill>
                  <a:schemeClr val="accent6"/>
                </a:solidFill>
              </a:rPr>
              <a:t>How to check for Oedema </a:t>
            </a:r>
            <a:endParaRPr lang="en-US" dirty="0">
              <a:solidFill>
                <a:schemeClr val="accent6"/>
              </a:solidFill>
            </a:endParaRPr>
          </a:p>
        </p:txBody>
      </p:sp>
      <p:sp>
        <p:nvSpPr>
          <p:cNvPr id="40964" name="Rectangle 3"/>
          <p:cNvSpPr>
            <a:spLocks noGrp="1" noChangeArrowheads="1"/>
          </p:cNvSpPr>
          <p:nvPr>
            <p:ph type="body" sz="half" idx="4294967295"/>
          </p:nvPr>
        </p:nvSpPr>
        <p:spPr>
          <a:xfrm>
            <a:off x="0" y="1371600"/>
            <a:ext cx="4038600" cy="4754563"/>
          </a:xfrm>
        </p:spPr>
        <p:txBody>
          <a:bodyPr/>
          <a:lstStyle/>
          <a:p>
            <a:pPr eaLnBrk="1" hangingPunct="1">
              <a:lnSpc>
                <a:spcPct val="90000"/>
              </a:lnSpc>
            </a:pPr>
            <a:r>
              <a:rPr lang="en-GB" sz="2100"/>
              <a:t>Grasp the feet so they rest on your hands with your thumbs on top of the feet</a:t>
            </a:r>
          </a:p>
          <a:p>
            <a:pPr eaLnBrk="1" hangingPunct="1">
              <a:lnSpc>
                <a:spcPct val="90000"/>
              </a:lnSpc>
              <a:buFont typeface="Wingdings" pitchFamily="2" charset="2"/>
              <a:buNone/>
            </a:pPr>
            <a:endParaRPr lang="en-GB" sz="2100"/>
          </a:p>
          <a:p>
            <a:pPr eaLnBrk="1" hangingPunct="1">
              <a:lnSpc>
                <a:spcPct val="90000"/>
              </a:lnSpc>
            </a:pPr>
            <a:r>
              <a:rPr lang="en-GB" sz="2100"/>
              <a:t>Press your thumbs gently for three seconds </a:t>
            </a:r>
          </a:p>
          <a:p>
            <a:pPr eaLnBrk="1" hangingPunct="1">
              <a:lnSpc>
                <a:spcPct val="90000"/>
              </a:lnSpc>
              <a:buFont typeface="Wingdings" pitchFamily="2" charset="2"/>
              <a:buNone/>
            </a:pPr>
            <a:endParaRPr lang="en-GB" sz="2100"/>
          </a:p>
          <a:p>
            <a:pPr eaLnBrk="1" hangingPunct="1">
              <a:lnSpc>
                <a:spcPct val="90000"/>
              </a:lnSpc>
            </a:pPr>
            <a:r>
              <a:rPr lang="en-GB" sz="2100"/>
              <a:t>If there is oedema, a pit (dent) remains on both feet when thumbs are lifted </a:t>
            </a:r>
          </a:p>
          <a:p>
            <a:pPr eaLnBrk="1" hangingPunct="1">
              <a:lnSpc>
                <a:spcPct val="90000"/>
              </a:lnSpc>
              <a:buFontTx/>
              <a:buNone/>
            </a:pPr>
            <a:endParaRPr lang="en-GB" sz="2800"/>
          </a:p>
        </p:txBody>
      </p:sp>
      <p:pic>
        <p:nvPicPr>
          <p:cNvPr id="33797" name="Picture 7"/>
          <p:cNvPicPr>
            <a:picLocks noGrp="1" noChangeAspect="1" noChangeArrowheads="1"/>
          </p:cNvPicPr>
          <p:nvPr>
            <p:ph sz="half" idx="4294967295"/>
          </p:nvPr>
        </p:nvPicPr>
        <p:blipFill>
          <a:blip r:embed="rId3" cstate="print"/>
          <a:srcRect/>
          <a:stretch>
            <a:fillRect/>
          </a:stretch>
        </p:blipFill>
        <p:spPr>
          <a:xfrm>
            <a:off x="4267200" y="1447800"/>
            <a:ext cx="4081463" cy="4495800"/>
          </a:xfrm>
        </p:spPr>
      </p:pic>
      <p:graphicFrame>
        <p:nvGraphicFramePr>
          <p:cNvPr id="3379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87046"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7"/>
          <p:cNvSpPr txBox="1">
            <a:spLocks noChangeArrowheads="1"/>
          </p:cNvSpPr>
          <p:nvPr/>
        </p:nvSpPr>
        <p:spPr bwMode="auto">
          <a:xfrm rot="16200000">
            <a:off x="6473031" y="2899569"/>
            <a:ext cx="4427538"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b="1" dirty="0">
                <a:solidFill>
                  <a:srgbClr val="AEBAD5">
                    <a:lumMod val="75000"/>
                  </a:srgbClr>
                </a:solidFill>
                <a:cs typeface="Arial" charset="0"/>
              </a:rPr>
              <a:t>Assessing  Oedema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74638"/>
            <a:ext cx="7924800" cy="792162"/>
          </a:xfrm>
        </p:spPr>
        <p:txBody>
          <a:bodyPr/>
          <a:lstStyle/>
          <a:p>
            <a:pPr eaLnBrk="1" fontAlgn="auto" hangingPunct="1">
              <a:spcAft>
                <a:spcPts val="0"/>
              </a:spcAft>
              <a:defRPr/>
            </a:pPr>
            <a:r>
              <a:rPr lang="en-GB" dirty="0" err="1">
                <a:solidFill>
                  <a:schemeClr val="accent6"/>
                </a:solidFill>
              </a:rPr>
              <a:t>Dermatosis</a:t>
            </a:r>
            <a:r>
              <a:rPr lang="en-GB" dirty="0">
                <a:solidFill>
                  <a:schemeClr val="accent6"/>
                </a:solidFill>
              </a:rPr>
              <a:t> in Oedema</a:t>
            </a:r>
            <a:endParaRPr lang="en-US" dirty="0">
              <a:solidFill>
                <a:schemeClr val="accent6"/>
              </a:solidFill>
            </a:endParaRPr>
          </a:p>
        </p:txBody>
      </p:sp>
      <p:sp>
        <p:nvSpPr>
          <p:cNvPr id="41988" name="Rectangle 3"/>
          <p:cNvSpPr>
            <a:spLocks noGrp="1" noChangeArrowheads="1"/>
          </p:cNvSpPr>
          <p:nvPr>
            <p:ph sz="quarter" idx="1"/>
          </p:nvPr>
        </p:nvSpPr>
        <p:spPr>
          <a:xfrm>
            <a:off x="381000" y="1600200"/>
            <a:ext cx="3733800" cy="4572000"/>
          </a:xfrm>
        </p:spPr>
        <p:txBody>
          <a:bodyPr/>
          <a:lstStyle/>
          <a:p>
            <a:pPr eaLnBrk="1" hangingPunct="1"/>
            <a:r>
              <a:rPr lang="en-GB" sz="2100"/>
              <a:t>Common in children with oedema </a:t>
            </a:r>
          </a:p>
          <a:p>
            <a:pPr eaLnBrk="1" hangingPunct="1">
              <a:buFont typeface="Wingdings" pitchFamily="2" charset="2"/>
              <a:buNone/>
            </a:pPr>
            <a:endParaRPr lang="en-GB" sz="2100"/>
          </a:p>
          <a:p>
            <a:pPr eaLnBrk="1" hangingPunct="1"/>
            <a:r>
              <a:rPr lang="en-GB" sz="2100"/>
              <a:t>Patches of skin abnormally light or dark</a:t>
            </a:r>
          </a:p>
          <a:p>
            <a:pPr eaLnBrk="1" hangingPunct="1">
              <a:buFont typeface="Wingdings" pitchFamily="2" charset="2"/>
              <a:buNone/>
            </a:pPr>
            <a:endParaRPr lang="en-GB" sz="2100"/>
          </a:p>
          <a:p>
            <a:pPr eaLnBrk="1" hangingPunct="1"/>
            <a:r>
              <a:rPr lang="en-GB" sz="2100"/>
              <a:t>Shedding of skin, ulceration of skin and/or weeping lesions</a:t>
            </a:r>
          </a:p>
        </p:txBody>
      </p:sp>
      <p:pic>
        <p:nvPicPr>
          <p:cNvPr id="41989" name="Picture 4"/>
          <p:cNvPicPr>
            <a:picLocks noGrp="1" noChangeAspect="1" noChangeArrowheads="1"/>
          </p:cNvPicPr>
          <p:nvPr>
            <p:ph sz="quarter" idx="2"/>
          </p:nvPr>
        </p:nvPicPr>
        <p:blipFill>
          <a:blip r:embed="rId3" cstate="print"/>
          <a:srcRect/>
          <a:stretch>
            <a:fillRect/>
          </a:stretch>
        </p:blipFill>
        <p:spPr>
          <a:xfrm>
            <a:off x="4400550" y="1622425"/>
            <a:ext cx="3397250" cy="4527550"/>
          </a:xfrm>
        </p:spPr>
      </p:pic>
      <p:graphicFrame>
        <p:nvGraphicFramePr>
          <p:cNvPr id="3481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88070"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7"/>
          <p:cNvSpPr txBox="1">
            <a:spLocks noChangeArrowheads="1"/>
          </p:cNvSpPr>
          <p:nvPr/>
        </p:nvSpPr>
        <p:spPr bwMode="auto">
          <a:xfrm rot="16200000">
            <a:off x="6473031" y="2899569"/>
            <a:ext cx="4427538" cy="457200"/>
          </a:xfrm>
          <a:prstGeom prst="rect">
            <a:avLst/>
          </a:prstGeom>
          <a:solidFill>
            <a:schemeClr val="accent1">
              <a:lumMod val="40000"/>
              <a:lumOff val="60000"/>
            </a:schemeClr>
          </a:solidFill>
          <a:ln w="9525">
            <a:noFill/>
            <a:miter lim="800000"/>
            <a:headEnd/>
            <a:tailEnd/>
          </a:ln>
          <a:effectLst/>
        </p:spPr>
        <p:txBody>
          <a:bodyPr>
            <a:spAutoFit/>
          </a:bodyPr>
          <a:lstStyle/>
          <a:p>
            <a:pPr algn="ctr" fontAlgn="base">
              <a:spcBef>
                <a:spcPct val="0"/>
              </a:spcBef>
              <a:spcAft>
                <a:spcPct val="0"/>
              </a:spcAft>
              <a:defRPr/>
            </a:pPr>
            <a:r>
              <a:rPr lang="en-US" sz="2400" b="1" dirty="0">
                <a:solidFill>
                  <a:srgbClr val="AEBAD5">
                    <a:lumMod val="75000"/>
                  </a:srgbClr>
                </a:solidFill>
                <a:cs typeface="Arial" charset="0"/>
              </a:rPr>
              <a:t>Assessing  Oedema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124" name="Title 3"/>
          <p:cNvSpPr>
            <a:spLocks noGrp="1"/>
          </p:cNvSpPr>
          <p:nvPr>
            <p:ph type="title" idx="4294967295"/>
          </p:nvPr>
        </p:nvSpPr>
        <p:spPr bwMode="auto">
          <a:xfrm>
            <a:off x="1524000" y="1828800"/>
            <a:ext cx="6172200" cy="990600"/>
          </a:xfrm>
          <a:noFill/>
        </p:spPr>
        <p:txBody>
          <a:bodyPr wrap="square" lIns="91440" tIns="45720" rIns="91440" bIns="45720" numCol="1" anchorCtr="0" compatLnSpc="1">
            <a:prstTxWarp prst="textNoShape">
              <a:avLst/>
            </a:prstTxWarp>
          </a:bodyPr>
          <a:lstStyle/>
          <a:p>
            <a:r>
              <a:rPr lang="en-GB" sz="2700" b="1" cap="none">
                <a:solidFill>
                  <a:schemeClr val="bg1"/>
                </a:solidFill>
              </a:rPr>
              <a:t>CAUSES OF MALNUTRITION </a:t>
            </a:r>
            <a:br>
              <a:rPr lang="en-GB" sz="3200" b="1" cap="none"/>
            </a:br>
            <a:endParaRPr lang="en-GB" sz="2700" b="1" cap="none"/>
          </a:p>
        </p:txBody>
      </p:sp>
      <p:sp>
        <p:nvSpPr>
          <p:cNvPr id="5125" name="Text Placeholder 4"/>
          <p:cNvSpPr>
            <a:spLocks noGrp="1"/>
          </p:cNvSpPr>
          <p:nvPr>
            <p:ph type="body" idx="4294967295"/>
          </p:nvPr>
        </p:nvSpPr>
        <p:spPr>
          <a:xfrm>
            <a:off x="1219200" y="2743200"/>
            <a:ext cx="6705600" cy="2514600"/>
          </a:xfrm>
        </p:spPr>
        <p:txBody>
          <a:bodyPr/>
          <a:lstStyle/>
          <a:p>
            <a:pPr marL="457200" indent="-457200" algn="just">
              <a:buFont typeface="Wingdings" pitchFamily="2" charset="2"/>
              <a:buNone/>
            </a:pPr>
            <a:r>
              <a:rPr lang="en-GB"/>
              <a:t>"</a:t>
            </a:r>
            <a:r>
              <a:rPr lang="en-GB">
                <a:solidFill>
                  <a:schemeClr val="bg1"/>
                </a:solidFill>
              </a:rPr>
              <a:t>Unless attention is paid to addressing the causes of child and maternal under nutrition today, the costs will be considerably higher tomorrow.“ </a:t>
            </a:r>
          </a:p>
          <a:p>
            <a:pPr marL="457200" indent="-457200" algn="just">
              <a:buFont typeface="Wingdings" pitchFamily="2" charset="2"/>
              <a:buNone/>
            </a:pPr>
            <a:r>
              <a:rPr lang="en-GB" sz="1800">
                <a:solidFill>
                  <a:schemeClr val="bg1"/>
                </a:solidFill>
              </a:rPr>
              <a:t>		 Ann Veneman – Executive chief UNICEF</a:t>
            </a:r>
          </a:p>
          <a:p>
            <a:pPr marL="457200" indent="-457200">
              <a:buFont typeface="Wingdings" pitchFamily="2" charset="2"/>
              <a:buNone/>
            </a:pPr>
            <a:endParaRPr lang="en-GB" b="1">
              <a:solidFill>
                <a:schemeClr val="tx2"/>
              </a:solidFill>
            </a:endParaRPr>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58374"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ctrTitle" idx="4294967295"/>
          </p:nvPr>
        </p:nvSpPr>
        <p:spPr bwMode="auto">
          <a:xfrm>
            <a:off x="1828800" y="2362200"/>
            <a:ext cx="7315200" cy="1893888"/>
          </a:xfrm>
        </p:spPr>
        <p:txBody>
          <a:bodyPr wrap="square" lIns="91440" tIns="45720" rIns="91440" bIns="45720" numCol="1" anchorCtr="0" compatLnSpc="1">
            <a:prstTxWarp prst="textNoShape">
              <a:avLst/>
            </a:prstTxWarp>
          </a:bodyPr>
          <a:lstStyle/>
          <a:p>
            <a:pPr eaLnBrk="1" hangingPunct="1">
              <a:defRPr/>
            </a:pPr>
            <a:r>
              <a:rPr lang="en-US" sz="2800" cap="none" dirty="0">
                <a:solidFill>
                  <a:schemeClr val="accent6"/>
                </a:solidFill>
              </a:rPr>
              <a:t>Step 3: </a:t>
            </a:r>
            <a:br>
              <a:rPr lang="en-US" sz="2800" cap="none" dirty="0">
                <a:solidFill>
                  <a:schemeClr val="accent6"/>
                </a:solidFill>
              </a:rPr>
            </a:br>
            <a:r>
              <a:rPr lang="en-US" sz="2800" cap="none" dirty="0">
                <a:solidFill>
                  <a:schemeClr val="accent6"/>
                </a:solidFill>
              </a:rPr>
              <a:t>CALCULATING ANTHROPOMETRIC INDICES</a:t>
            </a:r>
          </a:p>
        </p:txBody>
      </p:sp>
      <p:sp>
        <p:nvSpPr>
          <p:cNvPr id="35844" name="Rectangle 3"/>
          <p:cNvSpPr>
            <a:spLocks noGrp="1" noChangeArrowheads="1"/>
          </p:cNvSpPr>
          <p:nvPr>
            <p:ph type="subTitle" idx="4294967295"/>
          </p:nvPr>
        </p:nvSpPr>
        <p:spPr>
          <a:xfrm>
            <a:off x="2971800" y="4572000"/>
            <a:ext cx="6172200" cy="1066800"/>
          </a:xfrm>
        </p:spPr>
        <p:txBody>
          <a:bodyPr/>
          <a:lstStyle/>
          <a:p>
            <a:pPr marL="609600" indent="-609600" eaLnBrk="1" hangingPunct="1">
              <a:lnSpc>
                <a:spcPct val="90000"/>
              </a:lnSpc>
              <a:buFontTx/>
              <a:buAutoNum type="arabicPeriod"/>
            </a:pPr>
            <a:r>
              <a:rPr lang="en-US" sz="2100"/>
              <a:t>Weight-for-Height</a:t>
            </a:r>
          </a:p>
          <a:p>
            <a:pPr marL="609600" indent="-609600" eaLnBrk="1" hangingPunct="1">
              <a:lnSpc>
                <a:spcPct val="90000"/>
              </a:lnSpc>
              <a:buClr>
                <a:schemeClr val="tx1"/>
              </a:buClr>
              <a:buFontTx/>
              <a:buAutoNum type="arabicPeriod"/>
            </a:pPr>
            <a:r>
              <a:rPr lang="en-US" sz="2100"/>
              <a:t>Body Mass Index (BMI)</a:t>
            </a:r>
          </a:p>
          <a:p>
            <a:pPr marL="609600" indent="-609600" eaLnBrk="1" hangingPunct="1">
              <a:lnSpc>
                <a:spcPct val="90000"/>
              </a:lnSpc>
              <a:buFontTx/>
              <a:buAutoNum type="arabicPeriod"/>
            </a:pPr>
            <a:endParaRPr lang="en-US" sz="2000"/>
          </a:p>
          <a:p>
            <a:pPr marL="1371600" lvl="2" indent="-457200" eaLnBrk="1" hangingPunct="1">
              <a:lnSpc>
                <a:spcPct val="90000"/>
              </a:lnSpc>
              <a:buClr>
                <a:schemeClr val="tx1"/>
              </a:buClr>
            </a:pPr>
            <a:endParaRPr lang="en-US" sz="1800"/>
          </a:p>
        </p:txBody>
      </p:sp>
      <p:graphicFrame>
        <p:nvGraphicFramePr>
          <p:cNvPr id="3584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89094"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3"/>
          <p:cNvSpPr>
            <a:spLocks noGrp="1" noChangeArrowheads="1"/>
          </p:cNvSpPr>
          <p:nvPr>
            <p:ph sz="quarter" idx="1"/>
          </p:nvPr>
        </p:nvSpPr>
        <p:spPr>
          <a:xfrm>
            <a:off x="457200" y="1295400"/>
            <a:ext cx="8229600" cy="5178425"/>
          </a:xfrm>
        </p:spPr>
        <p:txBody>
          <a:bodyPr/>
          <a:lstStyle/>
          <a:p>
            <a:pPr algn="just" eaLnBrk="1" hangingPunct="1">
              <a:lnSpc>
                <a:spcPct val="80000"/>
              </a:lnSpc>
            </a:pPr>
            <a:r>
              <a:rPr lang="en-GB" sz="2100"/>
              <a:t>In emergencies, weight for height (wasting) is the primary nutritional index of concern as it reflects recent changes in dietary intake and infection. </a:t>
            </a:r>
          </a:p>
          <a:p>
            <a:pPr algn="just" eaLnBrk="1" hangingPunct="1">
              <a:lnSpc>
                <a:spcPct val="80000"/>
              </a:lnSpc>
            </a:pPr>
            <a:endParaRPr lang="en-GB" sz="2100"/>
          </a:p>
          <a:p>
            <a:pPr algn="just" eaLnBrk="1" hangingPunct="1">
              <a:lnSpc>
                <a:spcPct val="80000"/>
              </a:lnSpc>
            </a:pPr>
            <a:r>
              <a:rPr lang="en-GB" sz="2100"/>
              <a:t>Wasted children can rapidly deteriorate but will also improve rapidly if treated appropriately.</a:t>
            </a:r>
            <a:r>
              <a:rPr lang="en-US" sz="2100"/>
              <a:t> </a:t>
            </a:r>
          </a:p>
          <a:p>
            <a:pPr algn="just" eaLnBrk="1" hangingPunct="1">
              <a:lnSpc>
                <a:spcPct val="80000"/>
              </a:lnSpc>
            </a:pPr>
            <a:endParaRPr lang="en-US" sz="2100"/>
          </a:p>
          <a:p>
            <a:pPr algn="just" eaLnBrk="1" hangingPunct="1">
              <a:lnSpc>
                <a:spcPct val="80000"/>
              </a:lnSpc>
            </a:pPr>
            <a:r>
              <a:rPr lang="en-GB" sz="2100"/>
              <a:t>There are two main methods for comparing a child’s measurements with the reference values.</a:t>
            </a:r>
          </a:p>
          <a:p>
            <a:pPr algn="just" eaLnBrk="1" hangingPunct="1">
              <a:lnSpc>
                <a:spcPct val="80000"/>
              </a:lnSpc>
            </a:pPr>
            <a:endParaRPr lang="en-GB" sz="2100"/>
          </a:p>
          <a:p>
            <a:pPr algn="just" eaLnBrk="1" hangingPunct="1">
              <a:lnSpc>
                <a:spcPct val="80000"/>
              </a:lnSpc>
            </a:pPr>
            <a:r>
              <a:rPr lang="en-GB" sz="2100"/>
              <a:t>Calculating either their </a:t>
            </a:r>
            <a:r>
              <a:rPr lang="en-GB" sz="2100" i="1"/>
              <a:t>Z score </a:t>
            </a:r>
            <a:r>
              <a:rPr lang="en-GB" sz="2100"/>
              <a:t>(</a:t>
            </a:r>
            <a:r>
              <a:rPr lang="en-GB" sz="2100" i="1"/>
              <a:t>standard deviation</a:t>
            </a:r>
            <a:r>
              <a:rPr lang="en-GB" sz="2100"/>
              <a:t> score) from expected values or the </a:t>
            </a:r>
            <a:r>
              <a:rPr lang="en-GB" sz="2100" i="1"/>
              <a:t>percentage of the median</a:t>
            </a:r>
            <a:r>
              <a:rPr lang="en-GB" sz="2100"/>
              <a:t>.</a:t>
            </a:r>
          </a:p>
          <a:p>
            <a:pPr eaLnBrk="1" hangingPunct="1">
              <a:lnSpc>
                <a:spcPct val="80000"/>
              </a:lnSpc>
            </a:pPr>
            <a:endParaRPr lang="en-US"/>
          </a:p>
        </p:txBody>
      </p:sp>
      <p:graphicFrame>
        <p:nvGraphicFramePr>
          <p:cNvPr id="3686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90118"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a:spLocks noGrp="1" noChangeArrowheads="1"/>
          </p:cNvSpPr>
          <p:nvPr>
            <p:ph type="title"/>
          </p:nvPr>
        </p:nvSpPr>
        <p:spPr>
          <a:xfrm>
            <a:off x="152400" y="274638"/>
            <a:ext cx="7772400" cy="715962"/>
          </a:xfrm>
        </p:spPr>
        <p:txBody>
          <a:bodyPr/>
          <a:lstStyle/>
          <a:p>
            <a:pPr eaLnBrk="1" fontAlgn="auto" hangingPunct="1">
              <a:spcAft>
                <a:spcPts val="0"/>
              </a:spcAft>
              <a:defRPr/>
            </a:pPr>
            <a:r>
              <a:rPr lang="en-US" b="1" dirty="0"/>
              <a:t>Weight for Height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10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3"/>
          <p:cNvSpPr>
            <a:spLocks noGrp="1" noChangeArrowheads="1"/>
          </p:cNvSpPr>
          <p:nvPr>
            <p:ph sz="quarter" idx="1"/>
          </p:nvPr>
        </p:nvSpPr>
        <p:spPr>
          <a:xfrm>
            <a:off x="228600" y="838200"/>
            <a:ext cx="8077200" cy="5635625"/>
          </a:xfrm>
        </p:spPr>
        <p:txBody>
          <a:bodyPr/>
          <a:lstStyle/>
          <a:p>
            <a:pPr eaLnBrk="1" hangingPunct="1">
              <a:lnSpc>
                <a:spcPct val="80000"/>
              </a:lnSpc>
              <a:buFont typeface="Wingdings" pitchFamily="2" charset="2"/>
              <a:buNone/>
            </a:pPr>
            <a:r>
              <a:rPr lang="en-GB" sz="1800" b="1"/>
              <a:t>SD SCORE:</a:t>
            </a:r>
          </a:p>
          <a:p>
            <a:pPr eaLnBrk="1" hangingPunct="1">
              <a:lnSpc>
                <a:spcPct val="80000"/>
              </a:lnSpc>
              <a:buFont typeface="Wingdings" pitchFamily="2" charset="2"/>
              <a:buNone/>
            </a:pPr>
            <a:endParaRPr lang="en-GB" sz="2000" b="1"/>
          </a:p>
          <a:p>
            <a:pPr eaLnBrk="1" hangingPunct="1">
              <a:lnSpc>
                <a:spcPct val="80000"/>
              </a:lnSpc>
            </a:pPr>
            <a:r>
              <a:rPr lang="en-GB" sz="2000"/>
              <a:t>Standard deviation (SD) scores are a measure of the distance between the child’s value and the expected value of the reference population.</a:t>
            </a:r>
          </a:p>
          <a:p>
            <a:pPr eaLnBrk="1" hangingPunct="1">
              <a:lnSpc>
                <a:spcPct val="80000"/>
              </a:lnSpc>
            </a:pPr>
            <a:endParaRPr lang="en-GB" sz="2000"/>
          </a:p>
          <a:p>
            <a:pPr eaLnBrk="1" hangingPunct="1">
              <a:lnSpc>
                <a:spcPct val="80000"/>
              </a:lnSpc>
            </a:pPr>
            <a:r>
              <a:rPr lang="en-GB" sz="2000"/>
              <a:t>Ninety-five per cent of the reference population has anthropometric SD scores between -2 and +2, which is within the normal range. </a:t>
            </a:r>
          </a:p>
          <a:p>
            <a:pPr eaLnBrk="1" hangingPunct="1">
              <a:lnSpc>
                <a:spcPct val="80000"/>
              </a:lnSpc>
            </a:pPr>
            <a:endParaRPr lang="en-GB" sz="2000"/>
          </a:p>
          <a:p>
            <a:pPr eaLnBrk="1" hangingPunct="1">
              <a:lnSpc>
                <a:spcPct val="80000"/>
              </a:lnSpc>
            </a:pPr>
            <a:r>
              <a:rPr lang="en-GB" sz="2000"/>
              <a:t>If a child’s SD score falls outside the normal range, this signals a deviation from the norm in his/her nutritional status. </a:t>
            </a:r>
          </a:p>
          <a:p>
            <a:pPr eaLnBrk="1" hangingPunct="1">
              <a:lnSpc>
                <a:spcPct val="80000"/>
              </a:lnSpc>
            </a:pPr>
            <a:endParaRPr lang="en-GB" sz="2000"/>
          </a:p>
          <a:p>
            <a:pPr eaLnBrk="1" hangingPunct="1">
              <a:lnSpc>
                <a:spcPct val="80000"/>
              </a:lnSpc>
            </a:pPr>
            <a:r>
              <a:rPr lang="en-GB" sz="2000"/>
              <a:t>The SD score is a more accurate way of presenting prevalence data in population-level surveys. </a:t>
            </a:r>
          </a:p>
        </p:txBody>
      </p:sp>
      <p:graphicFrame>
        <p:nvGraphicFramePr>
          <p:cNvPr id="3789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91142"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2" name="Text Box 6"/>
          <p:cNvSpPr txBox="1">
            <a:spLocks noChangeArrowheads="1"/>
          </p:cNvSpPr>
          <p:nvPr/>
        </p:nvSpPr>
        <p:spPr bwMode="auto">
          <a:xfrm rot="-5400000">
            <a:off x="6473031" y="2823369"/>
            <a:ext cx="4427538" cy="457200"/>
          </a:xfrm>
          <a:prstGeom prst="rect">
            <a:avLst/>
          </a:prstGeom>
          <a:solidFill>
            <a:srgbClr val="FFCC99"/>
          </a:solidFill>
          <a:ln w="9525">
            <a:noFill/>
            <a:miter lim="800000"/>
            <a:headEnd/>
            <a:tailEnd/>
          </a:ln>
        </p:spPr>
        <p:txBody>
          <a:bodyPr>
            <a:spAutoFit/>
          </a:bodyPr>
          <a:lstStyle/>
          <a:p>
            <a:pPr algn="ctr" fontAlgn="base">
              <a:spcBef>
                <a:spcPct val="0"/>
              </a:spcBef>
              <a:spcAft>
                <a:spcPct val="0"/>
              </a:spcAft>
            </a:pPr>
            <a:r>
              <a:rPr lang="en-US" sz="2400" b="1">
                <a:solidFill>
                  <a:prstClr val="black"/>
                </a:solidFill>
                <a:cs typeface="Arial" charset="0"/>
              </a:rPr>
              <a:t>Weight-for-Height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type="body" idx="4294967295"/>
          </p:nvPr>
        </p:nvSpPr>
        <p:spPr>
          <a:xfrm>
            <a:off x="533400" y="914400"/>
            <a:ext cx="7772400" cy="5211763"/>
          </a:xfrm>
        </p:spPr>
        <p:txBody>
          <a:bodyPr/>
          <a:lstStyle/>
          <a:p>
            <a:pPr eaLnBrk="1" hangingPunct="1">
              <a:buFont typeface="Wingdings" pitchFamily="2" charset="2"/>
              <a:buNone/>
            </a:pPr>
            <a:r>
              <a:rPr lang="en-GB" b="1"/>
              <a:t>Calculating Z-scores:</a:t>
            </a:r>
          </a:p>
          <a:p>
            <a:pPr eaLnBrk="1" hangingPunct="1">
              <a:buFont typeface="Wingdings" pitchFamily="2" charset="2"/>
              <a:buNone/>
            </a:pPr>
            <a:r>
              <a:rPr lang="en-GB" b="1"/>
              <a:t> </a:t>
            </a:r>
          </a:p>
          <a:p>
            <a:pPr eaLnBrk="1" hangingPunct="1"/>
            <a:r>
              <a:rPr lang="en-GB" sz="2100"/>
              <a:t>Use weight-for-height reference table</a:t>
            </a:r>
          </a:p>
          <a:p>
            <a:pPr eaLnBrk="1" hangingPunct="1">
              <a:buFont typeface="Wingdings" pitchFamily="2" charset="2"/>
              <a:buNone/>
            </a:pPr>
            <a:endParaRPr lang="en-GB" sz="2100"/>
          </a:p>
          <a:p>
            <a:pPr eaLnBrk="1" hangingPunct="1"/>
            <a:r>
              <a:rPr lang="en-GB" sz="2100"/>
              <a:t>Find the child’s length or height in the middle </a:t>
            </a:r>
          </a:p>
          <a:p>
            <a:pPr eaLnBrk="1" hangingPunct="1">
              <a:buFont typeface="Wingdings" pitchFamily="2" charset="2"/>
              <a:buNone/>
            </a:pPr>
            <a:endParaRPr lang="en-GB" sz="2100"/>
          </a:p>
          <a:p>
            <a:pPr eaLnBrk="1" hangingPunct="1"/>
            <a:r>
              <a:rPr lang="en-GB" sz="2100"/>
              <a:t>Use left columns for boys, right for girls </a:t>
            </a:r>
          </a:p>
          <a:p>
            <a:pPr eaLnBrk="1" hangingPunct="1">
              <a:buFont typeface="Wingdings" pitchFamily="2" charset="2"/>
              <a:buNone/>
            </a:pPr>
            <a:endParaRPr lang="en-GB" sz="2100"/>
          </a:p>
          <a:p>
            <a:pPr eaLnBrk="1" hangingPunct="1"/>
            <a:r>
              <a:rPr lang="en-GB" sz="2100"/>
              <a:t>Find SD Score at the top of the column</a:t>
            </a:r>
          </a:p>
          <a:p>
            <a:pPr eaLnBrk="1" hangingPunct="1">
              <a:buFont typeface="Wingdings" pitchFamily="2" charset="2"/>
              <a:buNone/>
            </a:pPr>
            <a:endParaRPr lang="en-GB" sz="2100"/>
          </a:p>
          <a:p>
            <a:pPr eaLnBrk="1" hangingPunct="1"/>
            <a:r>
              <a:rPr lang="en-GB" sz="2100"/>
              <a:t>If weight is between an Z-Score, write “less than” (&lt;)</a:t>
            </a:r>
            <a:endParaRPr lang="en-US" sz="2100"/>
          </a:p>
        </p:txBody>
      </p:sp>
      <p:graphicFrame>
        <p:nvGraphicFramePr>
          <p:cNvPr id="3891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92166"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6" name="Text Box 6"/>
          <p:cNvSpPr txBox="1">
            <a:spLocks noChangeArrowheads="1"/>
          </p:cNvSpPr>
          <p:nvPr/>
        </p:nvSpPr>
        <p:spPr bwMode="auto">
          <a:xfrm rot="-5400000">
            <a:off x="6473031" y="2823369"/>
            <a:ext cx="4427538" cy="457200"/>
          </a:xfrm>
          <a:prstGeom prst="rect">
            <a:avLst/>
          </a:prstGeom>
          <a:solidFill>
            <a:srgbClr val="FFCC99"/>
          </a:solidFill>
          <a:ln w="9525">
            <a:noFill/>
            <a:miter lim="800000"/>
            <a:headEnd/>
            <a:tailEnd/>
          </a:ln>
        </p:spPr>
        <p:txBody>
          <a:bodyPr>
            <a:spAutoFit/>
          </a:bodyPr>
          <a:lstStyle/>
          <a:p>
            <a:pPr algn="ctr" fontAlgn="base">
              <a:spcBef>
                <a:spcPct val="0"/>
              </a:spcBef>
              <a:spcAft>
                <a:spcPct val="0"/>
              </a:spcAft>
            </a:pPr>
            <a:r>
              <a:rPr lang="en-US" sz="2400" b="1">
                <a:solidFill>
                  <a:prstClr val="black"/>
                </a:solidFill>
                <a:cs typeface="Arial" charset="0"/>
              </a:rPr>
              <a:t>Weight-for-Height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15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15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286000" y="2895600"/>
            <a:ext cx="6172200" cy="1143000"/>
          </a:xfrm>
        </p:spPr>
        <p:txBody>
          <a:bodyPr/>
          <a:lstStyle/>
          <a:p>
            <a:pPr eaLnBrk="1" fontAlgn="auto" hangingPunct="1">
              <a:spcAft>
                <a:spcPts val="0"/>
              </a:spcAft>
              <a:defRPr/>
            </a:pPr>
            <a:r>
              <a:rPr lang="en-US" sz="3600" dirty="0"/>
              <a:t>Exercise: </a:t>
            </a:r>
          </a:p>
        </p:txBody>
      </p:sp>
      <p:sp>
        <p:nvSpPr>
          <p:cNvPr id="51204" name="Rectangle 3"/>
          <p:cNvSpPr>
            <a:spLocks noGrp="1" noChangeArrowheads="1"/>
          </p:cNvSpPr>
          <p:nvPr>
            <p:ph type="body" idx="1"/>
          </p:nvPr>
        </p:nvSpPr>
        <p:spPr>
          <a:xfrm>
            <a:off x="1524000" y="5010150"/>
            <a:ext cx="7467600" cy="1371600"/>
          </a:xfrm>
        </p:spPr>
        <p:txBody>
          <a:bodyPr/>
          <a:lstStyle/>
          <a:p>
            <a:pPr marL="660400" indent="-660400" eaLnBrk="1" hangingPunct="1"/>
            <a:r>
              <a:rPr lang="en-GB" sz="2100"/>
              <a:t>A boy measures 84.2 cm in length and weighs 9.9kg. </a:t>
            </a:r>
          </a:p>
          <a:p>
            <a:pPr marL="660400" indent="-660400" eaLnBrk="1" hangingPunct="1"/>
            <a:r>
              <a:rPr lang="en-GB" sz="2100"/>
              <a:t>Calculate his weight for height Z-score</a:t>
            </a:r>
          </a:p>
        </p:txBody>
      </p:sp>
      <p:graphicFrame>
        <p:nvGraphicFramePr>
          <p:cNvPr id="399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93190"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3"/>
          <p:cNvSpPr>
            <a:spLocks noGrp="1" noChangeArrowheads="1"/>
          </p:cNvSpPr>
          <p:nvPr>
            <p:ph sz="quarter" idx="1"/>
          </p:nvPr>
        </p:nvSpPr>
        <p:spPr>
          <a:xfrm>
            <a:off x="228600" y="685800"/>
            <a:ext cx="8153400" cy="5334000"/>
          </a:xfrm>
        </p:spPr>
        <p:txBody>
          <a:bodyPr/>
          <a:lstStyle/>
          <a:p>
            <a:pPr eaLnBrk="1" hangingPunct="1">
              <a:lnSpc>
                <a:spcPct val="80000"/>
              </a:lnSpc>
              <a:buFont typeface="Wingdings" pitchFamily="2" charset="2"/>
              <a:buNone/>
            </a:pPr>
            <a:r>
              <a:rPr lang="en-GB" b="1"/>
              <a:t>Solution: Calculating Z score:</a:t>
            </a:r>
          </a:p>
          <a:p>
            <a:pPr eaLnBrk="1" hangingPunct="1">
              <a:lnSpc>
                <a:spcPct val="80000"/>
              </a:lnSpc>
              <a:buFont typeface="Wingdings" pitchFamily="2" charset="2"/>
              <a:buNone/>
            </a:pPr>
            <a:endParaRPr lang="en-GB" b="1"/>
          </a:p>
          <a:p>
            <a:pPr eaLnBrk="1" hangingPunct="1">
              <a:lnSpc>
                <a:spcPct val="80000"/>
              </a:lnSpc>
            </a:pPr>
            <a:r>
              <a:rPr lang="en-GB" sz="2100"/>
              <a:t>The reference population data in </a:t>
            </a:r>
            <a:r>
              <a:rPr lang="en-GB" sz="2100" b="1">
                <a:solidFill>
                  <a:srgbClr val="FF0000"/>
                </a:solidFill>
              </a:rPr>
              <a:t>handout 3e</a:t>
            </a:r>
            <a:r>
              <a:rPr lang="en-GB" sz="2100">
                <a:solidFill>
                  <a:srgbClr val="FF0000"/>
                </a:solidFill>
              </a:rPr>
              <a:t>, </a:t>
            </a:r>
            <a:r>
              <a:rPr lang="en-GB" sz="2100"/>
              <a:t>shows that the reference median weight for boys of 84 cm is 11.7 kg and that the SD for the reference distribution for boys of 84 cm is 0.908. </a:t>
            </a:r>
          </a:p>
          <a:p>
            <a:pPr eaLnBrk="1" hangingPunct="1">
              <a:lnSpc>
                <a:spcPct val="80000"/>
              </a:lnSpc>
            </a:pPr>
            <a:endParaRPr lang="en-US" sz="2100"/>
          </a:p>
          <a:p>
            <a:pPr eaLnBrk="1" hangingPunct="1">
              <a:lnSpc>
                <a:spcPct val="80000"/>
              </a:lnSpc>
              <a:buFont typeface="Wingdings" pitchFamily="2" charset="2"/>
              <a:buNone/>
            </a:pPr>
            <a:r>
              <a:rPr lang="en-US" sz="2100"/>
              <a:t>SD Score= </a:t>
            </a:r>
            <a:r>
              <a:rPr lang="en-US" sz="2100" u="sng"/>
              <a:t>Measured weight – Median weight of reference population</a:t>
            </a:r>
          </a:p>
          <a:p>
            <a:pPr lvl="4" eaLnBrk="1" hangingPunct="1">
              <a:lnSpc>
                <a:spcPct val="80000"/>
              </a:lnSpc>
              <a:buFontTx/>
              <a:buNone/>
            </a:pPr>
            <a:r>
              <a:rPr lang="en-US" sz="2100"/>
              <a:t>	Standard deviation of reference population</a:t>
            </a:r>
          </a:p>
          <a:p>
            <a:pPr lvl="4" eaLnBrk="1" hangingPunct="1">
              <a:lnSpc>
                <a:spcPct val="80000"/>
              </a:lnSpc>
              <a:buFontTx/>
              <a:buChar char=""/>
            </a:pPr>
            <a:endParaRPr lang="en-US" sz="2100"/>
          </a:p>
          <a:p>
            <a:pPr lvl="4" eaLnBrk="1" hangingPunct="1">
              <a:lnSpc>
                <a:spcPct val="80000"/>
              </a:lnSpc>
              <a:buFontTx/>
              <a:buNone/>
            </a:pPr>
            <a:r>
              <a:rPr lang="en-US" sz="2100"/>
              <a:t>= </a:t>
            </a:r>
            <a:r>
              <a:rPr lang="en-US" sz="2100" u="sng"/>
              <a:t>9.9 – 11.7</a:t>
            </a:r>
          </a:p>
          <a:p>
            <a:pPr lvl="4" eaLnBrk="1" hangingPunct="1">
              <a:lnSpc>
                <a:spcPct val="80000"/>
              </a:lnSpc>
              <a:buFontTx/>
              <a:buNone/>
            </a:pPr>
            <a:r>
              <a:rPr lang="en-US" sz="2100"/>
              <a:t>	0.908</a:t>
            </a:r>
          </a:p>
          <a:p>
            <a:pPr lvl="4" eaLnBrk="1" hangingPunct="1">
              <a:lnSpc>
                <a:spcPct val="80000"/>
              </a:lnSpc>
              <a:buFontTx/>
              <a:buNone/>
            </a:pPr>
            <a:endParaRPr lang="en-US" sz="2100"/>
          </a:p>
          <a:p>
            <a:pPr lvl="4" eaLnBrk="1" hangingPunct="1">
              <a:lnSpc>
                <a:spcPct val="80000"/>
              </a:lnSpc>
              <a:buFontTx/>
              <a:buNone/>
            </a:pPr>
            <a:r>
              <a:rPr lang="en-US" sz="2100"/>
              <a:t>= -1.98SD Score</a:t>
            </a:r>
          </a:p>
          <a:p>
            <a:pPr lvl="4" eaLnBrk="1" hangingPunct="1">
              <a:lnSpc>
                <a:spcPct val="80000"/>
              </a:lnSpc>
              <a:buFontTx/>
              <a:buNone/>
            </a:pPr>
            <a:endParaRPr lang="en-US" sz="2100"/>
          </a:p>
          <a:p>
            <a:pPr lvl="4" eaLnBrk="1" hangingPunct="1">
              <a:lnSpc>
                <a:spcPct val="80000"/>
              </a:lnSpc>
              <a:buFontTx/>
              <a:buNone/>
            </a:pPr>
            <a:r>
              <a:rPr lang="en-GB" sz="2100"/>
              <a:t>This boy is moderately malnourished according to his Z score </a:t>
            </a:r>
          </a:p>
          <a:p>
            <a:pPr lvl="4" eaLnBrk="1" hangingPunct="1">
              <a:lnSpc>
                <a:spcPct val="80000"/>
              </a:lnSpc>
              <a:buFontTx/>
              <a:buNone/>
            </a:pPr>
            <a:r>
              <a:rPr lang="en-US" sz="2100"/>
              <a:t>Need to practice direct use of reference tables</a:t>
            </a:r>
          </a:p>
        </p:txBody>
      </p:sp>
      <p:graphicFrame>
        <p:nvGraphicFramePr>
          <p:cNvPr id="4096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94214"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Text Box 7"/>
          <p:cNvSpPr txBox="1">
            <a:spLocks noChangeArrowheads="1"/>
          </p:cNvSpPr>
          <p:nvPr/>
        </p:nvSpPr>
        <p:spPr bwMode="auto">
          <a:xfrm rot="-5400000">
            <a:off x="6473031" y="2823369"/>
            <a:ext cx="4427538" cy="457200"/>
          </a:xfrm>
          <a:prstGeom prst="rect">
            <a:avLst/>
          </a:prstGeom>
          <a:solidFill>
            <a:srgbClr val="FFCC99"/>
          </a:solidFill>
          <a:ln w="9525">
            <a:noFill/>
            <a:miter lim="800000"/>
            <a:headEnd/>
            <a:tailEnd/>
          </a:ln>
        </p:spPr>
        <p:txBody>
          <a:bodyPr>
            <a:spAutoFit/>
          </a:bodyPr>
          <a:lstStyle/>
          <a:p>
            <a:pPr algn="ctr" fontAlgn="base">
              <a:spcBef>
                <a:spcPct val="0"/>
              </a:spcBef>
              <a:spcAft>
                <a:spcPct val="0"/>
              </a:spcAft>
            </a:pPr>
            <a:r>
              <a:rPr lang="en-US" sz="2400" b="1">
                <a:solidFill>
                  <a:prstClr val="black"/>
                </a:solidFill>
                <a:cs typeface="Arial" charset="0"/>
              </a:rPr>
              <a:t>Weight-for-Height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228">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228">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28">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22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6"/>
          <p:cNvSpPr>
            <a:spLocks noGrp="1"/>
          </p:cNvSpPr>
          <p:nvPr>
            <p:ph type="title" idx="4294967295"/>
          </p:nvPr>
        </p:nvSpPr>
        <p:spPr bwMode="auto">
          <a:xfrm>
            <a:off x="228600" y="0"/>
            <a:ext cx="7467600" cy="1143000"/>
          </a:xfrm>
        </p:spPr>
        <p:txBody>
          <a:bodyPr wrap="square" lIns="91440" tIns="45720" rIns="91440" bIns="45720" numCol="1" anchorCtr="0" compatLnSpc="1">
            <a:prstTxWarp prst="textNoShape">
              <a:avLst/>
            </a:prstTxWarp>
          </a:bodyPr>
          <a:lstStyle/>
          <a:p>
            <a:pPr>
              <a:defRPr/>
            </a:pPr>
            <a:r>
              <a:rPr lang="en-US" cap="none" dirty="0">
                <a:solidFill>
                  <a:schemeClr val="accent6"/>
                </a:solidFill>
              </a:rPr>
              <a:t>Body Mass Index</a:t>
            </a:r>
          </a:p>
        </p:txBody>
      </p:sp>
      <p:sp>
        <p:nvSpPr>
          <p:cNvPr id="44036" name="Rectangle 3"/>
          <p:cNvSpPr>
            <a:spLocks noGrp="1" noChangeArrowheads="1"/>
          </p:cNvSpPr>
          <p:nvPr>
            <p:ph type="body" idx="1"/>
          </p:nvPr>
        </p:nvSpPr>
        <p:spPr>
          <a:xfrm>
            <a:off x="457200" y="1600200"/>
            <a:ext cx="7467600" cy="4873625"/>
          </a:xfrm>
        </p:spPr>
        <p:txBody>
          <a:bodyPr/>
          <a:lstStyle/>
          <a:p>
            <a:pPr eaLnBrk="1" hangingPunct="1">
              <a:lnSpc>
                <a:spcPct val="90000"/>
              </a:lnSpc>
            </a:pPr>
            <a:r>
              <a:rPr lang="en-GB" sz="2100"/>
              <a:t>The most useful measure of malnutrition in adults is </a:t>
            </a:r>
            <a:r>
              <a:rPr lang="en-GB" sz="2100" i="1"/>
              <a:t>body mass index </a:t>
            </a:r>
            <a:r>
              <a:rPr lang="en-GB" sz="2100"/>
              <a:t>(BMI)</a:t>
            </a:r>
            <a:r>
              <a:rPr lang="en-GB" sz="2100" i="1"/>
              <a:t> </a:t>
            </a:r>
          </a:p>
          <a:p>
            <a:pPr eaLnBrk="1" hangingPunct="1">
              <a:lnSpc>
                <a:spcPct val="90000"/>
              </a:lnSpc>
              <a:buFont typeface="Wingdings" pitchFamily="2" charset="2"/>
              <a:buNone/>
            </a:pPr>
            <a:endParaRPr lang="en-GB" sz="2100" i="1"/>
          </a:p>
          <a:p>
            <a:pPr eaLnBrk="1" hangingPunct="1">
              <a:lnSpc>
                <a:spcPct val="90000"/>
              </a:lnSpc>
              <a:buFont typeface="Wingdings" pitchFamily="2" charset="2"/>
              <a:buNone/>
            </a:pPr>
            <a:endParaRPr lang="en-GB" sz="2100" i="1"/>
          </a:p>
          <a:p>
            <a:pPr eaLnBrk="1" hangingPunct="1">
              <a:lnSpc>
                <a:spcPct val="90000"/>
              </a:lnSpc>
            </a:pPr>
            <a:r>
              <a:rPr lang="en-GB" sz="2100"/>
              <a:t>BMI is an indicator of weight deficit in relation to height, which is equivalent to wasting. </a:t>
            </a:r>
          </a:p>
          <a:p>
            <a:pPr eaLnBrk="1" hangingPunct="1">
              <a:lnSpc>
                <a:spcPct val="90000"/>
              </a:lnSpc>
              <a:buFont typeface="Wingdings" pitchFamily="2" charset="2"/>
              <a:buNone/>
            </a:pPr>
            <a:endParaRPr lang="en-US" sz="2100"/>
          </a:p>
          <a:p>
            <a:pPr eaLnBrk="1" hangingPunct="1">
              <a:lnSpc>
                <a:spcPct val="90000"/>
              </a:lnSpc>
              <a:buFontTx/>
              <a:buNone/>
            </a:pPr>
            <a:r>
              <a:rPr lang="en-US" sz="2100"/>
              <a:t>			BMI = </a:t>
            </a:r>
            <a:r>
              <a:rPr lang="en-US" sz="2100" u="sng"/>
              <a:t>Weight(kg)</a:t>
            </a:r>
          </a:p>
          <a:p>
            <a:pPr eaLnBrk="1" hangingPunct="1">
              <a:lnSpc>
                <a:spcPct val="90000"/>
              </a:lnSpc>
              <a:buFontTx/>
              <a:buNone/>
            </a:pPr>
            <a:r>
              <a:rPr lang="en-US" sz="2100"/>
              <a:t>		  		Height (m</a:t>
            </a:r>
            <a:r>
              <a:rPr lang="en-US" sz="2100" baseline="30000"/>
              <a:t>2</a:t>
            </a:r>
            <a:r>
              <a:rPr lang="en-US" sz="2100"/>
              <a:t>)</a:t>
            </a:r>
          </a:p>
        </p:txBody>
      </p:sp>
      <p:graphicFrame>
        <p:nvGraphicFramePr>
          <p:cNvPr id="4198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95238"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9" name="Text Box 6"/>
          <p:cNvSpPr txBox="1">
            <a:spLocks noChangeArrowheads="1"/>
          </p:cNvSpPr>
          <p:nvPr/>
        </p:nvSpPr>
        <p:spPr bwMode="auto">
          <a:xfrm rot="-5400000">
            <a:off x="6473031" y="2747169"/>
            <a:ext cx="4427538" cy="457200"/>
          </a:xfrm>
          <a:prstGeom prst="rect">
            <a:avLst/>
          </a:prstGeom>
          <a:solidFill>
            <a:srgbClr val="FFCC99"/>
          </a:solidFill>
          <a:ln w="9525">
            <a:noFill/>
            <a:miter lim="800000"/>
            <a:headEnd/>
            <a:tailEnd/>
          </a:ln>
        </p:spPr>
        <p:txBody>
          <a:bodyPr>
            <a:spAutoFit/>
          </a:bodyPr>
          <a:lstStyle/>
          <a:p>
            <a:pPr algn="ctr" fontAlgn="base">
              <a:spcBef>
                <a:spcPct val="0"/>
              </a:spcBef>
              <a:spcAft>
                <a:spcPct val="0"/>
              </a:spcAft>
            </a:pPr>
            <a:r>
              <a:rPr lang="en-US" sz="2400" b="1">
                <a:solidFill>
                  <a:prstClr val="black"/>
                </a:solidFill>
                <a:cs typeface="Arial" charset="0"/>
              </a:rPr>
              <a:t>Body Mass Index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 y="274638"/>
            <a:ext cx="7772400" cy="868362"/>
          </a:xfrm>
        </p:spPr>
        <p:txBody>
          <a:bodyPr/>
          <a:lstStyle/>
          <a:p>
            <a:pPr eaLnBrk="1" fontAlgn="auto" hangingPunct="1">
              <a:spcAft>
                <a:spcPts val="0"/>
              </a:spcAft>
              <a:defRPr/>
            </a:pPr>
            <a:r>
              <a:rPr lang="en-US" dirty="0"/>
              <a:t>Example</a:t>
            </a:r>
          </a:p>
        </p:txBody>
      </p:sp>
      <p:sp>
        <p:nvSpPr>
          <p:cNvPr id="45060" name="Rectangle 3"/>
          <p:cNvSpPr>
            <a:spLocks noGrp="1" noChangeArrowheads="1"/>
          </p:cNvSpPr>
          <p:nvPr>
            <p:ph sz="quarter" idx="1"/>
          </p:nvPr>
        </p:nvSpPr>
        <p:spPr>
          <a:xfrm>
            <a:off x="457200" y="1600200"/>
            <a:ext cx="7467600" cy="4873625"/>
          </a:xfrm>
        </p:spPr>
        <p:txBody>
          <a:bodyPr/>
          <a:lstStyle/>
          <a:p>
            <a:pPr eaLnBrk="1" hangingPunct="1">
              <a:lnSpc>
                <a:spcPct val="90000"/>
              </a:lnSpc>
            </a:pPr>
            <a:r>
              <a:rPr lang="en-GB" sz="2100"/>
              <a:t>A young, non-pregnant woman’s height is 1.60 m and her weight is 50 kg.</a:t>
            </a:r>
          </a:p>
          <a:p>
            <a:pPr eaLnBrk="1" hangingPunct="1">
              <a:lnSpc>
                <a:spcPct val="90000"/>
              </a:lnSpc>
              <a:buFont typeface="Wingdings" pitchFamily="2" charset="2"/>
              <a:buNone/>
            </a:pPr>
            <a:endParaRPr lang="en-GB" sz="2100" i="1"/>
          </a:p>
          <a:p>
            <a:pPr eaLnBrk="1" hangingPunct="1">
              <a:lnSpc>
                <a:spcPct val="90000"/>
              </a:lnSpc>
              <a:buFontTx/>
              <a:buNone/>
            </a:pPr>
            <a:r>
              <a:rPr lang="en-GB" sz="2100" i="1"/>
              <a:t>Body mass index=    </a:t>
            </a:r>
            <a:r>
              <a:rPr lang="en-GB" sz="2100" u="sng"/>
              <a:t>Measured weight (kg)</a:t>
            </a:r>
            <a:endParaRPr lang="en-GB" sz="2100"/>
          </a:p>
          <a:p>
            <a:pPr eaLnBrk="1" hangingPunct="1">
              <a:lnSpc>
                <a:spcPct val="90000"/>
              </a:lnSpc>
              <a:buFontTx/>
              <a:buNone/>
            </a:pPr>
            <a:r>
              <a:rPr lang="en-GB" sz="2100"/>
              <a:t>                                  height(m</a:t>
            </a:r>
            <a:r>
              <a:rPr lang="en-GB" sz="2100" baseline="30000"/>
              <a:t>2</a:t>
            </a:r>
            <a:r>
              <a:rPr lang="en-GB" sz="2100"/>
              <a:t>)</a:t>
            </a:r>
          </a:p>
          <a:p>
            <a:pPr eaLnBrk="1" hangingPunct="1">
              <a:lnSpc>
                <a:spcPct val="90000"/>
              </a:lnSpc>
              <a:buFontTx/>
              <a:buNone/>
            </a:pPr>
            <a:endParaRPr lang="en-GB" sz="2100"/>
          </a:p>
          <a:p>
            <a:pPr eaLnBrk="1" hangingPunct="1">
              <a:lnSpc>
                <a:spcPct val="90000"/>
              </a:lnSpc>
              <a:buFontTx/>
              <a:buNone/>
            </a:pPr>
            <a:r>
              <a:rPr lang="en-GB" sz="2100"/>
              <a:t>                                  </a:t>
            </a:r>
            <a:r>
              <a:rPr lang="en-GB" sz="2100" u="sng"/>
              <a:t>50 kg</a:t>
            </a:r>
            <a:endParaRPr lang="en-GB" sz="2100"/>
          </a:p>
          <a:p>
            <a:pPr eaLnBrk="1" hangingPunct="1">
              <a:lnSpc>
                <a:spcPct val="90000"/>
              </a:lnSpc>
              <a:buFontTx/>
              <a:buNone/>
            </a:pPr>
            <a:r>
              <a:rPr lang="en-GB" sz="2100"/>
              <a:t>                                  1.6m</a:t>
            </a:r>
            <a:r>
              <a:rPr lang="en-GB" sz="2100" baseline="30000"/>
              <a:t>2</a:t>
            </a:r>
          </a:p>
          <a:p>
            <a:pPr eaLnBrk="1" hangingPunct="1">
              <a:lnSpc>
                <a:spcPct val="90000"/>
              </a:lnSpc>
              <a:buFontTx/>
              <a:buNone/>
            </a:pPr>
            <a:endParaRPr lang="en-GB" sz="2100"/>
          </a:p>
          <a:p>
            <a:pPr eaLnBrk="1" hangingPunct="1">
              <a:lnSpc>
                <a:spcPct val="90000"/>
              </a:lnSpc>
              <a:buFontTx/>
              <a:buNone/>
            </a:pPr>
            <a:r>
              <a:rPr lang="en-GB" sz="2100"/>
              <a:t>                                  </a:t>
            </a:r>
            <a:r>
              <a:rPr lang="en-GB" sz="2100" b="1"/>
              <a:t>BMI =19.5</a:t>
            </a:r>
          </a:p>
          <a:p>
            <a:pPr eaLnBrk="1" hangingPunct="1">
              <a:lnSpc>
                <a:spcPct val="90000"/>
              </a:lnSpc>
              <a:buFontTx/>
              <a:buNone/>
            </a:pPr>
            <a:endParaRPr lang="en-GB" sz="2100"/>
          </a:p>
          <a:p>
            <a:pPr eaLnBrk="1" hangingPunct="1">
              <a:lnSpc>
                <a:spcPct val="90000"/>
              </a:lnSpc>
            </a:pPr>
            <a:r>
              <a:rPr lang="en-GB" sz="2100"/>
              <a:t>This woman is not malnourished</a:t>
            </a:r>
            <a:endParaRPr lang="en-US" sz="2100"/>
          </a:p>
        </p:txBody>
      </p:sp>
      <p:graphicFrame>
        <p:nvGraphicFramePr>
          <p:cNvPr id="4301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96262"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3" name="Text Box 6"/>
          <p:cNvSpPr txBox="1">
            <a:spLocks noChangeArrowheads="1"/>
          </p:cNvSpPr>
          <p:nvPr/>
        </p:nvSpPr>
        <p:spPr bwMode="auto">
          <a:xfrm rot="-5400000">
            <a:off x="6473031" y="2823369"/>
            <a:ext cx="4427538" cy="457200"/>
          </a:xfrm>
          <a:prstGeom prst="rect">
            <a:avLst/>
          </a:prstGeom>
          <a:solidFill>
            <a:srgbClr val="FFCC99"/>
          </a:solidFill>
          <a:ln w="9525">
            <a:noFill/>
            <a:miter lim="800000"/>
            <a:headEnd/>
            <a:tailEnd/>
          </a:ln>
        </p:spPr>
        <p:txBody>
          <a:bodyPr>
            <a:spAutoFit/>
          </a:bodyPr>
          <a:lstStyle/>
          <a:p>
            <a:pPr algn="ctr" fontAlgn="base">
              <a:spcBef>
                <a:spcPct val="0"/>
              </a:spcBef>
              <a:spcAft>
                <a:spcPct val="0"/>
              </a:spcAft>
            </a:pPr>
            <a:r>
              <a:rPr lang="en-US" sz="2400" b="1">
                <a:solidFill>
                  <a:prstClr val="black"/>
                </a:solidFill>
                <a:cs typeface="Arial" charset="0"/>
              </a:rPr>
              <a:t>Body Mass Index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6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06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06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06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6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4"/>
          <p:cNvSpPr>
            <a:spLocks noGrp="1" noChangeArrowheads="1"/>
          </p:cNvSpPr>
          <p:nvPr>
            <p:ph type="title"/>
          </p:nvPr>
        </p:nvSpPr>
        <p:spPr bwMode="auto">
          <a:xfrm>
            <a:off x="1752600" y="2895600"/>
            <a:ext cx="7391400" cy="1600200"/>
          </a:xfrm>
        </p:spPr>
        <p:txBody>
          <a:bodyPr wrap="square" lIns="91440" tIns="45720" rIns="91440" bIns="45720" numCol="1" anchorCtr="0" compatLnSpc="1">
            <a:prstTxWarp prst="textNoShape">
              <a:avLst/>
            </a:prstTxWarp>
          </a:bodyPr>
          <a:lstStyle/>
          <a:p>
            <a:pPr algn="ctr" eaLnBrk="1" hangingPunct="1">
              <a:defRPr/>
            </a:pPr>
            <a:r>
              <a:rPr lang="en-US" cap="none" dirty="0">
                <a:solidFill>
                  <a:schemeClr val="accent4">
                    <a:lumMod val="60000"/>
                    <a:lumOff val="40000"/>
                  </a:schemeClr>
                </a:solidFill>
              </a:rPr>
              <a:t>TRIAGE OF ACUTE MALNUTRITION</a:t>
            </a:r>
            <a:r>
              <a:rPr lang="en-US" sz="4000" cap="none" dirty="0">
                <a:solidFill>
                  <a:schemeClr val="accent4">
                    <a:lumMod val="60000"/>
                    <a:lumOff val="40000"/>
                  </a:schemeClr>
                </a:solidFill>
              </a:rPr>
              <a:t> </a:t>
            </a:r>
          </a:p>
        </p:txBody>
      </p:sp>
      <p:sp>
        <p:nvSpPr>
          <p:cNvPr id="44036" name="Rectangle 5"/>
          <p:cNvSpPr>
            <a:spLocks noGrp="1" noChangeArrowheads="1"/>
          </p:cNvSpPr>
          <p:nvPr>
            <p:ph type="body" idx="1"/>
          </p:nvPr>
        </p:nvSpPr>
        <p:spPr>
          <a:xfrm>
            <a:off x="2057400" y="5010150"/>
            <a:ext cx="6400800" cy="1371600"/>
          </a:xfrm>
        </p:spPr>
        <p:txBody>
          <a:bodyPr/>
          <a:lstStyle/>
          <a:p>
            <a:pPr algn="ctr" eaLnBrk="1" hangingPunct="1">
              <a:buClr>
                <a:schemeClr val="tx1"/>
              </a:buClr>
            </a:pPr>
            <a:r>
              <a:rPr lang="en-GB" sz="2100"/>
              <a:t>Children who are malnourished need fast appropriate care once identified by health facility staff</a:t>
            </a:r>
          </a:p>
          <a:p>
            <a:pPr algn="ctr" eaLnBrk="1" hangingPunct="1"/>
            <a:endParaRPr lang="en-GB"/>
          </a:p>
        </p:txBody>
      </p:sp>
      <p:graphicFrame>
        <p:nvGraphicFramePr>
          <p:cNvPr id="44034" name="Object 2"/>
          <p:cNvGraphicFramePr>
            <a:graphicFrameLocks noChangeAspect="1"/>
          </p:cNvGraphicFramePr>
          <p:nvPr/>
        </p:nvGraphicFramePr>
        <p:xfrm>
          <a:off x="8305800" y="6169025"/>
          <a:ext cx="838200" cy="688975"/>
        </p:xfrm>
        <a:graphic>
          <a:graphicData uri="http://schemas.openxmlformats.org/presentationml/2006/ole">
            <mc:AlternateContent xmlns:mc="http://schemas.openxmlformats.org/markup-compatibility/2006">
              <mc:Choice xmlns:v="urn:schemas-microsoft-com:vml" Requires="v">
                <p:oleObj spid="_x0000_s97286"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152400" y="274638"/>
            <a:ext cx="8077200" cy="715962"/>
          </a:xfrm>
        </p:spPr>
        <p:txBody>
          <a:bodyPr/>
          <a:lstStyle/>
          <a:p>
            <a:pPr eaLnBrk="1" fontAlgn="auto" hangingPunct="1">
              <a:spcAft>
                <a:spcPts val="0"/>
              </a:spcAft>
              <a:defRPr/>
            </a:pPr>
            <a:r>
              <a:rPr lang="en-GB" dirty="0">
                <a:solidFill>
                  <a:schemeClr val="accent6"/>
                </a:solidFill>
              </a:rPr>
              <a:t>Triage of acute malnutrition</a:t>
            </a:r>
            <a:endParaRPr lang="en-US" dirty="0">
              <a:solidFill>
                <a:schemeClr val="accent6"/>
              </a:solidFill>
            </a:endParaRPr>
          </a:p>
        </p:txBody>
      </p:sp>
      <p:sp>
        <p:nvSpPr>
          <p:cNvPr id="54276" name="Rectangle 3"/>
          <p:cNvSpPr>
            <a:spLocks noGrp="1" noChangeArrowheads="1"/>
          </p:cNvSpPr>
          <p:nvPr>
            <p:ph type="body" idx="4294967295"/>
          </p:nvPr>
        </p:nvSpPr>
        <p:spPr>
          <a:xfrm>
            <a:off x="457200" y="1524000"/>
            <a:ext cx="8305800" cy="4724400"/>
          </a:xfrm>
        </p:spPr>
        <p:txBody>
          <a:bodyPr/>
          <a:lstStyle/>
          <a:p>
            <a:pPr eaLnBrk="1" hangingPunct="1"/>
            <a:r>
              <a:rPr lang="en-GB" sz="2100"/>
              <a:t>Severe acute malnutrition</a:t>
            </a:r>
          </a:p>
          <a:p>
            <a:pPr lvl="1" eaLnBrk="1" hangingPunct="1"/>
            <a:r>
              <a:rPr lang="en-GB"/>
              <a:t>Severe with complications ( IMCI  danger signs and Oedema ++ &amp; +++ )</a:t>
            </a:r>
          </a:p>
          <a:p>
            <a:pPr lvl="1" eaLnBrk="1" hangingPunct="1"/>
            <a:r>
              <a:rPr lang="en-GB"/>
              <a:t>Severe without complications – ( no danger signs, no/ + oedema and has appetite)</a:t>
            </a:r>
          </a:p>
          <a:p>
            <a:pPr lvl="1" eaLnBrk="1" hangingPunct="1"/>
            <a:endParaRPr lang="en-GB"/>
          </a:p>
          <a:p>
            <a:pPr eaLnBrk="1" hangingPunct="1"/>
            <a:r>
              <a:rPr lang="en-GB" sz="2100"/>
              <a:t>Moderate acute malnutrition </a:t>
            </a:r>
          </a:p>
          <a:p>
            <a:pPr eaLnBrk="1" hangingPunct="1">
              <a:buFont typeface="Wingdings" pitchFamily="2" charset="2"/>
              <a:buNone/>
            </a:pPr>
            <a:endParaRPr lang="en-GB" sz="2100"/>
          </a:p>
          <a:p>
            <a:pPr eaLnBrk="1" hangingPunct="1"/>
            <a:r>
              <a:rPr lang="en-GB" sz="2100"/>
              <a:t>At risk of malnutrition</a:t>
            </a:r>
          </a:p>
          <a:p>
            <a:pPr eaLnBrk="1" hangingPunct="1">
              <a:buFont typeface="Wingdings" pitchFamily="2" charset="2"/>
              <a:buNone/>
            </a:pPr>
            <a:endParaRPr lang="en-GB" sz="2100"/>
          </a:p>
          <a:p>
            <a:pPr eaLnBrk="1" hangingPunct="1"/>
            <a:r>
              <a:rPr lang="en-GB" sz="2100"/>
              <a:t>Healthy</a:t>
            </a:r>
          </a:p>
          <a:p>
            <a:pPr eaLnBrk="1" hangingPunct="1"/>
            <a:endParaRPr lang="en-GB"/>
          </a:p>
        </p:txBody>
      </p:sp>
      <p:graphicFrame>
        <p:nvGraphicFramePr>
          <p:cNvPr id="4505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98310"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27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7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27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27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rot="16200000">
            <a:off x="6394450" y="2778125"/>
            <a:ext cx="4646613" cy="461963"/>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b="1" dirty="0">
                <a:solidFill>
                  <a:srgbClr val="AEBAD5">
                    <a:lumMod val="75000"/>
                  </a:srgbClr>
                </a:solidFill>
                <a:cs typeface="Arial" charset="0"/>
              </a:rPr>
              <a:t>Causes of Malnutrition </a:t>
            </a:r>
          </a:p>
        </p:txBody>
      </p:sp>
      <p:graphicFrame>
        <p:nvGraphicFramePr>
          <p:cNvPr id="614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59398"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9395" name="Picture 4" descr="Cover"/>
          <p:cNvPicPr>
            <a:picLocks noChangeAspect="1" noChangeArrowheads="1"/>
          </p:cNvPicPr>
          <p:nvPr/>
        </p:nvPicPr>
        <p:blipFill>
          <a:blip r:embed="rId5" cstate="print"/>
          <a:srcRect/>
          <a:stretch>
            <a:fillRect/>
          </a:stretch>
        </p:blipFill>
        <p:spPr bwMode="auto">
          <a:xfrm>
            <a:off x="0" y="522514"/>
            <a:ext cx="8001000" cy="5878286"/>
          </a:xfrm>
          <a:prstGeom prst="rect">
            <a:avLst/>
          </a:prstGeom>
          <a:noFill/>
          <a:ln w="9525">
            <a:noFill/>
            <a:miter lim="800000"/>
            <a:headEnd/>
            <a:tailEnd/>
          </a:ln>
        </p:spPr>
      </p:pic>
      <p:sp>
        <p:nvSpPr>
          <p:cNvPr id="6" name="Rectangle 5"/>
          <p:cNvSpPr/>
          <p:nvPr/>
        </p:nvSpPr>
        <p:spPr>
          <a:xfrm>
            <a:off x="0" y="6488668"/>
            <a:ext cx="7924800" cy="369332"/>
          </a:xfrm>
          <a:prstGeom prst="rect">
            <a:avLst/>
          </a:prstGeom>
        </p:spPr>
        <p:txBody>
          <a:bodyPr wrap="square">
            <a:spAutoFit/>
          </a:bodyPr>
          <a:lstStyle/>
          <a:p>
            <a:r>
              <a:rPr lang="en-US" dirty="0"/>
              <a:t>Black et al 2008 Lancet  Source: </a:t>
            </a:r>
            <a:r>
              <a:rPr lang="en-US" u="sng" dirty="0">
                <a:hlinkClick r:id="rId6"/>
              </a:rPr>
              <a:t>The Lancet 2008; 371:243-260</a:t>
            </a:r>
            <a:r>
              <a:rPr lang="en-US" dirty="0"/>
              <a:t> </a:t>
            </a:r>
          </a:p>
        </p:txBody>
      </p:sp>
      <p:sp>
        <p:nvSpPr>
          <p:cNvPr id="7" name="Rectangle 6"/>
          <p:cNvSpPr/>
          <p:nvPr/>
        </p:nvSpPr>
        <p:spPr>
          <a:xfrm>
            <a:off x="0" y="0"/>
            <a:ext cx="8458200" cy="369332"/>
          </a:xfrm>
          <a:prstGeom prst="rect">
            <a:avLst/>
          </a:prstGeom>
          <a:solidFill>
            <a:schemeClr val="accent2"/>
          </a:solidFill>
        </p:spPr>
        <p:txBody>
          <a:bodyPr wrap="square">
            <a:spAutoFit/>
          </a:bodyPr>
          <a:lstStyle/>
          <a:p>
            <a:pPr algn="ctr"/>
            <a:r>
              <a:rPr lang="en-US" b="1" dirty="0">
                <a:solidFill>
                  <a:srgbClr val="0070C0"/>
                </a:solidFill>
              </a:rPr>
              <a:t>Consequences and Causes of Malnutrition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1"/>
          <p:cNvGraphicFramePr>
            <a:graphicFrameLocks noGrp="1"/>
          </p:cNvGraphicFramePr>
          <p:nvPr/>
        </p:nvGraphicFramePr>
        <p:xfrm>
          <a:off x="609600" y="914401"/>
          <a:ext cx="7848600" cy="5021283"/>
        </p:xfrm>
        <a:graphic>
          <a:graphicData uri="http://schemas.openxmlformats.org/drawingml/2006/table">
            <a:tbl>
              <a:tblPr/>
              <a:tblGrid>
                <a:gridCol w="7848600">
                  <a:extLst>
                    <a:ext uri="{9D8B030D-6E8A-4147-A177-3AD203B41FA5}">
                      <a16:colId xmlns:a16="http://schemas.microsoft.com/office/drawing/2014/main" val="20000"/>
                    </a:ext>
                  </a:extLst>
                </a:gridCol>
              </a:tblGrid>
              <a:tr h="990599">
                <a:tc>
                  <a:txBody>
                    <a:bodyPr/>
                    <a:lstStyle/>
                    <a:p>
                      <a:pPr marL="0" marR="0">
                        <a:spcBef>
                          <a:spcPts val="0"/>
                        </a:spcBef>
                        <a:spcAft>
                          <a:spcPts val="0"/>
                        </a:spcAft>
                      </a:pPr>
                      <a:endParaRPr lang="en-US" sz="1000" dirty="0">
                        <a:latin typeface="Tahoma"/>
                        <a:ea typeface="Times New Roman"/>
                        <a:cs typeface="Arial"/>
                      </a:endParaRPr>
                    </a:p>
                    <a:p>
                      <a:pPr marL="0" marR="0">
                        <a:spcBef>
                          <a:spcPts val="0"/>
                        </a:spcBef>
                        <a:spcAft>
                          <a:spcPts val="0"/>
                        </a:spcAft>
                      </a:pPr>
                      <a:br>
                        <a:rPr lang="en-US" sz="1200" dirty="0">
                          <a:latin typeface="Calibri"/>
                        </a:rPr>
                      </a:br>
                      <a:r>
                        <a:rPr lang="en-US" sz="1200" b="1" dirty="0">
                          <a:latin typeface="Arial"/>
                          <a:ea typeface="Times New Roman"/>
                          <a:cs typeface="Arial"/>
                        </a:rPr>
                        <a:t>Conduct Individual </a:t>
                      </a:r>
                      <a:endParaRPr lang="en-US" sz="1200" dirty="0">
                        <a:latin typeface="Tahoma"/>
                        <a:ea typeface="Times New Roman"/>
                        <a:cs typeface="Arial"/>
                      </a:endParaRPr>
                    </a:p>
                    <a:p>
                      <a:pPr marL="0" marR="0">
                        <a:spcBef>
                          <a:spcPts val="0"/>
                        </a:spcBef>
                        <a:spcAft>
                          <a:spcPts val="0"/>
                        </a:spcAft>
                      </a:pPr>
                      <a:r>
                        <a:rPr lang="en-US" sz="1200" b="1" dirty="0">
                          <a:latin typeface="Arial"/>
                          <a:ea typeface="Times New Roman"/>
                          <a:cs typeface="Arial"/>
                        </a:rPr>
                        <a:t>Assessment</a:t>
                      </a:r>
                      <a:endParaRPr lang="en-US" sz="1200" dirty="0">
                        <a:latin typeface="Tahoma"/>
                        <a:ea typeface="Times New Roman"/>
                        <a:cs typeface="Arial"/>
                      </a:endParaRPr>
                    </a:p>
                  </a:txBody>
                  <a:tcPr marL="62416" marR="62416" marT="0" marB="0" anchor="ctr">
                    <a:lnL>
                      <a:noFill/>
                    </a:lnL>
                    <a:lnR>
                      <a:noFill/>
                    </a:lnR>
                    <a:lnT>
                      <a:noFill/>
                    </a:lnT>
                    <a:lnB>
                      <a:noFill/>
                    </a:lnB>
                    <a:solidFill>
                      <a:srgbClr val="D9D9D9"/>
                    </a:solidFill>
                  </a:tcPr>
                </a:tc>
                <a:extLst>
                  <a:ext uri="{0D108BD9-81ED-4DB2-BD59-A6C34878D82A}">
                    <a16:rowId xmlns:a16="http://schemas.microsoft.com/office/drawing/2014/main" val="10000"/>
                  </a:ext>
                </a:extLst>
              </a:tr>
              <a:tr h="366155">
                <a:tc>
                  <a:txBody>
                    <a:bodyPr/>
                    <a:lstStyle/>
                    <a:p>
                      <a:pPr marL="0" marR="0">
                        <a:spcBef>
                          <a:spcPts val="0"/>
                        </a:spcBef>
                        <a:spcAft>
                          <a:spcPts val="0"/>
                        </a:spcAft>
                      </a:pPr>
                      <a:endParaRPr lang="en-US" sz="900" dirty="0">
                        <a:latin typeface="Arial"/>
                        <a:ea typeface="Times New Roman"/>
                        <a:cs typeface="Arial"/>
                      </a:endParaRPr>
                    </a:p>
                  </a:txBody>
                  <a:tcPr marL="62416" marR="62416" marT="0" marB="0">
                    <a:lnL>
                      <a:noFill/>
                    </a:lnL>
                    <a:lnR>
                      <a:noFill/>
                    </a:lnR>
                    <a:lnT>
                      <a:noFill/>
                    </a:lnT>
                    <a:lnB>
                      <a:noFill/>
                    </a:lnB>
                  </a:tcPr>
                </a:tc>
                <a:extLst>
                  <a:ext uri="{0D108BD9-81ED-4DB2-BD59-A6C34878D82A}">
                    <a16:rowId xmlns:a16="http://schemas.microsoft.com/office/drawing/2014/main" val="10001"/>
                  </a:ext>
                </a:extLst>
              </a:tr>
              <a:tr h="1135084">
                <a:tc>
                  <a:txBody>
                    <a:bodyPr/>
                    <a:lstStyle/>
                    <a:p>
                      <a:pPr marL="0" marR="0">
                        <a:spcBef>
                          <a:spcPts val="0"/>
                        </a:spcBef>
                        <a:spcAft>
                          <a:spcPts val="0"/>
                        </a:spcAft>
                      </a:pPr>
                      <a:endParaRPr lang="en-US" sz="1200" dirty="0">
                        <a:latin typeface="Tahoma"/>
                        <a:ea typeface="Times New Roman"/>
                        <a:cs typeface="Arial"/>
                      </a:endParaRPr>
                    </a:p>
                    <a:p>
                      <a:pPr marL="0" marR="0">
                        <a:spcBef>
                          <a:spcPts val="0"/>
                        </a:spcBef>
                        <a:spcAft>
                          <a:spcPts val="0"/>
                        </a:spcAft>
                      </a:pPr>
                      <a:r>
                        <a:rPr lang="en-US" sz="1200" b="1" dirty="0">
                          <a:latin typeface="Arial"/>
                          <a:ea typeface="Times New Roman"/>
                          <a:cs typeface="Arial"/>
                        </a:rPr>
                        <a:t>Classify Nutritional</a:t>
                      </a:r>
                      <a:endParaRPr lang="en-US" sz="1200" dirty="0">
                        <a:latin typeface="Tahoma"/>
                        <a:ea typeface="Times New Roman"/>
                        <a:cs typeface="Arial"/>
                      </a:endParaRPr>
                    </a:p>
                    <a:p>
                      <a:pPr marL="0" marR="0">
                        <a:spcBef>
                          <a:spcPts val="0"/>
                        </a:spcBef>
                        <a:spcAft>
                          <a:spcPts val="0"/>
                        </a:spcAft>
                      </a:pPr>
                      <a:r>
                        <a:rPr lang="en-US" sz="1200" b="1" dirty="0">
                          <a:latin typeface="Arial"/>
                          <a:ea typeface="Times New Roman"/>
                          <a:cs typeface="Arial"/>
                        </a:rPr>
                        <a:t> Status</a:t>
                      </a:r>
                      <a:endParaRPr lang="en-US" sz="1200" dirty="0">
                        <a:latin typeface="Tahoma"/>
                        <a:ea typeface="Times New Roman"/>
                        <a:cs typeface="Arial"/>
                      </a:endParaRPr>
                    </a:p>
                  </a:txBody>
                  <a:tcPr marL="62416" marR="62416" marT="0" marB="0">
                    <a:lnL>
                      <a:noFill/>
                    </a:lnL>
                    <a:lnR>
                      <a:noFill/>
                    </a:lnR>
                    <a:lnT>
                      <a:noFill/>
                    </a:lnT>
                    <a:lnB>
                      <a:noFill/>
                    </a:lnB>
                    <a:solidFill>
                      <a:srgbClr val="D9D9D9"/>
                    </a:solidFill>
                  </a:tcPr>
                </a:tc>
                <a:extLst>
                  <a:ext uri="{0D108BD9-81ED-4DB2-BD59-A6C34878D82A}">
                    <a16:rowId xmlns:a16="http://schemas.microsoft.com/office/drawing/2014/main" val="10002"/>
                  </a:ext>
                </a:extLst>
              </a:tr>
              <a:tr h="366155">
                <a:tc>
                  <a:txBody>
                    <a:bodyPr/>
                    <a:lstStyle/>
                    <a:p>
                      <a:pPr marL="0" marR="0">
                        <a:spcBef>
                          <a:spcPts val="0"/>
                        </a:spcBef>
                        <a:spcAft>
                          <a:spcPts val="0"/>
                        </a:spcAft>
                      </a:pPr>
                      <a:endParaRPr lang="en-US" sz="900" dirty="0">
                        <a:latin typeface="Arial"/>
                        <a:ea typeface="Times New Roman"/>
                        <a:cs typeface="Arial"/>
                      </a:endParaRPr>
                    </a:p>
                  </a:txBody>
                  <a:tcPr marL="62416" marR="62416" marT="0" marB="0">
                    <a:lnL>
                      <a:noFill/>
                    </a:lnL>
                    <a:lnR>
                      <a:noFill/>
                    </a:lnR>
                    <a:lnT>
                      <a:noFill/>
                    </a:lnT>
                    <a:lnB>
                      <a:noFill/>
                    </a:lnB>
                  </a:tcPr>
                </a:tc>
                <a:extLst>
                  <a:ext uri="{0D108BD9-81ED-4DB2-BD59-A6C34878D82A}">
                    <a16:rowId xmlns:a16="http://schemas.microsoft.com/office/drawing/2014/main" val="10003"/>
                  </a:ext>
                </a:extLst>
              </a:tr>
              <a:tr h="768926">
                <a:tc>
                  <a:txBody>
                    <a:bodyPr/>
                    <a:lstStyle/>
                    <a:p>
                      <a:pPr marL="0" marR="0">
                        <a:spcBef>
                          <a:spcPts val="0"/>
                        </a:spcBef>
                        <a:spcAft>
                          <a:spcPts val="0"/>
                        </a:spcAft>
                      </a:pPr>
                      <a:endParaRPr lang="en-US" sz="1200" dirty="0">
                        <a:latin typeface="Tahoma"/>
                        <a:ea typeface="Times New Roman"/>
                        <a:cs typeface="Arial"/>
                      </a:endParaRPr>
                    </a:p>
                    <a:p>
                      <a:pPr marL="0" marR="0">
                        <a:spcBef>
                          <a:spcPts val="0"/>
                        </a:spcBef>
                        <a:spcAft>
                          <a:spcPts val="0"/>
                        </a:spcAft>
                      </a:pPr>
                      <a:r>
                        <a:rPr lang="en-US" sz="1200" b="1" dirty="0">
                          <a:latin typeface="Arial"/>
                          <a:ea typeface="Times New Roman"/>
                          <a:cs typeface="Arial"/>
                        </a:rPr>
                        <a:t>Findings</a:t>
                      </a:r>
                      <a:endParaRPr lang="en-US" sz="1200" dirty="0">
                        <a:latin typeface="Tahoma"/>
                        <a:ea typeface="Times New Roman"/>
                        <a:cs typeface="Arial"/>
                      </a:endParaRPr>
                    </a:p>
                  </a:txBody>
                  <a:tcPr marL="62416" marR="62416" marT="0" marB="0">
                    <a:lnL>
                      <a:noFill/>
                    </a:lnL>
                    <a:lnR>
                      <a:noFill/>
                    </a:lnR>
                    <a:lnT>
                      <a:noFill/>
                    </a:lnT>
                    <a:lnB>
                      <a:noFill/>
                    </a:lnB>
                    <a:solidFill>
                      <a:srgbClr val="D9D9D9"/>
                    </a:solidFill>
                  </a:tcPr>
                </a:tc>
                <a:extLst>
                  <a:ext uri="{0D108BD9-81ED-4DB2-BD59-A6C34878D82A}">
                    <a16:rowId xmlns:a16="http://schemas.microsoft.com/office/drawing/2014/main" val="10004"/>
                  </a:ext>
                </a:extLst>
              </a:tr>
              <a:tr h="259280">
                <a:tc>
                  <a:txBody>
                    <a:bodyPr/>
                    <a:lstStyle/>
                    <a:p>
                      <a:pPr marL="0" marR="0">
                        <a:spcBef>
                          <a:spcPts val="0"/>
                        </a:spcBef>
                        <a:spcAft>
                          <a:spcPts val="0"/>
                        </a:spcAft>
                      </a:pPr>
                      <a:endParaRPr lang="en-US" sz="900">
                        <a:latin typeface="Arial"/>
                        <a:ea typeface="Times New Roman"/>
                        <a:cs typeface="Arial"/>
                      </a:endParaRPr>
                    </a:p>
                  </a:txBody>
                  <a:tcPr marL="62416" marR="62416" marT="0" marB="0">
                    <a:lnL>
                      <a:noFill/>
                    </a:lnL>
                    <a:lnR>
                      <a:noFill/>
                    </a:lnR>
                    <a:lnT>
                      <a:noFill/>
                    </a:lnT>
                    <a:lnB>
                      <a:noFill/>
                    </a:lnB>
                  </a:tcPr>
                </a:tc>
                <a:extLst>
                  <a:ext uri="{0D108BD9-81ED-4DB2-BD59-A6C34878D82A}">
                    <a16:rowId xmlns:a16="http://schemas.microsoft.com/office/drawing/2014/main" val="10005"/>
                  </a:ext>
                </a:extLst>
              </a:tr>
              <a:tr h="1135084">
                <a:tc>
                  <a:txBody>
                    <a:bodyPr/>
                    <a:lstStyle/>
                    <a:p>
                      <a:pPr marL="0" marR="0">
                        <a:spcBef>
                          <a:spcPts val="0"/>
                        </a:spcBef>
                        <a:spcAft>
                          <a:spcPts val="0"/>
                        </a:spcAft>
                      </a:pPr>
                      <a:endParaRPr lang="en-US" sz="1000" dirty="0">
                        <a:latin typeface="Tahoma"/>
                        <a:ea typeface="Times New Roman"/>
                        <a:cs typeface="Arial"/>
                      </a:endParaRPr>
                    </a:p>
                    <a:p>
                      <a:pPr marL="0" marR="0">
                        <a:spcBef>
                          <a:spcPts val="0"/>
                        </a:spcBef>
                        <a:spcAft>
                          <a:spcPts val="0"/>
                        </a:spcAft>
                      </a:pPr>
                      <a:br>
                        <a:rPr lang="en-US" sz="900" dirty="0">
                          <a:latin typeface="Calibri"/>
                        </a:rPr>
                      </a:br>
                      <a:r>
                        <a:rPr lang="en-US" sz="1200" b="1" dirty="0">
                          <a:latin typeface="Arial"/>
                          <a:ea typeface="Times New Roman"/>
                          <a:cs typeface="Arial"/>
                        </a:rPr>
                        <a:t>Action</a:t>
                      </a:r>
                      <a:endParaRPr lang="en-US" sz="1200" dirty="0">
                        <a:latin typeface="Tahoma"/>
                        <a:ea typeface="Times New Roman"/>
                        <a:cs typeface="Arial"/>
                      </a:endParaRPr>
                    </a:p>
                  </a:txBody>
                  <a:tcPr marL="62416" marR="62416" marT="0" marB="0">
                    <a:lnL>
                      <a:noFill/>
                    </a:lnL>
                    <a:lnR>
                      <a:noFill/>
                    </a:lnR>
                    <a:lnT>
                      <a:noFill/>
                    </a:lnT>
                    <a:lnB>
                      <a:noFill/>
                    </a:lnB>
                    <a:solidFill>
                      <a:srgbClr val="D9D9D9"/>
                    </a:solidFill>
                  </a:tcPr>
                </a:tc>
                <a:extLst>
                  <a:ext uri="{0D108BD9-81ED-4DB2-BD59-A6C34878D82A}">
                    <a16:rowId xmlns:a16="http://schemas.microsoft.com/office/drawing/2014/main" val="10006"/>
                  </a:ext>
                </a:extLst>
              </a:tr>
            </a:tbl>
          </a:graphicData>
        </a:graphic>
      </p:graphicFrame>
      <p:sp>
        <p:nvSpPr>
          <p:cNvPr id="140357" name="Text Box 69"/>
          <p:cNvSpPr txBox="1">
            <a:spLocks noChangeArrowheads="1"/>
          </p:cNvSpPr>
          <p:nvPr/>
        </p:nvSpPr>
        <p:spPr bwMode="auto">
          <a:xfrm>
            <a:off x="3505200" y="1219200"/>
            <a:ext cx="2514600" cy="369332"/>
          </a:xfrm>
          <a:prstGeom prst="rect">
            <a:avLst/>
          </a:prstGeom>
          <a:solidFill>
            <a:srgbClr val="00B0F0"/>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Health Worker</a:t>
            </a:r>
          </a:p>
        </p:txBody>
      </p:sp>
      <p:sp>
        <p:nvSpPr>
          <p:cNvPr id="140349" name="Text Box 61"/>
          <p:cNvSpPr txBox="1">
            <a:spLocks noChangeArrowheads="1"/>
          </p:cNvSpPr>
          <p:nvPr/>
        </p:nvSpPr>
        <p:spPr bwMode="auto">
          <a:xfrm>
            <a:off x="1828800" y="3733800"/>
            <a:ext cx="1524000" cy="685800"/>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cs typeface="Arial" pitchFamily="34" charset="0"/>
              </a:rPr>
              <a:t>If severe with Complications</a:t>
            </a:r>
            <a:r>
              <a:rPr kumimoji="0" lang="en-US" sz="1200" b="0" i="0" u="none" strike="noStrike" cap="none" normalizeH="0" dirty="0">
                <a:ln>
                  <a:noFill/>
                </a:ln>
                <a:solidFill>
                  <a:schemeClr val="tx1"/>
                </a:solidFill>
                <a:effectLst/>
                <a:latin typeface="Arial" pitchFamily="34" charset="0"/>
                <a:cs typeface="Arial" pitchFamily="34" charset="0"/>
              </a:rPr>
              <a:t> </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40348" name="Text Box 21901"/>
          <p:cNvSpPr txBox="1">
            <a:spLocks noChangeArrowheads="1"/>
          </p:cNvSpPr>
          <p:nvPr/>
        </p:nvSpPr>
        <p:spPr bwMode="auto">
          <a:xfrm>
            <a:off x="4419600" y="2438400"/>
            <a:ext cx="1752600" cy="83820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cs typeface="Arial" pitchFamily="34" charset="0"/>
              </a:rPr>
              <a:t>Moderate Acute</a:t>
            </a:r>
            <a:r>
              <a:rPr kumimoji="0" lang="en-US" sz="1200" b="0" i="0" u="none" strike="noStrike" cap="none" normalizeH="0" dirty="0">
                <a:ln>
                  <a:noFill/>
                </a:ln>
                <a:solidFill>
                  <a:schemeClr val="tx1"/>
                </a:solidFill>
                <a:effectLst/>
                <a:latin typeface="Arial" pitchFamily="34" charset="0"/>
                <a:cs typeface="Arial" pitchFamily="34" charset="0"/>
              </a:rPr>
              <a:t> Malnutrition</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40350" name="Text Box 62"/>
          <p:cNvSpPr txBox="1">
            <a:spLocks noChangeArrowheads="1"/>
          </p:cNvSpPr>
          <p:nvPr/>
        </p:nvSpPr>
        <p:spPr bwMode="auto">
          <a:xfrm>
            <a:off x="6629400" y="2438400"/>
            <a:ext cx="1752600" cy="838200"/>
          </a:xfrm>
          <a:prstGeom prst="rect">
            <a:avLst/>
          </a:prstGeom>
          <a:solidFill>
            <a:srgbClr val="92D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cs typeface="Arial" pitchFamily="34" charset="0"/>
              </a:rPr>
              <a:t>At Risk of Acute Malnutrition</a:t>
            </a:r>
          </a:p>
        </p:txBody>
      </p:sp>
      <p:sp>
        <p:nvSpPr>
          <p:cNvPr id="140333" name="Text Box 45"/>
          <p:cNvSpPr txBox="1">
            <a:spLocks noChangeArrowheads="1"/>
          </p:cNvSpPr>
          <p:nvPr/>
        </p:nvSpPr>
        <p:spPr bwMode="auto">
          <a:xfrm>
            <a:off x="1600200" y="4724400"/>
            <a:ext cx="1752600" cy="1295400"/>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cs typeface="Arial" pitchFamily="34" charset="0"/>
              </a:rPr>
              <a:t>Refer to inpatient</a:t>
            </a:r>
            <a:r>
              <a:rPr kumimoji="0" lang="en-US" sz="1200" b="0" i="0" u="none" strike="noStrike" cap="none" normalizeH="0" dirty="0">
                <a:ln>
                  <a:noFill/>
                </a:ln>
                <a:solidFill>
                  <a:schemeClr val="tx1"/>
                </a:solidFill>
                <a:effectLst/>
                <a:latin typeface="Arial" pitchFamily="34" charset="0"/>
                <a:cs typeface="Arial" pitchFamily="34" charset="0"/>
              </a:rPr>
              <a:t> care for management of severe acute malnutritio</a:t>
            </a:r>
            <a:r>
              <a:rPr lang="en-US" sz="1200" dirty="0">
                <a:latin typeface="Arial" pitchFamily="34" charset="0"/>
                <a:cs typeface="Arial" pitchFamily="34" charset="0"/>
              </a:rPr>
              <a:t>n</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40330" name="Text Box 21916"/>
          <p:cNvSpPr txBox="1">
            <a:spLocks noChangeArrowheads="1"/>
          </p:cNvSpPr>
          <p:nvPr/>
        </p:nvSpPr>
        <p:spPr bwMode="auto">
          <a:xfrm>
            <a:off x="3581400" y="4724400"/>
            <a:ext cx="1533525" cy="1295400"/>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cs typeface="Arial" pitchFamily="34" charset="0"/>
              </a:rPr>
              <a:t>Refer</a:t>
            </a:r>
            <a:r>
              <a:rPr kumimoji="0" lang="en-US" sz="1200" b="0" i="0" u="none" strike="noStrike" cap="none" normalizeH="0" dirty="0">
                <a:ln>
                  <a:noFill/>
                </a:ln>
                <a:solidFill>
                  <a:schemeClr val="tx1"/>
                </a:solidFill>
                <a:effectLst/>
                <a:latin typeface="Arial" pitchFamily="34" charset="0"/>
                <a:cs typeface="Arial" pitchFamily="34" charset="0"/>
              </a:rPr>
              <a:t> to out patient care for management of severe acute malnutrition</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40332" name="Text Box 44"/>
          <p:cNvSpPr txBox="1">
            <a:spLocks noChangeArrowheads="1"/>
          </p:cNvSpPr>
          <p:nvPr/>
        </p:nvSpPr>
        <p:spPr bwMode="auto">
          <a:xfrm>
            <a:off x="5257800" y="4724400"/>
            <a:ext cx="1524000" cy="129540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Arial" pitchFamily="34" charset="0"/>
                <a:cs typeface="Arial" pitchFamily="34" charset="0"/>
              </a:rPr>
              <a:t>Refere</a:t>
            </a:r>
            <a:r>
              <a:rPr kumimoji="0" lang="en-US" sz="1200" b="0" i="0" u="none" strike="noStrike" cap="none" normalizeH="0" baseline="0" dirty="0">
                <a:ln>
                  <a:noFill/>
                </a:ln>
                <a:solidFill>
                  <a:schemeClr val="tx1"/>
                </a:solidFill>
                <a:effectLst/>
                <a:latin typeface="Arial" pitchFamily="34" charset="0"/>
                <a:cs typeface="Arial" pitchFamily="34" charset="0"/>
              </a:rPr>
              <a:t> to a supplementary feeding programme for management of moderate acute malnutritio</a:t>
            </a:r>
            <a:r>
              <a:rPr lang="en-US" sz="1200" dirty="0">
                <a:latin typeface="Arial" pitchFamily="34" charset="0"/>
                <a:cs typeface="Arial" pitchFamily="34" charset="0"/>
              </a:rPr>
              <a:t>n</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40331" name="Text Box 43"/>
          <p:cNvSpPr txBox="1">
            <a:spLocks noChangeArrowheads="1"/>
          </p:cNvSpPr>
          <p:nvPr/>
        </p:nvSpPr>
        <p:spPr bwMode="auto">
          <a:xfrm>
            <a:off x="6858000" y="4724400"/>
            <a:ext cx="1524000" cy="1277273"/>
          </a:xfrm>
          <a:prstGeom prst="rect">
            <a:avLst/>
          </a:prstGeom>
          <a:solidFill>
            <a:srgbClr val="92D050"/>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cs typeface="Arial" pitchFamily="34" charset="0"/>
              </a:rPr>
              <a:t>Undertake </a:t>
            </a:r>
            <a:r>
              <a:rPr lang="en-US" sz="1100" dirty="0">
                <a:latin typeface="Arial" pitchFamily="34" charset="0"/>
                <a:cs typeface="Arial" pitchFamily="34" charset="0"/>
              </a:rPr>
              <a:t> </a:t>
            </a:r>
            <a:r>
              <a:rPr kumimoji="0" lang="en-US" sz="1100" b="0" i="0" u="none" strike="noStrike" cap="none" normalizeH="0" baseline="0" dirty="0">
                <a:ln>
                  <a:noFill/>
                </a:ln>
                <a:solidFill>
                  <a:schemeClr val="tx1"/>
                </a:solidFill>
                <a:effectLst/>
                <a:latin typeface="Arial" pitchFamily="34" charset="0"/>
                <a:cs typeface="Arial" pitchFamily="34" charset="0"/>
              </a:rPr>
              <a:t> the following: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cs typeface="Arial" pitchFamily="34" charset="0"/>
              </a:rPr>
              <a:t> 1. Medical treatment</a:t>
            </a:r>
          </a:p>
          <a:p>
            <a:pPr marL="0" marR="0" lvl="0" indent="0" algn="l" defTabSz="914400" rtl="0" eaLnBrk="1" fontAlgn="base" latinLnBrk="0" hangingPunct="1">
              <a:lnSpc>
                <a:spcPct val="100000"/>
              </a:lnSpc>
              <a:spcBef>
                <a:spcPct val="0"/>
              </a:spcBef>
              <a:spcAft>
                <a:spcPct val="0"/>
              </a:spcAft>
              <a:buClrTx/>
              <a:buSzTx/>
              <a:buFontTx/>
              <a:buNone/>
              <a:tabLst/>
            </a:pPr>
            <a:r>
              <a:rPr lang="en-US" sz="1100" dirty="0">
                <a:latin typeface="Arial" pitchFamily="34" charset="0"/>
                <a:cs typeface="Arial" pitchFamily="34" charset="0"/>
              </a:rPr>
              <a:t>2. Nutrition Counseling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cs typeface="Arial" pitchFamily="34" charset="0"/>
              </a:rPr>
              <a:t>3. Immunization</a:t>
            </a:r>
          </a:p>
          <a:p>
            <a:pPr marL="0" marR="0" lvl="0" indent="0" algn="l" defTabSz="914400" rtl="0" eaLnBrk="1" fontAlgn="base" latinLnBrk="0" hangingPunct="1">
              <a:lnSpc>
                <a:spcPct val="100000"/>
              </a:lnSpc>
              <a:spcBef>
                <a:spcPct val="0"/>
              </a:spcBef>
              <a:spcAft>
                <a:spcPct val="0"/>
              </a:spcAft>
              <a:buClrTx/>
              <a:buSzTx/>
              <a:buFontTx/>
              <a:buNone/>
              <a:tabLst/>
            </a:pPr>
            <a:r>
              <a:rPr lang="en-US" sz="1100" dirty="0">
                <a:latin typeface="Arial" pitchFamily="34" charset="0"/>
                <a:cs typeface="Arial" pitchFamily="34" charset="0"/>
              </a:rPr>
              <a:t>4.Follow- up visits</a:t>
            </a:r>
            <a:r>
              <a:rPr kumimoji="0" lang="en-US" sz="1100" b="0" i="0" u="none" strike="noStrike" cap="none" normalizeH="0" baseline="0" dirty="0">
                <a:ln>
                  <a:noFill/>
                </a:ln>
                <a:solidFill>
                  <a:schemeClr val="tx1"/>
                </a:solidFill>
                <a:effectLst/>
                <a:latin typeface="Arial" pitchFamily="34" charset="0"/>
                <a:cs typeface="Arial" pitchFamily="34" charset="0"/>
              </a:rPr>
              <a:t> </a:t>
            </a:r>
          </a:p>
        </p:txBody>
      </p:sp>
      <p:sp>
        <p:nvSpPr>
          <p:cNvPr id="140338" name="Text Box 50"/>
          <p:cNvSpPr txBox="1">
            <a:spLocks noChangeArrowheads="1"/>
          </p:cNvSpPr>
          <p:nvPr/>
        </p:nvSpPr>
        <p:spPr bwMode="auto">
          <a:xfrm>
            <a:off x="2362200" y="2438400"/>
            <a:ext cx="1752600" cy="914400"/>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cs typeface="Arial" pitchFamily="34" charset="0"/>
              </a:rPr>
              <a:t>Severe Acute Malnutrition</a:t>
            </a:r>
            <a:r>
              <a:rPr kumimoji="0" lang="en-US" sz="1200" b="0" i="0" u="none" strike="noStrike" cap="none" normalizeH="0" dirty="0">
                <a:ln>
                  <a:noFill/>
                </a:ln>
                <a:solidFill>
                  <a:schemeClr val="tx1"/>
                </a:solidFill>
                <a:effectLst/>
                <a:latin typeface="Arial" pitchFamily="34" charset="0"/>
                <a:cs typeface="Arial" pitchFamily="34" charset="0"/>
              </a:rPr>
              <a:t> </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40339" name="Text Box 51"/>
          <p:cNvSpPr txBox="1">
            <a:spLocks noChangeArrowheads="1"/>
          </p:cNvSpPr>
          <p:nvPr/>
        </p:nvSpPr>
        <p:spPr bwMode="auto">
          <a:xfrm>
            <a:off x="3581400" y="3810000"/>
            <a:ext cx="1314450" cy="609600"/>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cs typeface="Arial" pitchFamily="34" charset="0"/>
              </a:rPr>
              <a:t>If severe with no complications</a:t>
            </a:r>
          </a:p>
        </p:txBody>
      </p:sp>
      <p:sp>
        <p:nvSpPr>
          <p:cNvPr id="140341" name="Text Box 53"/>
          <p:cNvSpPr txBox="1">
            <a:spLocks noChangeArrowheads="1"/>
          </p:cNvSpPr>
          <p:nvPr/>
        </p:nvSpPr>
        <p:spPr bwMode="auto">
          <a:xfrm>
            <a:off x="7086600" y="3810000"/>
            <a:ext cx="1238250" cy="438150"/>
          </a:xfrm>
          <a:prstGeom prst="rect">
            <a:avLst/>
          </a:prstGeom>
          <a:solidFill>
            <a:srgbClr val="92D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cs typeface="Arial" pitchFamily="34" charset="0"/>
              </a:rPr>
              <a:t>If at risk of malnutrition </a:t>
            </a:r>
          </a:p>
        </p:txBody>
      </p:sp>
      <p:sp>
        <p:nvSpPr>
          <p:cNvPr id="140340" name="Text Box 52"/>
          <p:cNvSpPr txBox="1">
            <a:spLocks noChangeArrowheads="1"/>
          </p:cNvSpPr>
          <p:nvPr/>
        </p:nvSpPr>
        <p:spPr bwMode="auto">
          <a:xfrm>
            <a:off x="5181600" y="3810000"/>
            <a:ext cx="1371600" cy="59055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cs typeface="Arial" pitchFamily="34" charset="0"/>
              </a:rPr>
              <a:t>If moderately malnourished</a:t>
            </a:r>
          </a:p>
        </p:txBody>
      </p:sp>
      <p:grpSp>
        <p:nvGrpSpPr>
          <p:cNvPr id="140351" name="Group 21893"/>
          <p:cNvGrpSpPr>
            <a:grpSpLocks/>
          </p:cNvGrpSpPr>
          <p:nvPr/>
        </p:nvGrpSpPr>
        <p:grpSpPr bwMode="auto">
          <a:xfrm>
            <a:off x="3352800" y="1676400"/>
            <a:ext cx="3371850" cy="685800"/>
            <a:chOff x="0" y="0"/>
            <a:chExt cx="32194" cy="4267"/>
          </a:xfrm>
        </p:grpSpPr>
        <p:sp>
          <p:nvSpPr>
            <p:cNvPr id="3" name="Straight Connector 21894"/>
            <p:cNvSpPr>
              <a:spLocks noChangeShapeType="1"/>
            </p:cNvSpPr>
            <p:nvPr/>
          </p:nvSpPr>
          <p:spPr bwMode="auto">
            <a:xfrm>
              <a:off x="11049" y="0"/>
              <a:ext cx="0" cy="1828"/>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Straight Connector 21895"/>
            <p:cNvSpPr>
              <a:spLocks noChangeShapeType="1"/>
            </p:cNvSpPr>
            <p:nvPr/>
          </p:nvSpPr>
          <p:spPr bwMode="auto">
            <a:xfrm>
              <a:off x="0" y="1809"/>
              <a:ext cx="32194" cy="0"/>
            </a:xfrm>
            <a:prstGeom prst="line">
              <a:avLst/>
            </a:prstGeom>
            <a:noFill/>
            <a:ln w="22225">
              <a:solidFill>
                <a:srgbClr val="4579B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Straight Connector 21896"/>
            <p:cNvSpPr>
              <a:spLocks noChangeShapeType="1"/>
            </p:cNvSpPr>
            <p:nvPr/>
          </p:nvSpPr>
          <p:spPr bwMode="auto">
            <a:xfrm>
              <a:off x="0" y="1809"/>
              <a:ext cx="0" cy="2458"/>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Straight Connector 21897"/>
            <p:cNvSpPr>
              <a:spLocks noChangeShapeType="1"/>
            </p:cNvSpPr>
            <p:nvPr/>
          </p:nvSpPr>
          <p:spPr bwMode="auto">
            <a:xfrm>
              <a:off x="15049" y="1809"/>
              <a:ext cx="0" cy="2458"/>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Straight Connector 21898"/>
            <p:cNvSpPr>
              <a:spLocks noChangeShapeType="1"/>
            </p:cNvSpPr>
            <p:nvPr/>
          </p:nvSpPr>
          <p:spPr bwMode="auto">
            <a:xfrm>
              <a:off x="32194" y="1809"/>
              <a:ext cx="0" cy="2077"/>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0345" name="Straight Connector 21904"/>
          <p:cNvSpPr>
            <a:spLocks/>
          </p:cNvSpPr>
          <p:nvPr/>
        </p:nvSpPr>
        <p:spPr bwMode="auto">
          <a:xfrm>
            <a:off x="3581400" y="3429000"/>
            <a:ext cx="0" cy="114300"/>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342" name="Straight Connector 21907"/>
          <p:cNvSpPr>
            <a:spLocks/>
          </p:cNvSpPr>
          <p:nvPr/>
        </p:nvSpPr>
        <p:spPr bwMode="auto">
          <a:xfrm>
            <a:off x="2590800" y="3505200"/>
            <a:ext cx="1524000" cy="9525"/>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343" name="Straight Connector 21906"/>
          <p:cNvSpPr>
            <a:spLocks/>
          </p:cNvSpPr>
          <p:nvPr/>
        </p:nvSpPr>
        <p:spPr bwMode="auto">
          <a:xfrm>
            <a:off x="2590800" y="3505200"/>
            <a:ext cx="0" cy="161925"/>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344" name="Straight Connector 21905"/>
          <p:cNvSpPr>
            <a:spLocks/>
          </p:cNvSpPr>
          <p:nvPr/>
        </p:nvSpPr>
        <p:spPr bwMode="auto">
          <a:xfrm flipH="1">
            <a:off x="4114800" y="3505200"/>
            <a:ext cx="0" cy="228600"/>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346" name="Straight Connector 21903"/>
          <p:cNvSpPr>
            <a:spLocks/>
          </p:cNvSpPr>
          <p:nvPr/>
        </p:nvSpPr>
        <p:spPr bwMode="auto">
          <a:xfrm flipH="1">
            <a:off x="5562600" y="3276600"/>
            <a:ext cx="0" cy="457200"/>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347" name="Straight Connector 21902"/>
          <p:cNvSpPr>
            <a:spLocks/>
          </p:cNvSpPr>
          <p:nvPr/>
        </p:nvSpPr>
        <p:spPr bwMode="auto">
          <a:xfrm>
            <a:off x="7543800" y="3352800"/>
            <a:ext cx="0" cy="457200"/>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334" name="Straight Connector 21915"/>
          <p:cNvSpPr>
            <a:spLocks/>
          </p:cNvSpPr>
          <p:nvPr/>
        </p:nvSpPr>
        <p:spPr bwMode="auto">
          <a:xfrm>
            <a:off x="2819400" y="4495800"/>
            <a:ext cx="0" cy="409575"/>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335" name="Straight Connector 21914"/>
          <p:cNvSpPr>
            <a:spLocks/>
          </p:cNvSpPr>
          <p:nvPr/>
        </p:nvSpPr>
        <p:spPr bwMode="auto">
          <a:xfrm>
            <a:off x="7772400" y="4267200"/>
            <a:ext cx="0" cy="457200"/>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336" name="Straight Connector 21913"/>
          <p:cNvSpPr>
            <a:spLocks/>
          </p:cNvSpPr>
          <p:nvPr/>
        </p:nvSpPr>
        <p:spPr bwMode="auto">
          <a:xfrm>
            <a:off x="5943600" y="4343400"/>
            <a:ext cx="0" cy="409575"/>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337" name="Straight Connector 21912"/>
          <p:cNvSpPr>
            <a:spLocks/>
          </p:cNvSpPr>
          <p:nvPr/>
        </p:nvSpPr>
        <p:spPr bwMode="auto">
          <a:xfrm>
            <a:off x="4419600" y="4343400"/>
            <a:ext cx="0" cy="409575"/>
          </a:xfrm>
          <a:prstGeom prst="line">
            <a:avLst/>
          </a:prstGeom>
          <a:noFill/>
          <a:ln w="9525">
            <a:solidFill>
              <a:srgbClr val="4579B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370" name="Rectangle 82"/>
          <p:cNvSpPr>
            <a:spLocks noChangeArrowheads="1"/>
          </p:cNvSpPr>
          <p:nvPr/>
        </p:nvSpPr>
        <p:spPr bwMode="auto">
          <a:xfrm>
            <a:off x="838200" y="289411"/>
            <a:ext cx="7467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Management</a:t>
            </a:r>
            <a:r>
              <a:rPr kumimoji="0" lang="en-US" sz="2000" b="0" i="0" u="none" strike="noStrike" cap="none" normalizeH="0" dirty="0">
                <a:ln>
                  <a:noFill/>
                </a:ln>
                <a:solidFill>
                  <a:schemeClr val="tx1"/>
                </a:solidFill>
                <a:effectLst/>
                <a:latin typeface="Arial" pitchFamily="34" charset="0"/>
                <a:cs typeface="Arial" pitchFamily="34" charset="0"/>
              </a:rPr>
              <a:t>  Triage</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152400" y="188913"/>
            <a:ext cx="8991600" cy="954087"/>
          </a:xfrm>
        </p:spPr>
        <p:txBody>
          <a:bodyPr/>
          <a:lstStyle/>
          <a:p>
            <a:pPr eaLnBrk="1" fontAlgn="auto" hangingPunct="1">
              <a:spcAft>
                <a:spcPts val="0"/>
              </a:spcAft>
              <a:defRPr/>
            </a:pPr>
            <a:r>
              <a:rPr lang="en-GB" dirty="0"/>
              <a:t>Exercise 1</a:t>
            </a:r>
            <a:endParaRPr lang="en-US" dirty="0"/>
          </a:p>
        </p:txBody>
      </p:sp>
      <p:sp>
        <p:nvSpPr>
          <p:cNvPr id="55300" name="Rectangle 3"/>
          <p:cNvSpPr>
            <a:spLocks noGrp="1" noChangeArrowheads="1"/>
          </p:cNvSpPr>
          <p:nvPr>
            <p:ph type="body" sz="half" idx="4294967295"/>
          </p:nvPr>
        </p:nvSpPr>
        <p:spPr>
          <a:xfrm>
            <a:off x="0" y="1828800"/>
            <a:ext cx="4038600" cy="4265613"/>
          </a:xfrm>
        </p:spPr>
        <p:txBody>
          <a:bodyPr/>
          <a:lstStyle/>
          <a:p>
            <a:pPr eaLnBrk="1" hangingPunct="1">
              <a:lnSpc>
                <a:spcPct val="90000"/>
              </a:lnSpc>
              <a:buFontTx/>
              <a:buNone/>
            </a:pPr>
            <a:endParaRPr lang="en-GB" sz="2800" b="1"/>
          </a:p>
          <a:p>
            <a:pPr eaLnBrk="1" hangingPunct="1">
              <a:lnSpc>
                <a:spcPct val="90000"/>
              </a:lnSpc>
              <a:buFontTx/>
              <a:buNone/>
            </a:pPr>
            <a:endParaRPr lang="en-GB" sz="1500" b="1"/>
          </a:p>
          <a:p>
            <a:pPr eaLnBrk="1" hangingPunct="1">
              <a:lnSpc>
                <a:spcPct val="90000"/>
              </a:lnSpc>
            </a:pPr>
            <a:r>
              <a:rPr lang="en-GB" sz="2100"/>
              <a:t>This is a girl, age 20 months. She is 67cm in length and weighs 6.5kg </a:t>
            </a:r>
          </a:p>
          <a:p>
            <a:pPr eaLnBrk="1" hangingPunct="1">
              <a:lnSpc>
                <a:spcPct val="90000"/>
              </a:lnSpc>
              <a:buFontTx/>
              <a:buNone/>
            </a:pPr>
            <a:endParaRPr lang="en-GB" sz="2100"/>
          </a:p>
          <a:p>
            <a:pPr eaLnBrk="1" hangingPunct="1">
              <a:lnSpc>
                <a:spcPct val="90000"/>
              </a:lnSpc>
            </a:pPr>
            <a:r>
              <a:rPr lang="en-GB" sz="2100"/>
              <a:t>To which programme should she be admitted? </a:t>
            </a:r>
          </a:p>
          <a:p>
            <a:pPr eaLnBrk="1" hangingPunct="1">
              <a:lnSpc>
                <a:spcPct val="90000"/>
              </a:lnSpc>
            </a:pPr>
            <a:endParaRPr lang="en-GB" sz="2800"/>
          </a:p>
          <a:p>
            <a:pPr eaLnBrk="1" hangingPunct="1">
              <a:lnSpc>
                <a:spcPct val="90000"/>
              </a:lnSpc>
              <a:buFont typeface="Wingdings" pitchFamily="2" charset="2"/>
              <a:buNone/>
            </a:pPr>
            <a:endParaRPr lang="en-US" sz="2800"/>
          </a:p>
        </p:txBody>
      </p:sp>
      <p:pic>
        <p:nvPicPr>
          <p:cNvPr id="55301" name="Picture 5" descr="18_1"/>
          <p:cNvPicPr>
            <a:picLocks noChangeAspect="1" noChangeArrowheads="1"/>
          </p:cNvPicPr>
          <p:nvPr/>
        </p:nvPicPr>
        <p:blipFill>
          <a:blip r:embed="rId3" cstate="print"/>
          <a:srcRect/>
          <a:stretch>
            <a:fillRect/>
          </a:stretch>
        </p:blipFill>
        <p:spPr bwMode="auto">
          <a:xfrm>
            <a:off x="4495800" y="1052513"/>
            <a:ext cx="4040188" cy="5424487"/>
          </a:xfrm>
          <a:prstGeom prst="rect">
            <a:avLst/>
          </a:prstGeom>
          <a:noFill/>
          <a:ln w="9525">
            <a:noFill/>
            <a:miter lim="800000"/>
            <a:headEnd/>
            <a:tailEnd/>
          </a:ln>
        </p:spPr>
      </p:pic>
      <p:graphicFrame>
        <p:nvGraphicFramePr>
          <p:cNvPr id="4915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02406"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0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3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title"/>
          </p:nvPr>
        </p:nvSpPr>
        <p:spPr/>
        <p:txBody>
          <a:bodyPr/>
          <a:lstStyle/>
          <a:p>
            <a:pPr eaLnBrk="1" fontAlgn="auto" hangingPunct="1">
              <a:spcAft>
                <a:spcPts val="0"/>
              </a:spcAft>
              <a:defRPr/>
            </a:pPr>
            <a:r>
              <a:rPr lang="en-US" dirty="0"/>
              <a:t>Exercise 2</a:t>
            </a:r>
          </a:p>
        </p:txBody>
      </p:sp>
      <p:sp>
        <p:nvSpPr>
          <p:cNvPr id="56324" name="Rectangle 2"/>
          <p:cNvSpPr>
            <a:spLocks noGrp="1" noChangeArrowheads="1"/>
          </p:cNvSpPr>
          <p:nvPr>
            <p:ph type="body" sz="half" idx="1"/>
          </p:nvPr>
        </p:nvSpPr>
        <p:spPr>
          <a:xfrm>
            <a:off x="381000" y="1524000"/>
            <a:ext cx="4038600" cy="4525963"/>
          </a:xfrm>
        </p:spPr>
        <p:txBody>
          <a:bodyPr/>
          <a:lstStyle/>
          <a:p>
            <a:pPr eaLnBrk="1" hangingPunct="1">
              <a:buFontTx/>
              <a:buNone/>
            </a:pPr>
            <a:endParaRPr lang="en-GB" sz="1500" b="1"/>
          </a:p>
          <a:p>
            <a:pPr eaLnBrk="1" hangingPunct="1"/>
            <a:r>
              <a:rPr lang="en-GB" sz="2100"/>
              <a:t>This is a girl, age 6 months. She is 60cm in length and weighs 4.0kg </a:t>
            </a:r>
          </a:p>
          <a:p>
            <a:pPr eaLnBrk="1" hangingPunct="1"/>
            <a:endParaRPr lang="en-GB" sz="2100"/>
          </a:p>
          <a:p>
            <a:pPr eaLnBrk="1" hangingPunct="1"/>
            <a:r>
              <a:rPr lang="en-GB" sz="2100"/>
              <a:t>To which programme should she be admitted?  </a:t>
            </a:r>
            <a:endParaRPr lang="en-US" sz="2100"/>
          </a:p>
        </p:txBody>
      </p:sp>
      <p:sp>
        <p:nvSpPr>
          <p:cNvPr id="50181" name="Rectangle 7"/>
          <p:cNvSpPr>
            <a:spLocks noGrp="1" noChangeArrowheads="1" noTextEdit="1"/>
          </p:cNvSpPr>
          <p:nvPr>
            <p:ph type="clipArt" sz="half" idx="2"/>
          </p:nvPr>
        </p:nvSpPr>
        <p:spPr/>
      </p:sp>
      <p:pic>
        <p:nvPicPr>
          <p:cNvPr id="56326" name="Picture 5" descr="19"/>
          <p:cNvPicPr>
            <a:picLocks noChangeAspect="1" noChangeArrowheads="1"/>
          </p:cNvPicPr>
          <p:nvPr/>
        </p:nvPicPr>
        <p:blipFill>
          <a:blip r:embed="rId3" cstate="print"/>
          <a:srcRect/>
          <a:stretch>
            <a:fillRect/>
          </a:stretch>
        </p:blipFill>
        <p:spPr bwMode="auto">
          <a:xfrm>
            <a:off x="4648200" y="1600200"/>
            <a:ext cx="4114800" cy="4572000"/>
          </a:xfrm>
          <a:prstGeom prst="rect">
            <a:avLst/>
          </a:prstGeom>
          <a:noFill/>
          <a:ln w="9525">
            <a:noFill/>
            <a:miter lim="800000"/>
            <a:headEnd/>
            <a:tailEnd/>
          </a:ln>
        </p:spPr>
      </p:pic>
      <p:graphicFrame>
        <p:nvGraphicFramePr>
          <p:cNvPr id="5017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03430"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3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5"/>
          <p:cNvSpPr>
            <a:spLocks noGrp="1" noChangeArrowheads="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US" cap="none" dirty="0"/>
              <a:t>EXERCISE </a:t>
            </a:r>
            <a:r>
              <a:rPr lang="en-US" cap="none" dirty="0">
                <a:solidFill>
                  <a:schemeClr val="accent6"/>
                </a:solidFill>
              </a:rPr>
              <a:t>3</a:t>
            </a:r>
            <a:r>
              <a:rPr lang="en-US" cap="none" dirty="0"/>
              <a:t> </a:t>
            </a:r>
          </a:p>
        </p:txBody>
      </p:sp>
      <p:sp>
        <p:nvSpPr>
          <p:cNvPr id="57348" name="Rectangle 2"/>
          <p:cNvSpPr>
            <a:spLocks noGrp="1" noChangeArrowheads="1"/>
          </p:cNvSpPr>
          <p:nvPr>
            <p:ph type="body" sz="half" idx="1"/>
          </p:nvPr>
        </p:nvSpPr>
        <p:spPr/>
        <p:txBody>
          <a:bodyPr/>
          <a:lstStyle/>
          <a:p>
            <a:pPr eaLnBrk="1" hangingPunct="1">
              <a:buFontTx/>
              <a:buNone/>
            </a:pPr>
            <a:endParaRPr lang="en-GB" sz="1500" b="1"/>
          </a:p>
          <a:p>
            <a:pPr eaLnBrk="1" hangingPunct="1"/>
            <a:r>
              <a:rPr lang="en-GB" sz="2100"/>
              <a:t>This is a boy, age 18 months. He is 65cm in length and weighs 4.8g. </a:t>
            </a:r>
          </a:p>
          <a:p>
            <a:pPr eaLnBrk="1" hangingPunct="1">
              <a:buFontTx/>
              <a:buNone/>
            </a:pPr>
            <a:endParaRPr lang="en-GB" sz="2100"/>
          </a:p>
          <a:p>
            <a:pPr eaLnBrk="1" hangingPunct="1"/>
            <a:r>
              <a:rPr lang="en-GB" sz="2100"/>
              <a:t>To which programme should she be admitted?  </a:t>
            </a:r>
            <a:endParaRPr lang="en-US" sz="2100"/>
          </a:p>
        </p:txBody>
      </p:sp>
      <p:sp>
        <p:nvSpPr>
          <p:cNvPr id="51205" name="Rectangle 6"/>
          <p:cNvSpPr>
            <a:spLocks noGrp="1" noChangeArrowheads="1" noTextEdit="1"/>
          </p:cNvSpPr>
          <p:nvPr>
            <p:ph type="clipArt" sz="half" idx="2"/>
          </p:nvPr>
        </p:nvSpPr>
        <p:spPr/>
      </p:sp>
      <p:pic>
        <p:nvPicPr>
          <p:cNvPr id="57350" name="Picture 4" descr="20"/>
          <p:cNvPicPr>
            <a:picLocks noChangeAspect="1" noChangeArrowheads="1"/>
          </p:cNvPicPr>
          <p:nvPr/>
        </p:nvPicPr>
        <p:blipFill>
          <a:blip r:embed="rId3" cstate="print"/>
          <a:srcRect/>
          <a:stretch>
            <a:fillRect/>
          </a:stretch>
        </p:blipFill>
        <p:spPr bwMode="auto">
          <a:xfrm>
            <a:off x="4648200" y="1600200"/>
            <a:ext cx="4038600" cy="4495800"/>
          </a:xfrm>
          <a:prstGeom prst="rect">
            <a:avLst/>
          </a:prstGeom>
          <a:noFill/>
          <a:ln w="9525">
            <a:noFill/>
            <a:miter lim="800000"/>
            <a:headEnd/>
            <a:tailEnd/>
          </a:ln>
        </p:spPr>
      </p:pic>
      <p:graphicFrame>
        <p:nvGraphicFramePr>
          <p:cNvPr id="5120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04454"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3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idx="4294967295"/>
          </p:nvPr>
        </p:nvSpPr>
        <p:spPr bwMode="auto">
          <a:xfrm>
            <a:off x="304800" y="274638"/>
            <a:ext cx="8382000" cy="1143000"/>
          </a:xfrm>
        </p:spPr>
        <p:txBody>
          <a:bodyPr wrap="square" lIns="91440" tIns="45720" rIns="91440" bIns="45720" numCol="1" anchorCtr="0" compatLnSpc="1">
            <a:prstTxWarp prst="textNoShape">
              <a:avLst/>
            </a:prstTxWarp>
          </a:bodyPr>
          <a:lstStyle/>
          <a:p>
            <a:pPr eaLnBrk="1" hangingPunct="1">
              <a:defRPr/>
            </a:pPr>
            <a:r>
              <a:rPr lang="en-GB" cap="none" dirty="0">
                <a:solidFill>
                  <a:schemeClr val="accent6"/>
                </a:solidFill>
              </a:rPr>
              <a:t>EXERCISE 4 GROUP DISCUSSION ON TRIAGE- ASSIGNMENT</a:t>
            </a:r>
            <a:endParaRPr lang="en-US" cap="none" dirty="0">
              <a:solidFill>
                <a:schemeClr val="accent6"/>
              </a:solidFill>
            </a:endParaRPr>
          </a:p>
        </p:txBody>
      </p:sp>
      <p:sp>
        <p:nvSpPr>
          <p:cNvPr id="58372" name="Rectangle 3"/>
          <p:cNvSpPr>
            <a:spLocks noGrp="1" noChangeArrowheads="1"/>
          </p:cNvSpPr>
          <p:nvPr>
            <p:ph type="body" idx="4294967295"/>
          </p:nvPr>
        </p:nvSpPr>
        <p:spPr>
          <a:xfrm>
            <a:off x="0" y="1600200"/>
            <a:ext cx="8229600" cy="4525963"/>
          </a:xfrm>
        </p:spPr>
        <p:txBody>
          <a:bodyPr/>
          <a:lstStyle/>
          <a:p>
            <a:pPr eaLnBrk="1" hangingPunct="1"/>
            <a:r>
              <a:rPr lang="en-GB" sz="2100"/>
              <a:t>How are children with severe acute malnutrition identified and prioritised in your hospital?</a:t>
            </a:r>
          </a:p>
          <a:p>
            <a:pPr eaLnBrk="1" hangingPunct="1"/>
            <a:endParaRPr lang="en-GB" sz="2100"/>
          </a:p>
          <a:p>
            <a:pPr eaLnBrk="1" hangingPunct="1"/>
            <a:r>
              <a:rPr lang="en-GB" sz="2100"/>
              <a:t>Where does it take place?</a:t>
            </a:r>
          </a:p>
          <a:p>
            <a:pPr eaLnBrk="1" hangingPunct="1"/>
            <a:endParaRPr lang="en-GB" sz="2100"/>
          </a:p>
          <a:p>
            <a:pPr eaLnBrk="1" hangingPunct="1"/>
            <a:r>
              <a:rPr lang="en-GB" sz="2100"/>
              <a:t>By who?</a:t>
            </a:r>
          </a:p>
          <a:p>
            <a:pPr eaLnBrk="1" hangingPunct="1"/>
            <a:endParaRPr lang="en-GB" sz="2100"/>
          </a:p>
          <a:p>
            <a:pPr eaLnBrk="1" hangingPunct="1"/>
            <a:r>
              <a:rPr lang="en-GB" sz="2100"/>
              <a:t>Should we be doing anything differently? </a:t>
            </a:r>
            <a:endParaRPr lang="en-US" sz="2100"/>
          </a:p>
        </p:txBody>
      </p:sp>
      <p:graphicFrame>
        <p:nvGraphicFramePr>
          <p:cNvPr id="5222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05478"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7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37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37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defRPr/>
            </a:pPr>
            <a:r>
              <a:rPr lang="en-GB" dirty="0"/>
              <a:t>Answer sheet</a:t>
            </a:r>
          </a:p>
        </p:txBody>
      </p:sp>
      <p:sp>
        <p:nvSpPr>
          <p:cNvPr id="53252" name="Content Placeholder 2"/>
          <p:cNvSpPr>
            <a:spLocks noGrp="1"/>
          </p:cNvSpPr>
          <p:nvPr>
            <p:ph sz="quarter" idx="1"/>
          </p:nvPr>
        </p:nvSpPr>
        <p:spPr>
          <a:xfrm>
            <a:off x="457200" y="990600"/>
            <a:ext cx="8305800" cy="5483225"/>
          </a:xfrm>
        </p:spPr>
        <p:txBody>
          <a:bodyPr/>
          <a:lstStyle/>
          <a:p>
            <a:r>
              <a:rPr lang="en-GB" sz="2100" b="1"/>
              <a:t>Exercise 1 = </a:t>
            </a:r>
            <a:r>
              <a:rPr lang="en-GB" sz="2100"/>
              <a:t>&lt;-1SD – she has Oedema +++ , her weight for Height appears normal but this is because of the fluid accumulation.</a:t>
            </a:r>
          </a:p>
          <a:p>
            <a:r>
              <a:rPr lang="en-GB" sz="2100"/>
              <a:t>Oedema is a sign of severe malnutrition, therefore should be referred to in-patient care</a:t>
            </a:r>
          </a:p>
          <a:p>
            <a:endParaRPr lang="en-GB" sz="2100"/>
          </a:p>
          <a:p>
            <a:r>
              <a:rPr lang="en-GB" sz="2100" b="1"/>
              <a:t>Exercise 2 </a:t>
            </a:r>
            <a:r>
              <a:rPr lang="en-GB" sz="2100"/>
              <a:t>= &lt;-2SD She  is moderately malnourished. Admit to SFP and encourage mother to continue breastfeeding. </a:t>
            </a:r>
          </a:p>
          <a:p>
            <a:pPr>
              <a:buFont typeface="Wingdings" pitchFamily="2" charset="2"/>
              <a:buNone/>
            </a:pPr>
            <a:endParaRPr lang="en-GB" sz="2100"/>
          </a:p>
          <a:p>
            <a:r>
              <a:rPr lang="en-GB" sz="2100" b="1"/>
              <a:t>Exercise 3 </a:t>
            </a:r>
            <a:r>
              <a:rPr lang="en-GB" sz="2100"/>
              <a:t>= &lt;-3SD. The boy is severely malnourished (visibly wasted). Conduct medical examination and appetite test. Determine if child will be admitted in OTP or in-patient care.</a:t>
            </a:r>
          </a:p>
        </p:txBody>
      </p:sp>
      <p:graphicFrame>
        <p:nvGraphicFramePr>
          <p:cNvPr id="5325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06502"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733800"/>
            <a:ext cx="6172200" cy="1216025"/>
          </a:xfrm>
        </p:spPr>
        <p:txBody>
          <a:bodyPr/>
          <a:lstStyle/>
          <a:p>
            <a:pPr>
              <a:defRPr/>
            </a:pPr>
            <a:r>
              <a:rPr lang="en-GB" dirty="0"/>
              <a:t>Questions </a:t>
            </a:r>
          </a:p>
        </p:txBody>
      </p:sp>
      <p:sp>
        <p:nvSpPr>
          <p:cNvPr id="61443" name="Text Placeholder 2"/>
          <p:cNvSpPr>
            <a:spLocks noGrp="1"/>
          </p:cNvSpPr>
          <p:nvPr>
            <p:ph type="body" idx="1"/>
          </p:nvPr>
        </p:nvSpPr>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
          <p:cNvSpPr>
            <a:spLocks noGrp="1"/>
          </p:cNvSpPr>
          <p:nvPr>
            <p:ph type="title" idx="4294967295"/>
          </p:nvPr>
        </p:nvSpPr>
        <p:spPr bwMode="auto">
          <a:xfrm>
            <a:off x="457200" y="274638"/>
            <a:ext cx="7467600" cy="715962"/>
          </a:xfrm>
          <a:noFill/>
        </p:spPr>
        <p:txBody>
          <a:bodyPr wrap="square" lIns="91440" tIns="45720" rIns="91440" bIns="45720" numCol="1" anchorCtr="0" compatLnSpc="1">
            <a:prstTxWarp prst="textNoShape">
              <a:avLst/>
            </a:prstTxWarp>
          </a:bodyPr>
          <a:lstStyle/>
          <a:p>
            <a:r>
              <a:rPr lang="en-US" cap="none"/>
              <a:t>Immediate causes</a:t>
            </a:r>
          </a:p>
        </p:txBody>
      </p:sp>
      <p:sp>
        <p:nvSpPr>
          <p:cNvPr id="13316" name="Rectangle 3"/>
          <p:cNvSpPr>
            <a:spLocks noGrp="1" noChangeArrowheads="1"/>
          </p:cNvSpPr>
          <p:nvPr>
            <p:ph type="body" idx="4294967295"/>
          </p:nvPr>
        </p:nvSpPr>
        <p:spPr>
          <a:xfrm>
            <a:off x="304800" y="1524000"/>
            <a:ext cx="8001000" cy="4873625"/>
          </a:xfrm>
        </p:spPr>
        <p:txBody>
          <a:bodyPr/>
          <a:lstStyle/>
          <a:p>
            <a:pPr marL="609600" indent="-609600" eaLnBrk="1" hangingPunct="1">
              <a:lnSpc>
                <a:spcPct val="80000"/>
              </a:lnSpc>
              <a:buFont typeface="Wingdings" pitchFamily="2" charset="2"/>
              <a:buChar char="Ø"/>
              <a:defRPr/>
            </a:pPr>
            <a:r>
              <a:rPr lang="en-US" sz="2100" dirty="0"/>
              <a:t>Lack of food intake and disease create a vicious cycle in which disease and malnutrition exacerbate each other i.e. the </a:t>
            </a:r>
            <a:r>
              <a:rPr lang="en-US" sz="2100" b="1" dirty="0"/>
              <a:t>Malnutrition-Infection Complex</a:t>
            </a:r>
            <a:r>
              <a:rPr lang="en-US" dirty="0"/>
              <a:t>.</a:t>
            </a:r>
          </a:p>
          <a:p>
            <a:pPr marL="609600" indent="-609600" eaLnBrk="1" hangingPunct="1">
              <a:lnSpc>
                <a:spcPct val="80000"/>
              </a:lnSpc>
              <a:buFont typeface="Wingdings" pitchFamily="2" charset="2"/>
              <a:buChar char="Ø"/>
              <a:defRPr/>
            </a:pPr>
            <a:endParaRPr lang="en-US" sz="2800" dirty="0"/>
          </a:p>
          <a:p>
            <a:pPr marL="609600" indent="-609600" eaLnBrk="1" hangingPunct="1">
              <a:lnSpc>
                <a:spcPct val="80000"/>
              </a:lnSpc>
              <a:buFont typeface="Wingdings" pitchFamily="2" charset="2"/>
              <a:buChar char="Ø"/>
              <a:defRPr/>
            </a:pPr>
            <a:endParaRPr lang="en-US" sz="2800" dirty="0"/>
          </a:p>
          <a:p>
            <a:pPr marL="609600" indent="-609600" eaLnBrk="1" hangingPunct="1">
              <a:lnSpc>
                <a:spcPct val="80000"/>
              </a:lnSpc>
              <a:buFont typeface="Wingdings" pitchFamily="2" charset="2"/>
              <a:buNone/>
              <a:defRPr/>
            </a:pPr>
            <a:r>
              <a:rPr lang="en-US" sz="2800" dirty="0"/>
              <a:t>                          </a:t>
            </a:r>
            <a:r>
              <a:rPr lang="en-US" sz="2000" b="1" dirty="0">
                <a:effectLst>
                  <a:outerShdw blurRad="38100" dist="38100" dir="2700000" algn="tl">
                    <a:srgbClr val="000000">
                      <a:alpha val="43137"/>
                    </a:srgbClr>
                  </a:outerShdw>
                </a:effectLst>
              </a:rPr>
              <a:t>Infection </a:t>
            </a:r>
            <a:r>
              <a:rPr lang="en-US" sz="2800" dirty="0"/>
              <a:t>    </a:t>
            </a:r>
            <a:r>
              <a:rPr lang="en-US" sz="1800" b="1" dirty="0">
                <a:effectLst>
                  <a:outerShdw blurRad="38100" dist="38100" dir="2700000" algn="tl">
                    <a:srgbClr val="000000">
                      <a:alpha val="43137"/>
                    </a:srgbClr>
                  </a:outerShdw>
                </a:effectLst>
              </a:rPr>
              <a:t>Malnutrition</a:t>
            </a:r>
          </a:p>
          <a:p>
            <a:pPr marL="609600" indent="-609600" eaLnBrk="1" hangingPunct="1">
              <a:lnSpc>
                <a:spcPct val="80000"/>
              </a:lnSpc>
              <a:buFont typeface="Wingdings" pitchFamily="2" charset="2"/>
              <a:buNone/>
              <a:defRPr/>
            </a:pPr>
            <a:endParaRPr lang="en-US" sz="2800" dirty="0"/>
          </a:p>
          <a:p>
            <a:pPr marL="609600" indent="-609600" eaLnBrk="1" hangingPunct="1">
              <a:lnSpc>
                <a:spcPct val="80000"/>
              </a:lnSpc>
              <a:buFont typeface="Wingdings" pitchFamily="2" charset="2"/>
              <a:buNone/>
              <a:defRPr/>
            </a:pPr>
            <a:r>
              <a:rPr lang="en-US" sz="2800" dirty="0"/>
              <a:t> </a:t>
            </a:r>
          </a:p>
          <a:p>
            <a:pPr marL="609600" indent="-609600" eaLnBrk="1" hangingPunct="1">
              <a:lnSpc>
                <a:spcPct val="80000"/>
              </a:lnSpc>
              <a:buFont typeface="Wingdings" pitchFamily="2" charset="2"/>
              <a:buChar char="Ø"/>
              <a:defRPr/>
            </a:pPr>
            <a:endParaRPr lang="en-US" sz="2800" dirty="0"/>
          </a:p>
          <a:p>
            <a:pPr marL="609600" indent="-609600" eaLnBrk="1" hangingPunct="1">
              <a:lnSpc>
                <a:spcPct val="80000"/>
              </a:lnSpc>
              <a:buFont typeface="Wingdings" pitchFamily="2" charset="2"/>
              <a:buChar char="Ø"/>
              <a:defRPr/>
            </a:pPr>
            <a:endParaRPr lang="en-US" sz="2800" dirty="0"/>
          </a:p>
          <a:p>
            <a:pPr marL="609600" indent="-609600" eaLnBrk="1" hangingPunct="1">
              <a:lnSpc>
                <a:spcPct val="80000"/>
              </a:lnSpc>
              <a:buFont typeface="Wingdings" pitchFamily="2" charset="2"/>
              <a:buChar char="Ø"/>
              <a:defRPr/>
            </a:pPr>
            <a:r>
              <a:rPr lang="en-US" sz="2100" dirty="0"/>
              <a:t>lack of food intake and disease must both be addressed to support recovery from malnutrition.</a:t>
            </a:r>
          </a:p>
          <a:p>
            <a:pPr marL="609600" indent="-609600" eaLnBrk="1" hangingPunct="1">
              <a:lnSpc>
                <a:spcPct val="80000"/>
              </a:lnSpc>
              <a:buFont typeface="Wingdings" pitchFamily="2" charset="2"/>
              <a:buChar char="Ø"/>
              <a:defRPr/>
            </a:pPr>
            <a:endParaRPr lang="en-US" sz="2800" dirty="0"/>
          </a:p>
        </p:txBody>
      </p:sp>
      <p:graphicFrame>
        <p:nvGraphicFramePr>
          <p:cNvPr id="717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60422"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urved Up Arrow 4"/>
          <p:cNvSpPr/>
          <p:nvPr/>
        </p:nvSpPr>
        <p:spPr>
          <a:xfrm>
            <a:off x="3657600" y="3733800"/>
            <a:ext cx="1676400" cy="88423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black"/>
              </a:solidFill>
            </a:endParaRPr>
          </a:p>
        </p:txBody>
      </p:sp>
      <p:sp>
        <p:nvSpPr>
          <p:cNvPr id="6" name="Curved Down Arrow 5"/>
          <p:cNvSpPr/>
          <p:nvPr/>
        </p:nvSpPr>
        <p:spPr>
          <a:xfrm flipH="1">
            <a:off x="3657600" y="2667000"/>
            <a:ext cx="1600200" cy="762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black"/>
              </a:solidFill>
            </a:endParaRPr>
          </a:p>
        </p:txBody>
      </p:sp>
      <p:sp>
        <p:nvSpPr>
          <p:cNvPr id="10" name="Text Box 4"/>
          <p:cNvSpPr txBox="1">
            <a:spLocks noChangeArrowheads="1"/>
          </p:cNvSpPr>
          <p:nvPr/>
        </p:nvSpPr>
        <p:spPr bwMode="auto">
          <a:xfrm rot="16200000">
            <a:off x="6394450" y="2778125"/>
            <a:ext cx="4646613" cy="461963"/>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b="1" dirty="0">
                <a:solidFill>
                  <a:srgbClr val="AEBAD5">
                    <a:lumMod val="75000"/>
                  </a:srgbClr>
                </a:solidFill>
                <a:cs typeface="Arial" charset="0"/>
              </a:rPr>
              <a:t>Causes of Malnutrition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8839200" cy="914400"/>
          </a:xfrm>
        </p:spPr>
        <p:txBody>
          <a:bodyPr>
            <a:normAutofit fontScale="90000"/>
          </a:bodyPr>
          <a:lstStyle/>
          <a:p>
            <a:pPr eaLnBrk="1" hangingPunct="1">
              <a:defRPr/>
            </a:pPr>
            <a:r>
              <a:rPr lang="en-GB" sz="4000" dirty="0">
                <a:effectLst>
                  <a:outerShdw blurRad="38100" dist="38100" dir="2700000" algn="tl">
                    <a:srgbClr val="000000">
                      <a:alpha val="43137"/>
                    </a:srgbClr>
                  </a:outerShdw>
                </a:effectLst>
              </a:rPr>
              <a:t>Spiral of infection and malnutrition</a:t>
            </a:r>
          </a:p>
        </p:txBody>
      </p:sp>
      <p:sp>
        <p:nvSpPr>
          <p:cNvPr id="8196" name="Rectangle 3"/>
          <p:cNvSpPr>
            <a:spLocks noGrp="1" noChangeArrowheads="1"/>
          </p:cNvSpPr>
          <p:nvPr>
            <p:ph type="body" sz="half" idx="1"/>
          </p:nvPr>
        </p:nvSpPr>
        <p:spPr/>
        <p:txBody>
          <a:bodyPr/>
          <a:lstStyle/>
          <a:p>
            <a:pPr eaLnBrk="1" hangingPunct="1">
              <a:buFontTx/>
              <a:buNone/>
            </a:pPr>
            <a:endParaRPr lang="en-GB" sz="2800"/>
          </a:p>
          <a:p>
            <a:pPr eaLnBrk="1" hangingPunct="1"/>
            <a:endParaRPr lang="en-GB" sz="2800"/>
          </a:p>
          <a:p>
            <a:pPr eaLnBrk="1" hangingPunct="1"/>
            <a:endParaRPr lang="en-GB" sz="2800"/>
          </a:p>
        </p:txBody>
      </p:sp>
      <p:sp>
        <p:nvSpPr>
          <p:cNvPr id="8197" name="Rectangle 4"/>
          <p:cNvSpPr>
            <a:spLocks noChangeArrowheads="1"/>
          </p:cNvSpPr>
          <p:nvPr/>
        </p:nvSpPr>
        <p:spPr bwMode="auto">
          <a:xfrm>
            <a:off x="533400" y="1981200"/>
            <a:ext cx="8229600" cy="1196975"/>
          </a:xfrm>
          <a:prstGeom prst="rect">
            <a:avLst/>
          </a:prstGeom>
          <a:noFill/>
          <a:ln w="9525">
            <a:noFill/>
            <a:miter lim="800000"/>
            <a:headEnd/>
            <a:tailEnd/>
          </a:ln>
        </p:spPr>
        <p:txBody>
          <a:bodyPr anchor="ctr"/>
          <a:lstStyle/>
          <a:p>
            <a:pPr algn="ctr" fontAlgn="base">
              <a:spcBef>
                <a:spcPct val="0"/>
              </a:spcBef>
              <a:spcAft>
                <a:spcPct val="0"/>
              </a:spcAft>
            </a:pPr>
            <a:endParaRPr lang="en-US" sz="4000">
              <a:solidFill>
                <a:srgbClr val="FFFF00"/>
              </a:solidFill>
              <a:latin typeface="Arial" charset="0"/>
              <a:cs typeface="Arial" charset="0"/>
            </a:endParaRPr>
          </a:p>
        </p:txBody>
      </p:sp>
      <p:graphicFrame>
        <p:nvGraphicFramePr>
          <p:cNvPr id="819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61446"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4"/>
          <p:cNvSpPr txBox="1">
            <a:spLocks noChangeArrowheads="1"/>
          </p:cNvSpPr>
          <p:nvPr/>
        </p:nvSpPr>
        <p:spPr bwMode="auto">
          <a:xfrm rot="16200000">
            <a:off x="6584950" y="2968625"/>
            <a:ext cx="4265613" cy="461963"/>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b="1" dirty="0">
                <a:solidFill>
                  <a:srgbClr val="AEBAD5">
                    <a:lumMod val="75000"/>
                  </a:srgbClr>
                </a:solidFill>
                <a:cs typeface="Arial" charset="0"/>
              </a:rPr>
              <a:t>Causes of Malnutrition </a:t>
            </a:r>
          </a:p>
        </p:txBody>
      </p:sp>
      <p:pic>
        <p:nvPicPr>
          <p:cNvPr id="8199" name="Picture 2"/>
          <p:cNvPicPr>
            <a:picLocks noChangeAspect="1" noChangeArrowheads="1"/>
          </p:cNvPicPr>
          <p:nvPr/>
        </p:nvPicPr>
        <p:blipFill>
          <a:blip r:embed="rId6" cstate="print"/>
          <a:srcRect/>
          <a:stretch>
            <a:fillRect/>
          </a:stretch>
        </p:blipFill>
        <p:spPr bwMode="auto">
          <a:xfrm>
            <a:off x="1752600" y="838200"/>
            <a:ext cx="5203825" cy="58245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8897938" cy="1116013"/>
          </a:xfrm>
        </p:spPr>
        <p:txBody>
          <a:bodyPr>
            <a:normAutofit fontScale="90000"/>
          </a:bodyPr>
          <a:lstStyle/>
          <a:p>
            <a:pPr eaLnBrk="1" hangingPunct="1">
              <a:defRPr/>
            </a:pPr>
            <a:br>
              <a:rPr lang="en-GB" sz="3200" b="1" dirty="0">
                <a:solidFill>
                  <a:srgbClr val="FFFF00"/>
                </a:solidFill>
              </a:rPr>
            </a:br>
            <a:r>
              <a:rPr lang="en-GB" sz="3300" b="1" dirty="0"/>
              <a:t>Infections impair nutritional status by several routes</a:t>
            </a:r>
            <a:endParaRPr lang="en-GB" sz="3300" b="1" dirty="0">
              <a:solidFill>
                <a:srgbClr val="FFFF00"/>
              </a:solidFill>
            </a:endParaRPr>
          </a:p>
        </p:txBody>
      </p:sp>
      <p:sp>
        <p:nvSpPr>
          <p:cNvPr id="9220" name="Rectangle 3"/>
          <p:cNvSpPr>
            <a:spLocks noGrp="1" noChangeArrowheads="1"/>
          </p:cNvSpPr>
          <p:nvPr>
            <p:ph sz="quarter" idx="1"/>
          </p:nvPr>
        </p:nvSpPr>
        <p:spPr>
          <a:xfrm>
            <a:off x="152400" y="1295400"/>
            <a:ext cx="8305800" cy="5337175"/>
          </a:xfrm>
        </p:spPr>
        <p:txBody>
          <a:bodyPr/>
          <a:lstStyle/>
          <a:p>
            <a:pPr eaLnBrk="1" hangingPunct="1">
              <a:lnSpc>
                <a:spcPct val="90000"/>
              </a:lnSpc>
            </a:pPr>
            <a:r>
              <a:rPr lang="en-GB" sz="2100" b="1">
                <a:solidFill>
                  <a:schemeClr val="tx2"/>
                </a:solidFill>
              </a:rPr>
              <a:t>Reduced food intake</a:t>
            </a:r>
          </a:p>
          <a:p>
            <a:pPr lvl="1" eaLnBrk="1" hangingPunct="1">
              <a:lnSpc>
                <a:spcPct val="90000"/>
              </a:lnSpc>
            </a:pPr>
            <a:r>
              <a:rPr lang="en-GB"/>
              <a:t>poor appetite</a:t>
            </a:r>
          </a:p>
          <a:p>
            <a:pPr lvl="1" eaLnBrk="1" hangingPunct="1">
              <a:lnSpc>
                <a:spcPct val="90000"/>
              </a:lnSpc>
            </a:pPr>
            <a:r>
              <a:rPr lang="en-GB"/>
              <a:t>mother/carer may withhold food</a:t>
            </a:r>
          </a:p>
          <a:p>
            <a:pPr lvl="1" eaLnBrk="1" hangingPunct="1">
              <a:lnSpc>
                <a:spcPct val="90000"/>
              </a:lnSpc>
              <a:buFontTx/>
              <a:buNone/>
            </a:pPr>
            <a:endParaRPr lang="en-GB"/>
          </a:p>
          <a:p>
            <a:pPr eaLnBrk="1" hangingPunct="1">
              <a:lnSpc>
                <a:spcPct val="90000"/>
              </a:lnSpc>
            </a:pPr>
            <a:r>
              <a:rPr lang="en-GB" sz="2100" b="1">
                <a:solidFill>
                  <a:schemeClr val="tx2"/>
                </a:solidFill>
              </a:rPr>
              <a:t>Increased utilisation by the body</a:t>
            </a:r>
          </a:p>
          <a:p>
            <a:pPr lvl="1" eaLnBrk="1" hangingPunct="1">
              <a:lnSpc>
                <a:spcPct val="90000"/>
              </a:lnSpc>
            </a:pPr>
            <a:r>
              <a:rPr lang="en-GB"/>
              <a:t>energy and nutrients</a:t>
            </a:r>
          </a:p>
          <a:p>
            <a:pPr lvl="1" eaLnBrk="1" hangingPunct="1">
              <a:lnSpc>
                <a:spcPct val="90000"/>
              </a:lnSpc>
            </a:pPr>
            <a:endParaRPr lang="en-GB"/>
          </a:p>
          <a:p>
            <a:pPr eaLnBrk="1" hangingPunct="1">
              <a:lnSpc>
                <a:spcPct val="90000"/>
              </a:lnSpc>
            </a:pPr>
            <a:r>
              <a:rPr lang="en-GB" sz="2100" b="1">
                <a:solidFill>
                  <a:schemeClr val="tx2"/>
                </a:solidFill>
              </a:rPr>
              <a:t>Losses during diarrhoea</a:t>
            </a:r>
          </a:p>
          <a:p>
            <a:pPr lvl="1" eaLnBrk="1" hangingPunct="1">
              <a:lnSpc>
                <a:spcPct val="90000"/>
              </a:lnSpc>
            </a:pPr>
            <a:r>
              <a:rPr lang="en-GB"/>
              <a:t>protein, zinc</a:t>
            </a:r>
          </a:p>
          <a:p>
            <a:pPr lvl="1" eaLnBrk="1" hangingPunct="1">
              <a:lnSpc>
                <a:spcPct val="90000"/>
              </a:lnSpc>
            </a:pPr>
            <a:r>
              <a:rPr lang="en-GB"/>
              <a:t>potassium, magnesium</a:t>
            </a:r>
          </a:p>
          <a:p>
            <a:pPr lvl="1" eaLnBrk="1" hangingPunct="1">
              <a:lnSpc>
                <a:spcPct val="90000"/>
              </a:lnSpc>
              <a:buFontTx/>
              <a:buNone/>
            </a:pPr>
            <a:endParaRPr lang="en-GB"/>
          </a:p>
          <a:p>
            <a:pPr lvl="1" eaLnBrk="1" hangingPunct="1">
              <a:lnSpc>
                <a:spcPct val="90000"/>
              </a:lnSpc>
              <a:buFontTx/>
              <a:buNone/>
            </a:pPr>
            <a:endParaRPr lang="en-GB"/>
          </a:p>
        </p:txBody>
      </p:sp>
      <p:graphicFrame>
        <p:nvGraphicFramePr>
          <p:cNvPr id="9218" name="Object 2"/>
          <p:cNvGraphicFramePr>
            <a:graphicFrameLocks noChangeAspect="1"/>
          </p:cNvGraphicFramePr>
          <p:nvPr/>
        </p:nvGraphicFramePr>
        <p:xfrm>
          <a:off x="7924800" y="6169025"/>
          <a:ext cx="838200" cy="688975"/>
        </p:xfrm>
        <a:graphic>
          <a:graphicData uri="http://schemas.openxmlformats.org/presentationml/2006/ole">
            <mc:AlternateContent xmlns:mc="http://schemas.openxmlformats.org/markup-compatibility/2006">
              <mc:Choice xmlns:v="urn:schemas-microsoft-com:vml" Requires="v">
                <p:oleObj spid="_x0000_s62470"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rot="16200000">
            <a:off x="6394450" y="2778125"/>
            <a:ext cx="4646613" cy="461963"/>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b="1" dirty="0">
                <a:solidFill>
                  <a:srgbClr val="AEBAD5">
                    <a:lumMod val="75000"/>
                  </a:srgbClr>
                </a:solidFill>
                <a:cs typeface="Arial" charset="0"/>
              </a:rPr>
              <a:t>Causes of Malnutrition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p:cNvSpPr>
          <p:nvPr>
            <p:ph type="title" idx="4294967295"/>
          </p:nvPr>
        </p:nvSpPr>
        <p:spPr bwMode="auto">
          <a:xfrm>
            <a:off x="152400" y="274638"/>
            <a:ext cx="7772400" cy="868362"/>
          </a:xfrm>
          <a:noFill/>
        </p:spPr>
        <p:txBody>
          <a:bodyPr wrap="square" lIns="91440" tIns="45720" rIns="91440" bIns="45720" numCol="1" anchorCtr="0" compatLnSpc="1">
            <a:prstTxWarp prst="textNoShape">
              <a:avLst/>
            </a:prstTxWarp>
          </a:bodyPr>
          <a:lstStyle/>
          <a:p>
            <a:r>
              <a:rPr lang="en-US" cap="none"/>
              <a:t>Underlying Causes</a:t>
            </a:r>
          </a:p>
        </p:txBody>
      </p:sp>
      <p:sp>
        <p:nvSpPr>
          <p:cNvPr id="10244" name="Rectangle 3"/>
          <p:cNvSpPr>
            <a:spLocks noGrp="1" noChangeArrowheads="1"/>
          </p:cNvSpPr>
          <p:nvPr>
            <p:ph type="body" idx="1"/>
          </p:nvPr>
        </p:nvSpPr>
        <p:spPr>
          <a:xfrm>
            <a:off x="228600" y="1600200"/>
            <a:ext cx="7696200" cy="4873625"/>
          </a:xfrm>
          <a:solidFill>
            <a:schemeClr val="accent2"/>
          </a:solidFill>
        </p:spPr>
        <p:txBody>
          <a:bodyPr/>
          <a:lstStyle/>
          <a:p>
            <a:pPr marL="609600" indent="-609600" eaLnBrk="1" hangingPunct="1">
              <a:buFont typeface="Wingdings" pitchFamily="2" charset="2"/>
              <a:buChar char="Ø"/>
            </a:pPr>
            <a:r>
              <a:rPr lang="en-GB" sz="2100" b="1" dirty="0"/>
              <a:t>Household Food Insecurity:</a:t>
            </a:r>
            <a:r>
              <a:rPr lang="en-GB" sz="2100" dirty="0"/>
              <a:t> Limited access or availability of food</a:t>
            </a:r>
          </a:p>
          <a:p>
            <a:pPr marL="609600" indent="-609600" eaLnBrk="1" hangingPunct="1">
              <a:buFont typeface="Wingdings" pitchFamily="2" charset="2"/>
              <a:buChar char="Ø"/>
            </a:pPr>
            <a:endParaRPr lang="en-GB" sz="2100" dirty="0"/>
          </a:p>
          <a:p>
            <a:pPr marL="609600" indent="-609600" eaLnBrk="1" hangingPunct="1">
              <a:buFont typeface="Wingdings" pitchFamily="2" charset="2"/>
              <a:buChar char="Ø"/>
            </a:pPr>
            <a:r>
              <a:rPr lang="en-GB" sz="2100" b="1" dirty="0"/>
              <a:t>Inadequate Care:</a:t>
            </a:r>
            <a:r>
              <a:rPr lang="en-GB" sz="2100" dirty="0"/>
              <a:t> Inadequate social and care environment in the household and local community</a:t>
            </a:r>
          </a:p>
          <a:p>
            <a:pPr marL="609600" indent="-609600" eaLnBrk="1" hangingPunct="1">
              <a:buFont typeface="Wingdings" pitchFamily="2" charset="2"/>
              <a:buChar char="Ø"/>
            </a:pPr>
            <a:endParaRPr lang="en-GB" sz="2100" b="1" dirty="0"/>
          </a:p>
          <a:p>
            <a:pPr marL="609600" indent="-609600" eaLnBrk="1" hangingPunct="1">
              <a:buFont typeface="Wingdings" pitchFamily="2" charset="2"/>
              <a:buChar char="Ø"/>
            </a:pPr>
            <a:r>
              <a:rPr lang="en-GB" sz="2100" b="1" dirty="0"/>
              <a:t>Un health household environment and lack of health services:</a:t>
            </a:r>
            <a:r>
              <a:rPr lang="en-GB" sz="2100" dirty="0"/>
              <a:t> </a:t>
            </a:r>
          </a:p>
          <a:p>
            <a:pPr marL="609600" indent="-609600" eaLnBrk="1" hangingPunct="1">
              <a:buFont typeface="Wingdings" pitchFamily="2" charset="2"/>
              <a:buChar char="Ø"/>
            </a:pPr>
            <a:endParaRPr lang="en-GB" sz="2100" dirty="0"/>
          </a:p>
          <a:p>
            <a:pPr marL="609600" indent="-609600" eaLnBrk="1" hangingPunct="1">
              <a:buFont typeface="Wingdings" pitchFamily="2" charset="2"/>
              <a:buChar char="Ø"/>
            </a:pPr>
            <a:r>
              <a:rPr lang="en-GB" sz="2100" b="1" dirty="0"/>
              <a:t>Income Poverty: </a:t>
            </a:r>
            <a:r>
              <a:rPr lang="en-GB" sz="2100" dirty="0"/>
              <a:t>employment, self employment, dwelling, assets, remittances, pensions, transfers</a:t>
            </a:r>
            <a:endParaRPr lang="en-GB" sz="2100" b="1" dirty="0"/>
          </a:p>
          <a:p>
            <a:pPr marL="609600" indent="-609600" eaLnBrk="1" hangingPunct="1">
              <a:buFont typeface="Wingdings" pitchFamily="2" charset="2"/>
              <a:buChar char="Ø"/>
            </a:pPr>
            <a:endParaRPr lang="en-US" sz="2100" dirty="0"/>
          </a:p>
        </p:txBody>
      </p:sp>
      <p:graphicFrame>
        <p:nvGraphicFramePr>
          <p:cNvPr id="1024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63494"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rot="16200000">
            <a:off x="6394450" y="2778125"/>
            <a:ext cx="4646613" cy="461963"/>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b="1" dirty="0">
                <a:solidFill>
                  <a:srgbClr val="AEBAD5">
                    <a:lumMod val="75000"/>
                  </a:srgbClr>
                </a:solidFill>
                <a:cs typeface="Arial" charset="0"/>
              </a:rPr>
              <a:t>Causes of Malnutrition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277</TotalTime>
  <Words>2698</Words>
  <Application>Microsoft Office PowerPoint</Application>
  <PresentationFormat>On-screen Show (4:3)</PresentationFormat>
  <Paragraphs>482</Paragraphs>
  <Slides>56</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4" baseType="lpstr">
      <vt:lpstr>Arial</vt:lpstr>
      <vt:lpstr>Calibri</vt:lpstr>
      <vt:lpstr>Century Schoolbook</vt:lpstr>
      <vt:lpstr>Tahoma</vt:lpstr>
      <vt:lpstr>Wingdings</vt:lpstr>
      <vt:lpstr>Wingdings 2</vt:lpstr>
      <vt:lpstr>Oriel</vt:lpstr>
      <vt:lpstr>Picture</vt:lpstr>
      <vt:lpstr>Integrated management of acute malnutrition</vt:lpstr>
      <vt:lpstr>Training Objective</vt:lpstr>
      <vt:lpstr>Learning Objectives:</vt:lpstr>
      <vt:lpstr>CAUSES OF MALNUTRITION  </vt:lpstr>
      <vt:lpstr>PowerPoint Presentation</vt:lpstr>
      <vt:lpstr>Immediate causes</vt:lpstr>
      <vt:lpstr>Spiral of infection and malnutrition</vt:lpstr>
      <vt:lpstr> Infections impair nutritional status by several routes</vt:lpstr>
      <vt:lpstr>Underlying Causes</vt:lpstr>
      <vt:lpstr>Basic Causes</vt:lpstr>
      <vt:lpstr>Categories of Malnutrition</vt:lpstr>
      <vt:lpstr>Forms of Acute Malnutrition</vt:lpstr>
      <vt:lpstr>ACUTE MALNUTRITION: NUTRITION INDICATORS</vt:lpstr>
      <vt:lpstr>DIAGNOSIS OF ACUTE MALNUTRITION </vt:lpstr>
      <vt:lpstr>Diagnosis  and Triage of Acute  malnutrition </vt:lpstr>
      <vt:lpstr>Diagnosis  and Triage of Acute  malnutrition </vt:lpstr>
      <vt:lpstr>1. Marasmus 2. Kwashiorkor</vt:lpstr>
      <vt:lpstr>PowerPoint Presentation</vt:lpstr>
      <vt:lpstr>PowerPoint Presentation</vt:lpstr>
      <vt:lpstr>Classification for moderate malnutrition and at risk</vt:lpstr>
      <vt:lpstr>Classification for moderate malnutrition and at risk</vt:lpstr>
      <vt:lpstr>Classification for moderate malnutrition and at risk</vt:lpstr>
      <vt:lpstr>PowerPoint Presentation</vt:lpstr>
      <vt:lpstr>Exercise 1b :</vt:lpstr>
      <vt:lpstr>PowerPoint Presentation</vt:lpstr>
      <vt:lpstr> ANTHROPOMETRIC MEASUREMENTS </vt:lpstr>
      <vt:lpstr>How to measure MUAC</vt:lpstr>
      <vt:lpstr>PowerPoint Presentation</vt:lpstr>
      <vt:lpstr>How to Measure Length/Height</vt:lpstr>
      <vt:lpstr>PowerPoint Presentation</vt:lpstr>
      <vt:lpstr>PowerPoint Presentation</vt:lpstr>
      <vt:lpstr>PowerPoint Presentation</vt:lpstr>
      <vt:lpstr>PowerPoint Presentation</vt:lpstr>
      <vt:lpstr>PowerPoint Presentation</vt:lpstr>
      <vt:lpstr>HOW TO MEASURE WEIGHT</vt:lpstr>
      <vt:lpstr>PowerPoint Presentation</vt:lpstr>
      <vt:lpstr>PowerPoint Presentation</vt:lpstr>
      <vt:lpstr>How to check for Oedema </vt:lpstr>
      <vt:lpstr>Dermatosis in Oedema</vt:lpstr>
      <vt:lpstr>Step 3:  CALCULATING ANTHROPOMETRIC INDICES</vt:lpstr>
      <vt:lpstr>Weight for Height</vt:lpstr>
      <vt:lpstr>PowerPoint Presentation</vt:lpstr>
      <vt:lpstr>PowerPoint Presentation</vt:lpstr>
      <vt:lpstr>Exercise: </vt:lpstr>
      <vt:lpstr>PowerPoint Presentation</vt:lpstr>
      <vt:lpstr>Body Mass Index</vt:lpstr>
      <vt:lpstr>Example</vt:lpstr>
      <vt:lpstr>TRIAGE OF ACUTE MALNUTRITION </vt:lpstr>
      <vt:lpstr>Triage of acute malnutrition</vt:lpstr>
      <vt:lpstr>PowerPoint Presentation</vt:lpstr>
      <vt:lpstr>Exercise 1</vt:lpstr>
      <vt:lpstr>Exercise 2</vt:lpstr>
      <vt:lpstr>EXERCISE 3 </vt:lpstr>
      <vt:lpstr>EXERCISE 4 GROUP DISCUSSION ON TRIAGE- ASSIGNMENT</vt:lpstr>
      <vt:lpstr>Answer sheet</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management of acute malnutrition</dc:title>
  <dc:creator>Claire O.</dc:creator>
  <cp:lastModifiedBy>hp</cp:lastModifiedBy>
  <cp:revision>21</cp:revision>
  <dcterms:created xsi:type="dcterms:W3CDTF">2014-12-03T12:03:39Z</dcterms:created>
  <dcterms:modified xsi:type="dcterms:W3CDTF">2019-11-21T15:46:10Z</dcterms:modified>
</cp:coreProperties>
</file>