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25" r:id="rId13"/>
    <p:sldId id="327" r:id="rId14"/>
    <p:sldId id="328" r:id="rId15"/>
    <p:sldId id="329" r:id="rId16"/>
    <p:sldId id="268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6" r:id="rId28"/>
    <p:sldId id="307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20" r:id="rId40"/>
    <p:sldId id="322" r:id="rId41"/>
    <p:sldId id="323" r:id="rId42"/>
    <p:sldId id="274" r:id="rId43"/>
    <p:sldId id="275" r:id="rId44"/>
    <p:sldId id="276" r:id="rId45"/>
    <p:sldId id="283" r:id="rId46"/>
    <p:sldId id="284" r:id="rId47"/>
    <p:sldId id="285" r:id="rId48"/>
    <p:sldId id="286" r:id="rId49"/>
    <p:sldId id="287" r:id="rId50"/>
    <p:sldId id="288" r:id="rId51"/>
    <p:sldId id="330" r:id="rId52"/>
    <p:sldId id="28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687" autoAdjust="0"/>
  </p:normalViewPr>
  <p:slideViewPr>
    <p:cSldViewPr>
      <p:cViewPr varScale="1">
        <p:scale>
          <a:sx n="53" d="100"/>
          <a:sy n="53" d="100"/>
        </p:scale>
        <p:origin x="-9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1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62546-5CCD-4870-978B-8B253601B0A4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D6B75-711D-4917-A5AE-98D07B5361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D3F68E-5253-4901-B08C-A2A4B66F811C}" type="slidenum">
              <a:rPr lang="en-GB">
                <a:solidFill>
                  <a:prstClr val="black"/>
                </a:solidFill>
                <a:cs typeface="Arial" charset="0"/>
              </a:rPr>
              <a:pPr/>
              <a:t>2</a:t>
            </a:fld>
            <a:endParaRPr lang="en-GB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1903-53CE-45F8-8108-615EE0AFA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47F9-C7D3-4A57-A144-8C7306BDC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3E02-F6DD-470C-9A85-D322321C6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5515-07A7-4596-A64F-CB88AF62B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E9C6-5DAE-4EC2-B250-6259C71C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E0172E-1F3D-4935-AA86-512652E62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885B2-094C-4AFA-8959-EC105618B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656E-E221-4A94-8DEB-6EE8E48CE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CD2F-9C2B-4581-B029-8952ADAAD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AC23CC-8917-4ED2-8E09-A1DC7E5D2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A81B-59C4-4AB0-883B-B0C0B97B5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58EDF6-1F2B-4100-82D5-4EFCE4DCF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AFD535-92D4-4EFE-B44C-D81F27999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79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  <a:latin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7C82F-0718-4D0A-8A7C-597EC99BD67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mlDrawing" Target="../drawings/vmlDrawing24.vml"/><Relationship Id="rId1" Type="http://schemas.openxmlformats.org/officeDocument/2006/relationships/themeOverride" Target="../theme/themeOverride2.xml"/><Relationship Id="rId4" Type="http://schemas.openxmlformats.org/officeDocument/2006/relationships/oleObject" Target="../embeddings/oleObject25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27432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C00000"/>
                </a:solidFill>
              </a:rPr>
              <a:t>Integrated management of acute malnutrition</a:t>
            </a:r>
          </a:p>
        </p:txBody>
      </p:sp>
      <p:sp>
        <p:nvSpPr>
          <p:cNvPr id="1028" name="Subtitle 2"/>
          <p:cNvSpPr>
            <a:spLocks noGrp="1"/>
          </p:cNvSpPr>
          <p:nvPr>
            <p:ph type="subTitle" idx="4294967295"/>
          </p:nvPr>
        </p:nvSpPr>
        <p:spPr>
          <a:xfrm>
            <a:off x="2744788" y="4648200"/>
            <a:ext cx="6399212" cy="83978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Nutrition Information, Education and Communication</a:t>
            </a:r>
            <a:endParaRPr lang="en-GB" sz="280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104775"/>
          <a:ext cx="1447800" cy="1190625"/>
        </p:xfrm>
        <a:graphic>
          <a:graphicData uri="http://schemas.openxmlformats.org/presentationml/2006/ole">
            <p:oleObj spid="_x0000_s33794" name="Picture" r:id="rId3" imgW="975240" imgH="914400" progId="Word.Picture.8">
              <p:embed/>
            </p:oleObj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0" y="12954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prstClr val="black"/>
                </a:solidFill>
              </a:rPr>
              <a:t>Republic  of Kenya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Mass media communication</a:t>
            </a:r>
            <a:endParaRPr lang="en-US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77200" cy="4873625"/>
          </a:xfrm>
        </p:spPr>
        <p:txBody>
          <a:bodyPr/>
          <a:lstStyle/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GB" smtClean="0"/>
          </a:p>
          <a:p>
            <a:pPr marL="609600" indent="-609600" eaLnBrk="1" hangingPunct="1">
              <a:buClr>
                <a:schemeClr val="tx1"/>
              </a:buClr>
            </a:pPr>
            <a:r>
              <a:rPr lang="en-GB" sz="2100" smtClean="0"/>
              <a:t>For effective results, use a mix of media options (e.g. radio and print) to clearly communicate a single message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GB" sz="2100" smtClean="0"/>
          </a:p>
          <a:p>
            <a:pPr marL="990600" lvl="1" indent="-533400" eaLnBrk="1" hangingPunct="1">
              <a:buClr>
                <a:schemeClr val="tx1"/>
              </a:buClr>
              <a:buFont typeface="Wingdings 2" pitchFamily="18" charset="2"/>
              <a:buNone/>
            </a:pPr>
            <a:r>
              <a:rPr lang="en-GB" b="1" smtClean="0"/>
              <a:t>Examples:</a:t>
            </a:r>
          </a:p>
          <a:p>
            <a:pPr marL="990600" lvl="1" indent="-5334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GB" smtClean="0"/>
              <a:t>Print media</a:t>
            </a:r>
          </a:p>
          <a:p>
            <a:pPr marL="990600" lvl="1" indent="-533400" eaLnBrk="1" hangingPunct="1">
              <a:spcBef>
                <a:spcPct val="0"/>
              </a:spcBef>
              <a:buClr>
                <a:schemeClr val="tx1"/>
              </a:buClr>
              <a:buFont typeface="Wingdings 2" pitchFamily="18" charset="2"/>
              <a:buNone/>
            </a:pPr>
            <a:endParaRPr lang="en-GB" smtClean="0"/>
          </a:p>
          <a:p>
            <a:pPr marL="990600" lvl="1" indent="-5334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GB" smtClean="0"/>
              <a:t>Broadcast media</a:t>
            </a:r>
          </a:p>
          <a:p>
            <a:pPr marL="990600" lvl="1" indent="-533400" eaLnBrk="1" hangingPunct="1">
              <a:spcBef>
                <a:spcPct val="0"/>
              </a:spcBef>
              <a:buClr>
                <a:schemeClr val="tx1"/>
              </a:buClr>
              <a:buFont typeface="Wingdings 2" pitchFamily="18" charset="2"/>
              <a:buNone/>
            </a:pPr>
            <a:endParaRPr lang="en-GB" smtClean="0"/>
          </a:p>
          <a:p>
            <a:pPr marL="990600" lvl="1" indent="-5334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GB" smtClean="0"/>
              <a:t>Internet</a:t>
            </a:r>
            <a:endParaRPr lang="en-US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43010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/>
              <a:t>Face-to-face / Interpersonal</a:t>
            </a:r>
            <a:endParaRPr lang="en-US" sz="32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7620000" cy="5105400"/>
          </a:xfrm>
        </p:spPr>
        <p:txBody>
          <a:bodyPr/>
          <a:lstStyle/>
          <a:p>
            <a:pPr marL="1371600" lvl="2" indent="-457200" eaLnBrk="1" hangingPunct="1">
              <a:buClr>
                <a:schemeClr val="tx1"/>
              </a:buClr>
              <a:buFontTx/>
              <a:buNone/>
            </a:pPr>
            <a:endParaRPr lang="en-GB" smtClean="0"/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endParaRPr lang="en-GB" smtClean="0"/>
          </a:p>
          <a:p>
            <a:pPr marL="609600" indent="-609600" eaLnBrk="1" hangingPunct="1">
              <a:buClr>
                <a:schemeClr val="tx1"/>
              </a:buClr>
            </a:pPr>
            <a:r>
              <a:rPr lang="en-GB" sz="2100" smtClean="0"/>
              <a:t>Useful to reach individuals/ sub-groups with specific nutrition-related problems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GB" sz="2100" smtClean="0"/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GB" sz="2100" b="1" smtClean="0"/>
              <a:t>Examples:</a:t>
            </a:r>
          </a:p>
          <a:p>
            <a:pPr marL="1371600" lvl="2" indent="-457200" eaLnBrk="1" hangingPunct="1">
              <a:buClr>
                <a:schemeClr val="tx1"/>
              </a:buClr>
              <a:buFont typeface="Wingdings" pitchFamily="2" charset="2"/>
              <a:buNone/>
            </a:pPr>
            <a:endParaRPr lang="en-GB" sz="2100" b="1" smtClean="0"/>
          </a:p>
          <a:p>
            <a:pPr marL="1371600" lvl="2" indent="-4572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100" smtClean="0"/>
              <a:t>Group discussion </a:t>
            </a:r>
          </a:p>
          <a:p>
            <a:pPr marL="1371600" lvl="2" indent="-4572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en-GB" sz="2100" smtClean="0"/>
          </a:p>
          <a:p>
            <a:pPr marL="1371600" lvl="2" indent="-4572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100" smtClean="0"/>
              <a:t>Counselling</a:t>
            </a:r>
          </a:p>
          <a:p>
            <a:pPr marL="1371600" lvl="2" indent="-4572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en-GB" sz="2100" smtClean="0"/>
          </a:p>
          <a:p>
            <a:pPr marL="1371600" lvl="2" indent="-4572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n-GB" sz="2100" smtClean="0"/>
              <a:t>Lectures</a:t>
            </a:r>
          </a:p>
          <a:p>
            <a:pPr marL="1371600" lvl="2" indent="-457200" eaLnBrk="1" hangingPunct="1">
              <a:buClr>
                <a:schemeClr val="tx1"/>
              </a:buClr>
            </a:pPr>
            <a:endParaRPr lang="en-US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44034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Nutrition Counseling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73730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77724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Importance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GB" dirty="0" smtClean="0"/>
              <a:t>Nutrition counselling is essential at discharge for acutely malnourished individuals who are managed at home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Caregivers must know the proper feeding practices at home to avoid patient relapse or deterioration in nutrition status.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The MoH </a:t>
            </a:r>
            <a:r>
              <a:rPr lang="en-GB" dirty="0" err="1" smtClean="0"/>
              <a:t>reccommends</a:t>
            </a:r>
            <a:r>
              <a:rPr lang="en-GB" dirty="0" smtClean="0"/>
              <a:t> the GATHER Approach in conducting a nutrition counselling Session</a:t>
            </a:r>
            <a:endParaRPr lang="en-US" dirty="0" smtClean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74754" name="Picture" r:id="rId3" imgW="975240" imgH="914400" progId="Word.Picture.8">
              <p:embed/>
            </p:oleObj>
          </a:graphicData>
        </a:graphic>
      </p:graphicFrame>
      <p:sp>
        <p:nvSpPr>
          <p:cNvPr id="27653" name="Text Box 6"/>
          <p:cNvSpPr txBox="1">
            <a:spLocks noChangeArrowheads="1"/>
          </p:cNvSpPr>
          <p:nvPr/>
        </p:nvSpPr>
        <p:spPr bwMode="auto">
          <a:xfrm rot="-5400000">
            <a:off x="6134100" y="2705100"/>
            <a:ext cx="4953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NUTRITION COUNSELLING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4873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GB" sz="3600" cap="none" smtClean="0"/>
              <a:t>GENERAL GUIDANCE</a:t>
            </a:r>
            <a:endParaRPr lang="en-US" sz="3600" cap="none" smtClean="0"/>
          </a:p>
        </p:txBody>
      </p:sp>
      <p:graphicFrame>
        <p:nvGraphicFramePr>
          <p:cNvPr id="28699" name="Group 27"/>
          <p:cNvGraphicFramePr>
            <a:graphicFrameLocks noGrp="1"/>
          </p:cNvGraphicFramePr>
          <p:nvPr>
            <p:ph type="tbl" idx="1"/>
          </p:nvPr>
        </p:nvGraphicFramePr>
        <p:xfrm>
          <a:off x="304800" y="914400"/>
          <a:ext cx="8458200" cy="4941571"/>
        </p:xfrm>
        <a:graphic>
          <a:graphicData uri="http://schemas.openxmlformats.org/drawingml/2006/table">
            <a:tbl>
              <a:tblPr/>
              <a:tblGrid>
                <a:gridCol w="1905000"/>
                <a:gridCol w="6553200"/>
              </a:tblGrid>
              <a:tr h="1023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Who does the nutrition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counselling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Nutritionists, nurses, clinicians, Community Health Workers, extension workers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When to do the nutrition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counselling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During management, discharge, and follow-up of malnourished individuals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Who are the clients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caregiver of child (parents or guardian)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community groups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pregnant and lactating mothers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adults who are malnourished or chronically ill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70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Materials and methods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Depending on the topic use national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MoH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 guidelines such as the IMCI, guidelines on IYCF, Nutrition and HIV/AIDS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Draw examples from local events and materials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Use simple language that is easily understood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charset="0"/>
                          <a:cs typeface="Times New Roman" pitchFamily="18" charset="0"/>
                        </a:rPr>
                        <a:t>Use pictures and posters to explain symptoms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75778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Gather  approach</a:t>
            </a:r>
            <a:endParaRPr lang="en-GB" dirty="0"/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825"/>
          </a:xfrm>
        </p:spPr>
        <p:txBody>
          <a:bodyPr/>
          <a:lstStyle/>
          <a:p>
            <a:pPr eaLnBrk="1" hangingPunct="1"/>
            <a:r>
              <a:rPr lang="en-GB" sz="2000" b="1" smtClean="0">
                <a:solidFill>
                  <a:srgbClr val="FF0000"/>
                </a:solidFill>
              </a:rPr>
              <a:t>G</a:t>
            </a:r>
            <a:r>
              <a:rPr lang="en-GB" sz="2000" smtClean="0"/>
              <a:t>reet the patient and offer them a seat, introduce each other and know their well being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/>
          </a:p>
          <a:p>
            <a:pPr eaLnBrk="1" hangingPunct="1"/>
            <a:r>
              <a:rPr lang="en-GB" sz="2000" smtClean="0">
                <a:solidFill>
                  <a:srgbClr val="FF0000"/>
                </a:solidFill>
              </a:rPr>
              <a:t>A</a:t>
            </a:r>
            <a:r>
              <a:rPr lang="en-GB" sz="2000" smtClean="0"/>
              <a:t>sk their feeling about their nutritionals status, feelings, symptoms, nutritional problems and concerns.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/>
          </a:p>
          <a:p>
            <a:pPr eaLnBrk="1" hangingPunct="1"/>
            <a:r>
              <a:rPr lang="en-GB" sz="2000" smtClean="0">
                <a:solidFill>
                  <a:srgbClr val="FF0000"/>
                </a:solidFill>
              </a:rPr>
              <a:t>T</a:t>
            </a:r>
            <a:r>
              <a:rPr lang="en-GB" sz="2000" smtClean="0"/>
              <a:t>ell patient of different options that can be used to address the nutritional problems- communicate key messages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/>
          </a:p>
          <a:p>
            <a:pPr eaLnBrk="1" hangingPunct="1"/>
            <a:r>
              <a:rPr lang="en-GB" sz="2000" smtClean="0">
                <a:solidFill>
                  <a:srgbClr val="FF0000"/>
                </a:solidFill>
              </a:rPr>
              <a:t>H</a:t>
            </a:r>
            <a:r>
              <a:rPr lang="en-GB" sz="2000" smtClean="0"/>
              <a:t>elp patient make informed choices and together develop action plan / approaches to address the problem 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/>
          </a:p>
          <a:p>
            <a:pPr eaLnBrk="1" hangingPunct="1"/>
            <a:r>
              <a:rPr lang="en-GB" sz="2000" smtClean="0">
                <a:solidFill>
                  <a:srgbClr val="FF0000"/>
                </a:solidFill>
              </a:rPr>
              <a:t>E</a:t>
            </a:r>
            <a:r>
              <a:rPr lang="en-GB" sz="2000" smtClean="0"/>
              <a:t>xplain fully the choices and actions and possible barriers</a:t>
            </a:r>
          </a:p>
          <a:p>
            <a:pPr eaLnBrk="1" hangingPunct="1"/>
            <a:endParaRPr lang="en-GB" sz="2000" smtClean="0"/>
          </a:p>
          <a:p>
            <a:pPr eaLnBrk="1" hangingPunct="1"/>
            <a:r>
              <a:rPr lang="en-GB" sz="2000" smtClean="0">
                <a:solidFill>
                  <a:srgbClr val="FF0000"/>
                </a:solidFill>
              </a:rPr>
              <a:t>R</a:t>
            </a:r>
            <a:r>
              <a:rPr lang="en-GB" sz="2000" smtClean="0"/>
              <a:t>eassure and give the </a:t>
            </a:r>
            <a:r>
              <a:rPr lang="en-GB" sz="2000" smtClean="0">
                <a:solidFill>
                  <a:srgbClr val="FF0000"/>
                </a:solidFill>
              </a:rPr>
              <a:t>R</a:t>
            </a:r>
            <a:r>
              <a:rPr lang="en-GB" sz="2000" smtClean="0"/>
              <a:t>eturn date of the next visit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76802" name="Picture" r:id="rId3" imgW="975240" imgH="914400" progId="Word.Picture.8">
              <p:embed/>
            </p:oleObj>
          </a:graphicData>
        </a:graphic>
      </p:graphicFrame>
      <p:sp>
        <p:nvSpPr>
          <p:cNvPr id="28677" name="Text Box 6"/>
          <p:cNvSpPr txBox="1">
            <a:spLocks noChangeArrowheads="1"/>
          </p:cNvSpPr>
          <p:nvPr/>
        </p:nvSpPr>
        <p:spPr bwMode="auto">
          <a:xfrm rot="-5400000">
            <a:off x="6134100" y="2705100"/>
            <a:ext cx="4953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NUTRITION COUNSELLING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Nutrition education messages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45058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Nutrition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Eleven evidence based interventions:</a:t>
            </a:r>
          </a:p>
          <a:p>
            <a:pPr algn="ctr">
              <a:buNone/>
            </a:pPr>
            <a:r>
              <a:rPr lang="en-US" b="1" dirty="0" smtClean="0"/>
              <a:t>H1 Infant and Young Child Nutrition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Promotion </a:t>
            </a:r>
            <a:r>
              <a:rPr lang="en-US" dirty="0" smtClean="0"/>
              <a:t>of Exclusive Breastfeeding for the first six months of life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Promotion of optimal complementary feeding for infants after the age of six months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H2 Improved Hygiene Practices</a:t>
            </a:r>
          </a:p>
          <a:p>
            <a:pPr marL="457200" lvl="0" indent="-457200">
              <a:buNone/>
            </a:pPr>
            <a:r>
              <a:rPr lang="en-US" dirty="0" smtClean="0"/>
              <a:t>3. Promotion </a:t>
            </a:r>
            <a:r>
              <a:rPr lang="en-US" dirty="0" smtClean="0"/>
              <a:t>of improved hygiene practices including hand washing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Nutrition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H3: Micronutrient Supplementation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4.Vitamin </a:t>
            </a:r>
            <a:r>
              <a:rPr lang="en-US" dirty="0" smtClean="0"/>
              <a:t>A Supplementation (2 doses per year for children 6-59 months)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5.Iron-folic </a:t>
            </a:r>
            <a:r>
              <a:rPr lang="en-US" dirty="0" smtClean="0"/>
              <a:t>acid supplementation for pregnant mothers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6. Zinc </a:t>
            </a:r>
            <a:r>
              <a:rPr lang="en-US" dirty="0" smtClean="0"/>
              <a:t>supplementation for diarrhea management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7. Multiple-micronutrients </a:t>
            </a:r>
            <a:r>
              <a:rPr lang="en-US" dirty="0" smtClean="0"/>
              <a:t>for children under five years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8. Salt </a:t>
            </a:r>
            <a:r>
              <a:rPr lang="en-US" dirty="0" smtClean="0"/>
              <a:t>Iodization</a:t>
            </a:r>
            <a:endParaRPr lang="en-US" b="1" dirty="0" smtClean="0"/>
          </a:p>
          <a:p>
            <a:pPr lvl="0">
              <a:buNone/>
            </a:pPr>
            <a:r>
              <a:rPr lang="en-US" dirty="0" smtClean="0"/>
              <a:t>9. Iron </a:t>
            </a:r>
            <a:r>
              <a:rPr lang="en-US" dirty="0" smtClean="0"/>
              <a:t>fortification of staple foods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 Nutrition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H4: De-worming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10. De- </a:t>
            </a:r>
            <a:r>
              <a:rPr lang="en-US" dirty="0" smtClean="0"/>
              <a:t>worming for children (2 doses per year for children 12-59 months)</a:t>
            </a:r>
            <a:endParaRPr lang="en-US" b="1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H5: Integrated Management of Acute Malnutrition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.</a:t>
            </a:r>
            <a:r>
              <a:rPr lang="en-US" dirty="0" smtClean="0"/>
              <a:t> 11</a:t>
            </a:r>
            <a:r>
              <a:rPr lang="en-US" dirty="0" smtClean="0"/>
              <a:t> Prevention </a:t>
            </a:r>
            <a:r>
              <a:rPr lang="en-US" dirty="0" smtClean="0"/>
              <a:t>and treatment of:</a:t>
            </a:r>
            <a:endParaRPr lang="en-US" b="1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n-US" dirty="0" smtClean="0"/>
              <a:t>Severe Acute Malnutrition</a:t>
            </a:r>
            <a:endParaRPr lang="en-US" b="1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n-US" dirty="0" smtClean="0"/>
              <a:t>Moderate under-nutrition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214313"/>
            <a:ext cx="6172200" cy="7477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GB" sz="3600" cap="none" dirty="0" smtClean="0">
                <a:solidFill>
                  <a:srgbClr val="FFFF00"/>
                </a:solidFill>
              </a:rPr>
              <a:t/>
            </a:r>
            <a:br>
              <a:rPr lang="en-GB" sz="3600" cap="none" dirty="0" smtClean="0">
                <a:solidFill>
                  <a:srgbClr val="FFFF00"/>
                </a:solidFill>
              </a:rPr>
            </a:br>
            <a:r>
              <a:rPr lang="en-GB" sz="3600" cap="none" dirty="0" smtClean="0">
                <a:solidFill>
                  <a:srgbClr val="FFFF00"/>
                </a:solidFill>
              </a:rPr>
              <a:t/>
            </a:r>
            <a:br>
              <a:rPr lang="en-GB" sz="3600" cap="none" dirty="0" smtClean="0">
                <a:solidFill>
                  <a:srgbClr val="FFFF00"/>
                </a:solidFill>
              </a:rPr>
            </a:br>
            <a:r>
              <a:rPr lang="en-GB" sz="3600" cap="none" dirty="0" smtClean="0">
                <a:solidFill>
                  <a:srgbClr val="FFFF00"/>
                </a:solidFill>
              </a:rPr>
              <a:t/>
            </a:r>
            <a:br>
              <a:rPr lang="en-GB" sz="3600" cap="none" dirty="0" smtClean="0">
                <a:solidFill>
                  <a:srgbClr val="FFFF00"/>
                </a:solidFill>
              </a:rPr>
            </a:br>
            <a:r>
              <a:rPr lang="en-GB" sz="3600" cap="none" dirty="0" smtClean="0">
                <a:solidFill>
                  <a:srgbClr val="FFFF00"/>
                </a:solidFill>
              </a:rPr>
              <a:t/>
            </a:r>
            <a:br>
              <a:rPr lang="en-GB" sz="3600" cap="none" dirty="0" smtClean="0">
                <a:solidFill>
                  <a:srgbClr val="FFFF00"/>
                </a:solidFill>
              </a:rPr>
            </a:br>
            <a:r>
              <a:rPr lang="en-GB" sz="3600" cap="none" dirty="0" smtClean="0"/>
              <a:t>ACKNOWLEDGMENT</a:t>
            </a:r>
            <a:endParaRPr lang="en-GB" sz="2800" cap="none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50" y="928688"/>
          <a:ext cx="1447800" cy="1190625"/>
        </p:xfrm>
        <a:graphic>
          <a:graphicData uri="http://schemas.openxmlformats.org/presentationml/2006/ole">
            <p:oleObj spid="_x0000_s34818" name="Picture" r:id="rId4" imgW="975240" imgH="914400" progId="Word.Picture.8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50" y="2143125"/>
            <a:ext cx="1571625" cy="6429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None/>
              <a:defRPr/>
            </a:pPr>
            <a:endParaRPr lang="en-GB" sz="1400" b="1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None/>
              <a:defRPr/>
            </a:pPr>
            <a:r>
              <a:rPr lang="en-GB" sz="1400" b="1" dirty="0">
                <a:solidFill>
                  <a:prstClr val="black"/>
                </a:solidFill>
                <a:cs typeface="Arial" pitchFamily="34" charset="0"/>
              </a:rPr>
              <a:t>MINISTRY OF PUBLIC  HEALTH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072313" y="928688"/>
          <a:ext cx="1447800" cy="1190625"/>
        </p:xfrm>
        <a:graphic>
          <a:graphicData uri="http://schemas.openxmlformats.org/presentationml/2006/ole">
            <p:oleObj spid="_x0000_s34819" name="Picture" r:id="rId5" imgW="975240" imgH="914400" progId="Word.Picture.8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072313" y="2143125"/>
            <a:ext cx="1571625" cy="6429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None/>
              <a:defRPr/>
            </a:pPr>
            <a:endParaRPr lang="en-GB" sz="1400" b="1" dirty="0">
              <a:solidFill>
                <a:prstClr val="black"/>
              </a:solidFill>
              <a:cs typeface="Arial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None/>
              <a:defRPr/>
            </a:pPr>
            <a:r>
              <a:rPr lang="en-GB" sz="1400" b="1" dirty="0">
                <a:solidFill>
                  <a:prstClr val="black"/>
                </a:solidFill>
                <a:cs typeface="Arial" pitchFamily="34" charset="0"/>
              </a:rPr>
              <a:t>MINISTRY OF MEDICAL SERVICES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42363" t="5534" r="13849" b="80237"/>
          <a:stretch>
            <a:fillRect/>
          </a:stretch>
        </p:blipFill>
        <p:spPr bwMode="auto">
          <a:xfrm>
            <a:off x="3500438" y="2857500"/>
            <a:ext cx="20716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 r="3802"/>
          <a:stretch>
            <a:fillRect/>
          </a:stretch>
        </p:blipFill>
        <p:spPr bwMode="auto">
          <a:xfrm>
            <a:off x="3571875" y="4286250"/>
            <a:ext cx="1647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AC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3429000"/>
            <a:ext cx="18573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CONCERN new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13" y="3571875"/>
            <a:ext cx="1928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13" y="5857875"/>
            <a:ext cx="29289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Unice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88" y="1428750"/>
            <a:ext cx="2643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H1 Infant and Young Child Nutrition 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67586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breast feeding for the first 6 months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x-none" b="1" smtClean="0"/>
              <a:t>Place infant skin-to-skin with mother immediately </a:t>
            </a:r>
            <a:r>
              <a:rPr lang="x-none" b="1" smtClean="0"/>
              <a:t>after </a:t>
            </a:r>
            <a:r>
              <a:rPr lang="x-none" b="1" smtClean="0"/>
              <a:t>birth</a:t>
            </a:r>
            <a:endParaRPr lang="en-US" b="1" dirty="0" smtClean="0"/>
          </a:p>
          <a:p>
            <a:pPr lvl="0"/>
            <a:endParaRPr lang="en-US" b="1" dirty="0" smtClean="0"/>
          </a:p>
          <a:p>
            <a:r>
              <a:rPr lang="x-none" b="1" smtClean="0"/>
              <a:t>Initiate breastfeeding within the first hour </a:t>
            </a:r>
            <a:r>
              <a:rPr lang="x-none" b="1" smtClean="0"/>
              <a:t>of </a:t>
            </a:r>
            <a:r>
              <a:rPr lang="x-none" b="1" smtClean="0"/>
              <a:t>birth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Benefits of Early </a:t>
            </a:r>
            <a:r>
              <a:rPr lang="en-US" b="1" dirty="0" smtClean="0"/>
              <a:t>Initiation</a:t>
            </a: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feeding for the first 6 months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x-none" b="1" smtClean="0"/>
              <a:t>Encourage and promote exclusive breastfeeding for infants from birth up to six months (no food or drink, not even water should be given to the baby during this period)</a:t>
            </a:r>
            <a:endParaRPr lang="en-US" b="1" dirty="0" smtClean="0"/>
          </a:p>
          <a:p>
            <a:endParaRPr lang="en-US" b="1" dirty="0" smtClean="0"/>
          </a:p>
          <a:p>
            <a:pPr lvl="0"/>
            <a:r>
              <a:rPr lang="x-none" b="1" smtClean="0"/>
              <a:t>Breastfeed frequently, day </a:t>
            </a:r>
            <a:r>
              <a:rPr lang="x-none" b="1" smtClean="0"/>
              <a:t>and </a:t>
            </a:r>
            <a:r>
              <a:rPr lang="x-none" b="1" smtClean="0"/>
              <a:t>night</a:t>
            </a:r>
            <a:endParaRPr lang="en-US" b="1" dirty="0" smtClean="0"/>
          </a:p>
          <a:p>
            <a:pPr lvl="0"/>
            <a:endParaRPr lang="en-US" b="1" dirty="0" smtClean="0"/>
          </a:p>
          <a:p>
            <a:r>
              <a:rPr lang="en-US" b="1" dirty="0" smtClean="0"/>
              <a:t>Encourage breastfeeding on demand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feeding for the first 6 months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Let infant finish one breast and come off by him/herself before switching to the other breast</a:t>
            </a:r>
            <a:r>
              <a:rPr lang="en-US" b="1" dirty="0" smtClean="0"/>
              <a:t>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x-none" b="1" smtClean="0"/>
              <a:t>Good positioning </a:t>
            </a:r>
            <a:r>
              <a:rPr lang="x-none" b="1" smtClean="0"/>
              <a:t>and </a:t>
            </a:r>
            <a:r>
              <a:rPr lang="x-none" b="1" smtClean="0"/>
              <a:t>attachment</a:t>
            </a:r>
            <a:endParaRPr lang="en-US" b="1" dirty="0" smtClean="0"/>
          </a:p>
          <a:p>
            <a:pPr lvl="0"/>
            <a:endParaRPr lang="en-US" b="1" dirty="0" smtClean="0"/>
          </a:p>
          <a:p>
            <a:r>
              <a:rPr lang="x-none" b="1" smtClean="0"/>
              <a:t>Show mothers how to breastfeed and to maintain lactation even if they should be separated from their infants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breast feeding for the first 6 months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x-none" b="1" smtClean="0"/>
              <a:t>Continue breastfeeding for 2 years of age or longer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/>
            <a:r>
              <a:rPr lang="x-none" b="1" smtClean="0"/>
              <a:t>Continue breastfeeding when infant or mother is ill</a:t>
            </a:r>
            <a:endParaRPr lang="en-US" dirty="0" smtClean="0"/>
          </a:p>
          <a:p>
            <a:endParaRPr lang="en-US" dirty="0" smtClean="0"/>
          </a:p>
          <a:p>
            <a:pPr lvl="0"/>
            <a:r>
              <a:rPr lang="x-none" b="1" smtClean="0"/>
              <a:t>Avoid feeding bottles. Do not give any feeds using bottles or teats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feeding for the first 6 months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x-none" b="1" smtClean="0"/>
              <a:t>Foster the establishment of breastfeeding support groups and other support groups and refer mothers to them on discharge from hospital or clinic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Optimal </a:t>
            </a:r>
            <a:r>
              <a:rPr lang="en-US" b="1" dirty="0" smtClean="0"/>
              <a:t>Complementary Feeding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035050" lvl="1" indent="-577850" eaLnBrk="1" hangingPunct="1">
              <a:buClr>
                <a:schemeClr val="tx1"/>
              </a:buClr>
            </a:pPr>
            <a:r>
              <a:rPr lang="en-GB" dirty="0" smtClean="0"/>
              <a:t>When to start complementary feeding</a:t>
            </a:r>
          </a:p>
          <a:p>
            <a:pPr marL="1035050" lvl="1" indent="-577850" eaLnBrk="1" hangingPunct="1">
              <a:buClr>
                <a:schemeClr val="tx1"/>
              </a:buClr>
            </a:pPr>
            <a:endParaRPr lang="en-GB" dirty="0" smtClean="0"/>
          </a:p>
          <a:p>
            <a:pPr marL="1035050" lvl="1" indent="-577850" eaLnBrk="1" hangingPunct="1"/>
            <a:r>
              <a:rPr lang="en-GB" dirty="0" smtClean="0"/>
              <a:t>What food to give and when </a:t>
            </a:r>
          </a:p>
          <a:p>
            <a:pPr marL="1035050" lvl="1" indent="-577850" eaLnBrk="1" hangingPunct="1"/>
            <a:endParaRPr lang="en-GB" dirty="0" smtClean="0"/>
          </a:p>
          <a:p>
            <a:pPr marL="1035050" lvl="1" indent="-577850" eaLnBrk="1" hangingPunct="1"/>
            <a:r>
              <a:rPr lang="en-GB" dirty="0" smtClean="0"/>
              <a:t>How to prepare complementary foods hygienically</a:t>
            </a:r>
          </a:p>
          <a:p>
            <a:pPr marL="1035050" lvl="1" indent="-577850" eaLnBrk="1" hangingPunct="1"/>
            <a:endParaRPr lang="en-GB" dirty="0" smtClean="0"/>
          </a:p>
          <a:p>
            <a:pPr marL="1035050" lvl="1" indent="-577850" eaLnBrk="1" hangingPunct="1"/>
            <a:r>
              <a:rPr lang="en-GB" dirty="0" smtClean="0"/>
              <a:t>Food variation to ensure nutrition adequacy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H2 improved hygiene practices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69634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Promotion </a:t>
            </a:r>
            <a:r>
              <a:rPr lang="en-US" dirty="0" smtClean="0"/>
              <a:t>of improved hygiene practices including hand washing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Health</a:t>
            </a:r>
          </a:p>
          <a:p>
            <a:endParaRPr lang="en-US" dirty="0" smtClean="0"/>
          </a:p>
          <a:p>
            <a:r>
              <a:rPr lang="en-US" dirty="0" smtClean="0"/>
              <a:t>Food Handling and Storage</a:t>
            </a:r>
          </a:p>
          <a:p>
            <a:endParaRPr lang="en-US" dirty="0" smtClean="0"/>
          </a:p>
          <a:p>
            <a:r>
              <a:rPr lang="en-US" dirty="0" smtClean="0"/>
              <a:t>Water</a:t>
            </a:r>
          </a:p>
          <a:p>
            <a:endParaRPr lang="en-US" dirty="0" smtClean="0"/>
          </a:p>
          <a:p>
            <a:r>
              <a:rPr lang="en-US" dirty="0" smtClean="0"/>
              <a:t>Disposal of Waste</a:t>
            </a:r>
          </a:p>
          <a:p>
            <a:endParaRPr lang="en-US" dirty="0" smtClean="0"/>
          </a:p>
          <a:p>
            <a:r>
              <a:rPr lang="en-US" dirty="0" smtClean="0"/>
              <a:t>Personal Domestic and Community Hygiene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H3 micronutrient supplementation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70658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600200"/>
            <a:ext cx="449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Training Objective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352800"/>
            <a:ext cx="82296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/>
              <a:t>Provide a framework for Community Health Workers (CHWs) to deliver nutrition-related information more effectively</a:t>
            </a:r>
            <a:r>
              <a:rPr lang="en-US" smtClean="0"/>
              <a:t> </a:t>
            </a:r>
            <a:endParaRPr lang="en-US" sz="2800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35842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Vitamin A 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Children</a:t>
            </a:r>
          </a:p>
          <a:p>
            <a:r>
              <a:rPr lang="en-US" dirty="0" smtClean="0"/>
              <a:t>In Breast milk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Boost immunity</a:t>
            </a:r>
          </a:p>
          <a:p>
            <a:endParaRPr lang="en-US" dirty="0" smtClean="0"/>
          </a:p>
          <a:p>
            <a:r>
              <a:rPr lang="en-US" dirty="0" smtClean="0"/>
              <a:t>Vitamin A capsule 6-59 months need every 6 months</a:t>
            </a:r>
          </a:p>
          <a:p>
            <a:endParaRPr lang="en-US" dirty="0" smtClean="0"/>
          </a:p>
          <a:p>
            <a:r>
              <a:rPr lang="en-US" dirty="0" smtClean="0"/>
              <a:t>Food Sources: Fruits and Green leafy vegetable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A 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Mothers</a:t>
            </a:r>
          </a:p>
          <a:p>
            <a:endParaRPr lang="en-US" i="1" dirty="0" smtClean="0"/>
          </a:p>
          <a:p>
            <a:r>
              <a:rPr lang="en-US" dirty="0" smtClean="0"/>
              <a:t>Receive 200,000 IU within 4 weeks of delivery</a:t>
            </a:r>
          </a:p>
          <a:p>
            <a:endParaRPr lang="en-US" dirty="0" smtClean="0"/>
          </a:p>
          <a:p>
            <a:r>
              <a:rPr lang="en-US" dirty="0" smtClean="0"/>
              <a:t>Record in immunization register and Mother and Child booklet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Iron </a:t>
            </a:r>
            <a:r>
              <a:rPr lang="en-US" dirty="0" err="1" smtClean="0"/>
              <a:t>Folate</a:t>
            </a:r>
            <a:r>
              <a:rPr lang="en-US" dirty="0" smtClean="0"/>
              <a:t> 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Children</a:t>
            </a:r>
          </a:p>
          <a:p>
            <a:r>
              <a:rPr lang="en-US" dirty="0" smtClean="0"/>
              <a:t>One dose 6mg/kg  for 14 days unless receiving RUTF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Avoid in children with sickle cell anemia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</a:t>
            </a:r>
            <a:r>
              <a:rPr lang="en-US" dirty="0" err="1" smtClean="0"/>
              <a:t>Folate</a:t>
            </a:r>
            <a:r>
              <a:rPr lang="en-US" dirty="0" smtClean="0"/>
              <a:t> 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Mothers</a:t>
            </a:r>
          </a:p>
          <a:p>
            <a:r>
              <a:rPr lang="en-US" dirty="0" smtClean="0"/>
              <a:t>All pregnant women from conception to delivery</a:t>
            </a:r>
          </a:p>
          <a:p>
            <a:endParaRPr lang="en-US" dirty="0" smtClean="0"/>
          </a:p>
          <a:p>
            <a:r>
              <a:rPr lang="en-US" dirty="0" smtClean="0"/>
              <a:t>Use of </a:t>
            </a:r>
            <a:r>
              <a:rPr lang="en-US" dirty="0" err="1" smtClean="0"/>
              <a:t>Antimalaria</a:t>
            </a:r>
            <a:r>
              <a:rPr lang="en-US" dirty="0" smtClean="0"/>
              <a:t> </a:t>
            </a:r>
            <a:r>
              <a:rPr lang="en-US" dirty="0" err="1" smtClean="0"/>
              <a:t>bednets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Three month anemia treatment with iron</a:t>
            </a:r>
          </a:p>
          <a:p>
            <a:endParaRPr lang="en-US" dirty="0" smtClean="0"/>
          </a:p>
          <a:p>
            <a:r>
              <a:rPr lang="en-US" dirty="0" smtClean="0"/>
              <a:t>Consumption of vitamin C rich foods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Zinc Supplementation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all children with diarrhea</a:t>
            </a:r>
          </a:p>
          <a:p>
            <a:endParaRPr lang="en-US" dirty="0" smtClean="0"/>
          </a:p>
          <a:p>
            <a:r>
              <a:rPr lang="en-US" dirty="0" smtClean="0"/>
              <a:t>Combine with ORS for diarrheal treatment</a:t>
            </a:r>
          </a:p>
          <a:p>
            <a:endParaRPr lang="en-US" dirty="0" smtClean="0"/>
          </a:p>
          <a:p>
            <a:r>
              <a:rPr lang="en-US" dirty="0" smtClean="0"/>
              <a:t>Increase frequency of breastfeeding during diarrhea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Multiple </a:t>
            </a:r>
            <a:r>
              <a:rPr lang="en-US" dirty="0" err="1" smtClean="0"/>
              <a:t>MIcronutrient</a:t>
            </a:r>
            <a:r>
              <a:rPr lang="en-US" dirty="0" smtClean="0"/>
              <a:t> Powder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children 6-23 months, 10 sachets a month</a:t>
            </a:r>
          </a:p>
          <a:p>
            <a:endParaRPr lang="en-US" dirty="0" smtClean="0"/>
          </a:p>
          <a:p>
            <a:r>
              <a:rPr lang="en-US" dirty="0" smtClean="0"/>
              <a:t>Add to child’s food. If Complementary feeding, add a sachet every 3 days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Immunity</a:t>
            </a:r>
          </a:p>
          <a:p>
            <a:endParaRPr lang="en-US" dirty="0" smtClean="0"/>
          </a:p>
          <a:p>
            <a:r>
              <a:rPr lang="en-US" dirty="0" smtClean="0"/>
              <a:t>Child Appetite</a:t>
            </a:r>
          </a:p>
          <a:p>
            <a:endParaRPr lang="en-US" dirty="0" smtClean="0"/>
          </a:p>
          <a:p>
            <a:r>
              <a:rPr lang="en-US" dirty="0" smtClean="0"/>
              <a:t>Not to be mixed with liquid or hot food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Salt </a:t>
            </a:r>
            <a:r>
              <a:rPr lang="en-US" dirty="0" err="1" smtClean="0"/>
              <a:t>Iodisation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Iron fortification of staple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H4 De- worming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71682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</a:t>
            </a:r>
            <a:r>
              <a:rPr lang="en-US" dirty="0" err="1" smtClean="0"/>
              <a:t>Deworming</a:t>
            </a:r>
            <a:r>
              <a:rPr lang="en-US" dirty="0" smtClean="0"/>
              <a:t> for children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childern</a:t>
            </a:r>
            <a:r>
              <a:rPr lang="en-US" dirty="0" smtClean="0"/>
              <a:t> 12-59 months</a:t>
            </a:r>
          </a:p>
          <a:p>
            <a:endParaRPr lang="en-US" dirty="0" smtClean="0"/>
          </a:p>
          <a:p>
            <a:r>
              <a:rPr lang="en-US" dirty="0" smtClean="0"/>
              <a:t>Untreated intestinal worms cause anemia and fatigue in children</a:t>
            </a:r>
          </a:p>
          <a:p>
            <a:endParaRPr lang="en-US" dirty="0" smtClean="0"/>
          </a:p>
          <a:p>
            <a:r>
              <a:rPr lang="en-US" dirty="0" smtClean="0"/>
              <a:t>De-worming medication is free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/>
              <a:t>Learning Objectives: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By the end of this session, participants should be: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mtClean="0"/>
              <a:t>Conversant with considerations for successful nutrition education 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mtClean="0"/>
              <a:t>Able to identify steps in planning a nutrition education activity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GB" smtClean="0"/>
              <a:t>Knowledgeable on vital messages that should be relayed on specific nutrition subjects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mtClean="0"/>
              <a:t>Able to conduct effective nutrition counseling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36866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H5 integrated management of acute malnutrition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72706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Prevention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Severe Acute Malnutrition</a:t>
            </a:r>
          </a:p>
          <a:p>
            <a:endParaRPr lang="en-US" dirty="0" smtClean="0"/>
          </a:p>
          <a:p>
            <a:r>
              <a:rPr lang="en-US" dirty="0" smtClean="0"/>
              <a:t>Moderate Acute Malnutrition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0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cap="none" smtClean="0"/>
              <a:t>Growth monitoring</a:t>
            </a:r>
            <a:endParaRPr lang="en-US" b="1" cap="none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1035050" lvl="1" indent="-57785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GB" smtClean="0"/>
              <a:t>Monitoring weight beginning from birth</a:t>
            </a:r>
          </a:p>
          <a:p>
            <a:pPr marL="1035050" lvl="1" indent="-577850" eaLnBrk="1" hangingPunct="1">
              <a:lnSpc>
                <a:spcPct val="80000"/>
              </a:lnSpc>
              <a:buClr>
                <a:schemeClr val="tx1"/>
              </a:buClr>
            </a:pPr>
            <a:endParaRPr lang="en-GB" smtClean="0"/>
          </a:p>
          <a:p>
            <a:pPr marL="1035050" lvl="1" indent="-577850" eaLnBrk="1" hangingPunct="1">
              <a:lnSpc>
                <a:spcPct val="80000"/>
              </a:lnSpc>
            </a:pPr>
            <a:r>
              <a:rPr lang="en-GB" smtClean="0"/>
              <a:t>Interpretation of information in a child’s growth chart </a:t>
            </a:r>
          </a:p>
          <a:p>
            <a:pPr marL="1035050" lvl="1" indent="-577850" eaLnBrk="1" hangingPunct="1">
              <a:lnSpc>
                <a:spcPct val="80000"/>
              </a:lnSpc>
            </a:pPr>
            <a:endParaRPr lang="en-GB" smtClean="0"/>
          </a:p>
          <a:p>
            <a:pPr marL="1035050" lvl="1" indent="-577850" eaLnBrk="1" hangingPunct="1">
              <a:lnSpc>
                <a:spcPct val="80000"/>
              </a:lnSpc>
            </a:pPr>
            <a:r>
              <a:rPr lang="en-GB" smtClean="0"/>
              <a:t>Causes of inadequate growth and feasible options for action </a:t>
            </a:r>
          </a:p>
          <a:p>
            <a:pPr marL="1035050" lvl="1" indent="-577850" eaLnBrk="1" hangingPunct="1">
              <a:lnSpc>
                <a:spcPct val="80000"/>
              </a:lnSpc>
            </a:pPr>
            <a:endParaRPr lang="en-GB" smtClean="0"/>
          </a:p>
          <a:p>
            <a:pPr marL="1035050" lvl="1" indent="-577850" eaLnBrk="1" hangingPunct="1">
              <a:lnSpc>
                <a:spcPct val="80000"/>
              </a:lnSpc>
            </a:pPr>
            <a:r>
              <a:rPr lang="en-GB" smtClean="0"/>
              <a:t>How to monitor growth </a:t>
            </a:r>
            <a:endParaRPr lang="en-US" smtClean="0"/>
          </a:p>
          <a:p>
            <a:pPr marL="660400" indent="-660400" eaLnBrk="1" hangingPunct="1">
              <a:lnSpc>
                <a:spcPct val="80000"/>
              </a:lnSpc>
              <a:buClr>
                <a:schemeClr val="tx1"/>
              </a:buClr>
              <a:buFontTx/>
              <a:buAutoNum type="romanLcPeriod" startAt="2"/>
            </a:pPr>
            <a:endParaRPr lang="en-US" sz="2800" i="1" smtClean="0"/>
          </a:p>
          <a:p>
            <a:pPr marL="660400" indent="-660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800" smtClean="0"/>
          </a:p>
          <a:p>
            <a:pPr marL="660400" indent="-66040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GB" sz="2000" smtClean="0"/>
              <a:t> </a:t>
            </a:r>
          </a:p>
          <a:p>
            <a:pPr marL="660400" indent="-6604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GB" sz="2000" smtClean="0"/>
          </a:p>
          <a:p>
            <a:pPr marL="660400" indent="-660400" eaLnBrk="1" hangingPunct="1">
              <a:lnSpc>
                <a:spcPct val="80000"/>
              </a:lnSpc>
              <a:buClr>
                <a:schemeClr val="tx1"/>
              </a:buClr>
            </a:pPr>
            <a:endParaRPr lang="en-GB" sz="2000" smtClean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51202" name="Picture" r:id="rId3" imgW="975240" imgH="914400" progId="Word.Picture.8">
              <p:embed/>
            </p:oleObj>
          </a:graphicData>
        </a:graphic>
      </p:graphicFrame>
      <p:sp>
        <p:nvSpPr>
          <p:cNvPr id="18437" name="Text Box 7"/>
          <p:cNvSpPr txBox="1">
            <a:spLocks noChangeArrowheads="1"/>
          </p:cNvSpPr>
          <p:nvPr/>
        </p:nvSpPr>
        <p:spPr bwMode="auto">
          <a:xfrm rot="-5400000">
            <a:off x="6515100" y="2933700"/>
            <a:ext cx="4195763" cy="4619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</a:rPr>
              <a:t>NUTRITION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5613"/>
            <a:ext cx="8229600" cy="765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cap="none" smtClean="0"/>
              <a:t>Growth promotion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7543800" cy="4830763"/>
          </a:xfrm>
        </p:spPr>
        <p:txBody>
          <a:bodyPr/>
          <a:lstStyle/>
          <a:p>
            <a:pPr lvl="1" eaLnBrk="1" hangingPunct="1"/>
            <a:r>
              <a:rPr lang="en-GB" smtClean="0"/>
              <a:t>Adequate pre-conception and prenatal nutrition for mothers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GB" smtClean="0"/>
              <a:t> </a:t>
            </a:r>
          </a:p>
          <a:p>
            <a:pPr lvl="1" eaLnBrk="1" hangingPunct="1"/>
            <a:r>
              <a:rPr lang="en-GB" smtClean="0"/>
              <a:t>Exclusive breastfeeding for the first six months</a:t>
            </a:r>
          </a:p>
          <a:p>
            <a:pPr lvl="1" eaLnBrk="1" hangingPunct="1">
              <a:buFont typeface="Wingdings 2" pitchFamily="18" charset="2"/>
              <a:buNone/>
            </a:pPr>
            <a:endParaRPr lang="en-GB" smtClean="0"/>
          </a:p>
          <a:p>
            <a:pPr lvl="1" eaLnBrk="1" hangingPunct="1"/>
            <a:r>
              <a:rPr lang="en-GB" smtClean="0"/>
              <a:t>Appropriate complementary feeding with continued breastfeeding for 24 months</a:t>
            </a:r>
          </a:p>
          <a:p>
            <a:pPr lvl="1" eaLnBrk="1" hangingPunct="1">
              <a:buFont typeface="Wingdings 2" pitchFamily="18" charset="2"/>
              <a:buNone/>
            </a:pPr>
            <a:endParaRPr lang="en-GB" smtClean="0"/>
          </a:p>
          <a:p>
            <a:pPr lvl="1" eaLnBrk="1" hangingPunct="1"/>
            <a:r>
              <a:rPr lang="en-GB" smtClean="0"/>
              <a:t>Adequate nutritional care during illness malnutrition</a:t>
            </a:r>
          </a:p>
          <a:p>
            <a:pPr lvl="1" eaLnBrk="1" hangingPunct="1">
              <a:buFont typeface="Wingdings 2" pitchFamily="18" charset="2"/>
              <a:buNone/>
            </a:pPr>
            <a:endParaRPr lang="en-GB" smtClean="0"/>
          </a:p>
          <a:p>
            <a:pPr lvl="1" eaLnBrk="1" hangingPunct="1"/>
            <a:r>
              <a:rPr lang="en-GB" smtClean="0"/>
              <a:t>Adequate micronutrient intake </a:t>
            </a:r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52226" name="Picture" r:id="rId3" imgW="975240" imgH="914400" progId="Word.Picture.8">
              <p:embed/>
            </p:oleObj>
          </a:graphicData>
        </a:graphic>
      </p:graphicFrame>
      <p:sp>
        <p:nvSpPr>
          <p:cNvPr id="22533" name="Text Box 7"/>
          <p:cNvSpPr txBox="1">
            <a:spLocks noChangeArrowheads="1"/>
          </p:cNvSpPr>
          <p:nvPr/>
        </p:nvSpPr>
        <p:spPr bwMode="auto">
          <a:xfrm rot="-5400000">
            <a:off x="6591300" y="2933700"/>
            <a:ext cx="4195763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NUTRITION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838200" indent="-838200" eaLnBrk="1" hangingPunct="1">
              <a:defRPr/>
            </a:pPr>
            <a:r>
              <a:rPr lang="en-GB" sz="3600" b="1" cap="none" dirty="0" smtClean="0"/>
              <a:t>Moderate Acute Malnutrition </a:t>
            </a:r>
            <a:endParaRPr lang="en-US" sz="3600" b="1" cap="none" dirty="0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53250" name="Picture" r:id="rId4" imgW="975240" imgH="914400" progId="Word.Picture.8">
              <p:embed/>
            </p:oleObj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16200000">
            <a:off x="6550819" y="2934494"/>
            <a:ext cx="4195763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NUTRITION TOPICS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572000"/>
          </a:xfrm>
        </p:spPr>
        <p:txBody>
          <a:bodyPr/>
          <a:lstStyle/>
          <a:p>
            <a:r>
              <a:rPr lang="en-US" dirty="0" smtClean="0"/>
              <a:t>Children receive normal food in addition to supplementary food ration</a:t>
            </a:r>
          </a:p>
          <a:p>
            <a:endParaRPr lang="en-US" dirty="0" smtClean="0"/>
          </a:p>
          <a:p>
            <a:r>
              <a:rPr lang="en-US" dirty="0" smtClean="0"/>
              <a:t>Patience when feeding</a:t>
            </a:r>
          </a:p>
          <a:p>
            <a:endParaRPr lang="en-US" dirty="0" smtClean="0"/>
          </a:p>
          <a:p>
            <a:r>
              <a:rPr lang="en-US" dirty="0" smtClean="0"/>
              <a:t>Small frequent meals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Handout 8a</a:t>
            </a:r>
            <a:endParaRPr lang="en-GB" dirty="0"/>
          </a:p>
        </p:txBody>
      </p:sp>
      <p:sp>
        <p:nvSpPr>
          <p:cNvPr id="4096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Role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MONITORING AND EVALUATION</a:t>
            </a:r>
            <a:endParaRPr lang="en-US" sz="3200" dirty="0" smtClean="0"/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sz="2100" smtClean="0"/>
              <a:t>Nutrition education sessions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60418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944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6"/>
                </a:solidFill>
              </a:rPr>
              <a:t>Why Monitor? 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7620000" cy="5181600"/>
          </a:xfrm>
        </p:spPr>
        <p:txBody>
          <a:bodyPr/>
          <a:lstStyle/>
          <a:p>
            <a:pPr marL="381000" indent="-381000" eaLnBrk="1" hangingPunct="1"/>
            <a:r>
              <a:rPr lang="en-US" sz="2100" smtClean="0"/>
              <a:t>To determine the progress of a nutrition education programme towards achieving the set objectives.</a:t>
            </a:r>
          </a:p>
          <a:p>
            <a:pPr marL="381000" indent="-381000" eaLnBrk="1" hangingPunct="1"/>
            <a:endParaRPr lang="en-US" sz="2100" smtClean="0"/>
          </a:p>
          <a:p>
            <a:pPr marL="381000" indent="-381000" eaLnBrk="1" hangingPunct="1"/>
            <a:r>
              <a:rPr lang="en-GB" sz="2100" smtClean="0"/>
              <a:t>Qualitative data can be collected continually to determine its appropriateness, effectiveness and the coverage of nutrition education programs. </a:t>
            </a:r>
          </a:p>
          <a:p>
            <a:pPr marL="381000" indent="-381000" eaLnBrk="1" hangingPunct="1"/>
            <a:endParaRPr lang="en-GB" sz="2100" smtClean="0"/>
          </a:p>
          <a:p>
            <a:pPr marL="381000" indent="-381000" eaLnBrk="1" hangingPunct="1"/>
            <a:r>
              <a:rPr lang="en-GB" sz="2100" smtClean="0"/>
              <a:t>At the onset of the program the implementers should develop a monitoring and evaluation plan.</a:t>
            </a:r>
          </a:p>
          <a:p>
            <a:pPr marL="381000" indent="-381000" eaLnBrk="1" hangingPunct="1"/>
            <a:endParaRPr lang="en-GB" sz="2100" smtClean="0"/>
          </a:p>
          <a:p>
            <a:pPr marL="381000" indent="-381000" eaLnBrk="1" hangingPunct="1"/>
            <a:r>
              <a:rPr lang="en-GB" sz="2100" smtClean="0"/>
              <a:t>The plan should be well understood by information collectors and be specific to the program.</a:t>
            </a:r>
          </a:p>
          <a:p>
            <a:pPr marL="381000" indent="-381000" eaLnBrk="1" hangingPunct="1"/>
            <a:endParaRPr lang="en-GB" smtClean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61442" name="Picture" r:id="rId3" imgW="975240" imgH="914400" progId="Word.Picture.8">
              <p:embed/>
            </p:oleObj>
          </a:graphicData>
        </a:graphic>
      </p:graphicFrame>
      <p:sp>
        <p:nvSpPr>
          <p:cNvPr id="31749" name="Text Box 6"/>
          <p:cNvSpPr txBox="1">
            <a:spLocks noChangeArrowheads="1"/>
          </p:cNvSpPr>
          <p:nvPr/>
        </p:nvSpPr>
        <p:spPr bwMode="auto">
          <a:xfrm rot="-5400000">
            <a:off x="5942806" y="2820194"/>
            <a:ext cx="548798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71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/>
                </a:solidFill>
              </a:rPr>
              <a:t>Key Indicators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mtClean="0"/>
              <a:t>Number of trainings conducted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mtClean="0"/>
              <a:t>Number of program supervisors/ managers trained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mtClean="0"/>
              <a:t>Number of community groups/individuals trained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mtClean="0"/>
              <a:t>Number of peer educators trained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mtClean="0"/>
              <a:t>Number of active peer educators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mtClean="0"/>
              <a:t>Number of “trainers of trainers” trained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mtClean="0"/>
              <a:t>Number of BCC materials developed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62466" name="Picture" r:id="rId3" imgW="975240" imgH="914400" progId="Word.Picture.8">
              <p:embed/>
            </p:oleObj>
          </a:graphicData>
        </a:graphic>
      </p:graphicFrame>
      <p:sp>
        <p:nvSpPr>
          <p:cNvPr id="32773" name="Text Box 6"/>
          <p:cNvSpPr txBox="1">
            <a:spLocks noChangeArrowheads="1"/>
          </p:cNvSpPr>
          <p:nvPr/>
        </p:nvSpPr>
        <p:spPr bwMode="auto">
          <a:xfrm rot="-5400000">
            <a:off x="5942806" y="2820194"/>
            <a:ext cx="548798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4582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6"/>
                </a:solidFill>
              </a:rPr>
              <a:t>Evaluation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229600" cy="4754563"/>
          </a:xfrm>
        </p:spPr>
        <p:txBody>
          <a:bodyPr/>
          <a:lstStyle/>
          <a:p>
            <a:pPr marL="495300" indent="-495300" eaLnBrk="1" hangingPunct="1">
              <a:spcBef>
                <a:spcPct val="0"/>
              </a:spcBef>
            </a:pPr>
            <a:r>
              <a:rPr lang="en-GB" sz="2000" smtClean="0"/>
              <a:t>The plan for monitoring and evaluation should include; when </a:t>
            </a:r>
          </a:p>
          <a:p>
            <a:pPr marL="495300" indent="-4953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/>
              <a:t>	to do the evaluation, methodology, resources and  type of indicators to be measured.</a:t>
            </a:r>
          </a:p>
          <a:p>
            <a:pPr marL="495300" indent="-495300" eaLnBrk="1" hangingPunct="1">
              <a:lnSpc>
                <a:spcPct val="80000"/>
              </a:lnSpc>
            </a:pPr>
            <a:endParaRPr lang="en-GB" sz="2000" smtClean="0"/>
          </a:p>
          <a:p>
            <a:pPr marL="495300" indent="-495300" eaLnBrk="1" hangingPunct="1">
              <a:spcBef>
                <a:spcPct val="0"/>
              </a:spcBef>
            </a:pPr>
            <a:r>
              <a:rPr lang="en-US" sz="2000" smtClean="0"/>
              <a:t>All information obtained is shared with all stakeholders to improve practices, scale-up interventions, revise guidelines and inform policy. </a:t>
            </a:r>
            <a:r>
              <a:rPr lang="en-GB" sz="2000" smtClean="0"/>
              <a:t> </a:t>
            </a:r>
          </a:p>
          <a:p>
            <a:pPr marL="495300" indent="-495300" eaLnBrk="1" hangingPunct="1">
              <a:lnSpc>
                <a:spcPct val="80000"/>
              </a:lnSpc>
            </a:pPr>
            <a:endParaRPr lang="en-GB" sz="2000" smtClean="0"/>
          </a:p>
          <a:p>
            <a:pPr marL="495300" indent="-495300" eaLnBrk="1" hangingPunct="1">
              <a:lnSpc>
                <a:spcPct val="80000"/>
              </a:lnSpc>
            </a:pPr>
            <a:r>
              <a:rPr lang="en-GB" sz="2000" smtClean="0"/>
              <a:t>Often an evaluation will address two main </a:t>
            </a:r>
            <a:endParaRPr lang="en-US" sz="2000" smtClean="0"/>
          </a:p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</a:pPr>
            <a:endParaRPr lang="en-US" sz="2000" smtClean="0"/>
          </a:p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 smtClean="0"/>
              <a:t>Evaluation will address two main questions: </a:t>
            </a:r>
          </a:p>
          <a:p>
            <a:pPr marL="495300" indent="-495300" eaLnBrk="1" hangingPunct="1">
              <a:lnSpc>
                <a:spcPct val="80000"/>
              </a:lnSpc>
              <a:buClr>
                <a:schemeClr val="tx1"/>
              </a:buClr>
            </a:pPr>
            <a:endParaRPr lang="en-US" sz="2000" smtClean="0"/>
          </a:p>
          <a:p>
            <a:pPr marL="869950" lvl="1" indent="-412750" eaLnBrk="1" hangingPunct="1">
              <a:lnSpc>
                <a:spcPct val="80000"/>
              </a:lnSpc>
              <a:buClr>
                <a:schemeClr val="tx1"/>
              </a:buClr>
              <a:buFontTx/>
              <a:buAutoNum type="romanLcPeriod"/>
            </a:pPr>
            <a:r>
              <a:rPr lang="en-US" sz="2000" smtClean="0"/>
              <a:t>Are the results those that were intended? </a:t>
            </a:r>
          </a:p>
          <a:p>
            <a:pPr marL="869950" lvl="1" indent="-412750" eaLnBrk="1" hangingPunct="1">
              <a:lnSpc>
                <a:spcPct val="80000"/>
              </a:lnSpc>
              <a:buClr>
                <a:schemeClr val="tx1"/>
              </a:buClr>
              <a:buFontTx/>
              <a:buAutoNum type="romanLcPeriod"/>
            </a:pPr>
            <a:endParaRPr lang="en-US" sz="2000" smtClean="0"/>
          </a:p>
          <a:p>
            <a:pPr marL="869950" lvl="1" indent="-412750" eaLnBrk="1" hangingPunct="1">
              <a:lnSpc>
                <a:spcPct val="80000"/>
              </a:lnSpc>
              <a:buClr>
                <a:schemeClr val="tx1"/>
              </a:buClr>
              <a:buFontTx/>
              <a:buAutoNum type="romanLcPeriod"/>
            </a:pPr>
            <a:r>
              <a:rPr lang="en-US" sz="2000" smtClean="0"/>
              <a:t>Are they of value or  has there been a positive change?</a:t>
            </a:r>
          </a:p>
          <a:p>
            <a:pPr marL="869950" lvl="1" indent="-412750" eaLnBrk="1" hangingPunct="1">
              <a:lnSpc>
                <a:spcPct val="80000"/>
              </a:lnSpc>
              <a:buClr>
                <a:schemeClr val="tx1"/>
              </a:buClr>
              <a:buFontTx/>
              <a:buAutoNum type="romanLcPeriod"/>
            </a:pPr>
            <a:endParaRPr lang="en-US" sz="200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63490" name="Picture" r:id="rId3" imgW="975240" imgH="914400" progId="Word.Picture.8">
              <p:embed/>
            </p:oleObj>
          </a:graphicData>
        </a:graphic>
      </p:graphicFrame>
      <p:sp>
        <p:nvSpPr>
          <p:cNvPr id="33797" name="Text Box 6"/>
          <p:cNvSpPr txBox="1">
            <a:spLocks noChangeArrowheads="1"/>
          </p:cNvSpPr>
          <p:nvPr/>
        </p:nvSpPr>
        <p:spPr bwMode="auto">
          <a:xfrm rot="-5400000">
            <a:off x="5942806" y="2820194"/>
            <a:ext cx="548798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Importance of IEC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7848600" cy="4754563"/>
          </a:xfrm>
        </p:spPr>
        <p:txBody>
          <a:bodyPr/>
          <a:lstStyle/>
          <a:p>
            <a:pPr eaLnBrk="1" hangingPunct="1"/>
            <a:r>
              <a:rPr lang="en-GB" sz="2100" dirty="0" smtClean="0"/>
              <a:t>Information, education and communication about nutrition are the means to help people maximize their use of food and health resources</a:t>
            </a:r>
          </a:p>
          <a:p>
            <a:pPr eaLnBrk="1" hangingPunct="1"/>
            <a:endParaRPr lang="en-GB" sz="2100" dirty="0" smtClean="0"/>
          </a:p>
          <a:p>
            <a:pPr eaLnBrk="1" hangingPunct="1"/>
            <a:r>
              <a:rPr lang="en-US" sz="2100" dirty="0" smtClean="0"/>
              <a:t>To change negative food-related </a:t>
            </a:r>
            <a:r>
              <a:rPr lang="en-US" sz="2100" dirty="0" err="1" smtClean="0"/>
              <a:t>behaviour</a:t>
            </a:r>
            <a:r>
              <a:rPr lang="en-US" sz="2100" dirty="0" smtClean="0"/>
              <a:t>, the people must be involved in understanding the causes of malnutrition in their situation</a:t>
            </a:r>
            <a:endParaRPr lang="en-GB" sz="2100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37890" name="Picture" r:id="rId3" imgW="975240" imgH="914400" progId="Word.Picture.8">
              <p:embed/>
            </p:oleObj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 rot="-5400000">
            <a:off x="6591300" y="2781300"/>
            <a:ext cx="4191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946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Evaluation Indicators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7772400" cy="4754563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mtClean="0"/>
              <a:t>Behaviour change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mtClean="0"/>
              <a:t>Efficient use of resources and management of program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mtClean="0"/>
              <a:t>Cost effectiveness of the program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mtClean="0"/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mtClean="0"/>
              <a:t>Coverage of the program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64514" name="Picture" r:id="rId3" imgW="975240" imgH="914400" progId="Word.Picture.8">
              <p:embed/>
            </p:oleObj>
          </a:graphicData>
        </a:graphic>
      </p:graphicFrame>
      <p:sp>
        <p:nvSpPr>
          <p:cNvPr id="34821" name="Text Box 6"/>
          <p:cNvSpPr txBox="1">
            <a:spLocks noChangeArrowheads="1"/>
          </p:cNvSpPr>
          <p:nvPr/>
        </p:nvSpPr>
        <p:spPr bwMode="auto">
          <a:xfrm rot="-5400000">
            <a:off x="5942806" y="2820194"/>
            <a:ext cx="548798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Kenya National Information Flow and Transmission </a:t>
            </a:r>
            <a:endParaRPr lang="en-US" dirty="0"/>
          </a:p>
        </p:txBody>
      </p:sp>
      <p:pic>
        <p:nvPicPr>
          <p:cNvPr id="77826" name="Picture 21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162800" cy="51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3886200"/>
            <a:ext cx="6172200" cy="1063625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/>
              <a:t>questions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8305800" y="6169025"/>
          <a:ext cx="838200" cy="688975"/>
        </p:xfrm>
        <a:graphic>
          <a:graphicData uri="http://schemas.openxmlformats.org/presentationml/2006/ole">
            <p:oleObj spid="_x0000_s65538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/>
              <a:t>Ensuring Successful Nutrition Education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100" smtClean="0"/>
              <a:t>Consider the motivation of the people being reached.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sz="2100" smtClean="0"/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sz="2100" smtClean="0"/>
              <a:t>Recognize that people have strong and established beliefs about their food and it takes time to influence change 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GB" sz="2100" smtClean="0"/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sz="2100" smtClean="0"/>
              <a:t>Be based on a participatory assessment and analysis of the nutrition problem, and a carefully thought out plan of action.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GB" sz="2100" smtClean="0"/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GB" sz="2100" smtClean="0"/>
              <a:t>Rely on </a:t>
            </a:r>
            <a:r>
              <a:rPr lang="en-GB" sz="2100" b="1" i="1" smtClean="0"/>
              <a:t>observed</a:t>
            </a:r>
            <a:r>
              <a:rPr lang="en-GB" sz="2100" smtClean="0"/>
              <a:t> behavioural practices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GB" sz="210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 startAt="5"/>
            </a:pPr>
            <a:r>
              <a:rPr lang="en-GB" sz="2100" smtClean="0"/>
              <a:t>Target a specific group and communicate a clear message.</a:t>
            </a:r>
            <a:endParaRPr lang="en-US" sz="2100" smtClean="0"/>
          </a:p>
          <a:p>
            <a:pPr marL="533400" indent="-533400" eaLnBrk="1" hangingPunct="1">
              <a:lnSpc>
                <a:spcPct val="90000"/>
              </a:lnSpc>
            </a:pPr>
            <a:endParaRPr lang="en-GB" sz="2000" smtClean="0"/>
          </a:p>
          <a:p>
            <a:pPr marL="533400" indent="-533400" eaLnBrk="1" hangingPunct="1">
              <a:lnSpc>
                <a:spcPct val="90000"/>
              </a:lnSpc>
            </a:pPr>
            <a:endParaRPr lang="en-US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38914" name="Picture" r:id="rId3" imgW="975240" imgH="914400" progId="Word.Picture.8">
              <p:embed/>
            </p:oleObj>
          </a:graphicData>
        </a:graphic>
      </p:graphicFrame>
      <p:sp>
        <p:nvSpPr>
          <p:cNvPr id="8197" name="Text Box 6"/>
          <p:cNvSpPr txBox="1">
            <a:spLocks noChangeArrowheads="1"/>
          </p:cNvSpPr>
          <p:nvPr/>
        </p:nvSpPr>
        <p:spPr bwMode="auto">
          <a:xfrm rot="-5400000">
            <a:off x="6591300" y="2781300"/>
            <a:ext cx="4191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prstClr val="black"/>
                </a:solidFill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39938" name="Picture" r:id="rId3" imgW="975240" imgH="914400" progId="Word.Picture.8">
              <p:embed/>
            </p:oleObj>
          </a:graphicData>
        </a:graphic>
      </p:graphicFrame>
      <p:pic>
        <p:nvPicPr>
          <p:cNvPr id="10244" name="Picture 9" descr="j0299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514600"/>
            <a:ext cx="22098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Placeholder 4"/>
          <p:cNvSpPr>
            <a:spLocks noGrp="1"/>
          </p:cNvSpPr>
          <p:nvPr>
            <p:ph type="body" idx="4294967295"/>
          </p:nvPr>
        </p:nvSpPr>
        <p:spPr>
          <a:xfrm>
            <a:off x="2057400" y="1143000"/>
            <a:ext cx="4495800" cy="2667000"/>
          </a:xfrm>
          <a:solidFill>
            <a:schemeClr val="bg1"/>
          </a:solidFill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en-US" sz="3000" smtClean="0">
                <a:solidFill>
                  <a:srgbClr val="FF0000"/>
                </a:solidFill>
              </a:rPr>
              <a:t>What factors should one consider when communicating a nutrition education message </a:t>
            </a: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6400800" y="762000"/>
            <a:ext cx="1600200" cy="4267200"/>
          </a:xfrm>
          <a:prstGeom prst="actionButtonHel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smtClean="0"/>
              <a:t>Conducting a Nutrition Education Session</a:t>
            </a:r>
            <a:endParaRPr lang="en-US" sz="3600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40962" name="Picture" r:id="rId3" imgW="975240" imgH="914400" progId="Word.Picture.8">
              <p:embed/>
            </p:oleObj>
          </a:graphicData>
        </a:graphic>
      </p:graphicFrame>
      <p:grpSp>
        <p:nvGrpSpPr>
          <p:cNvPr id="40963" name="Group 42"/>
          <p:cNvGrpSpPr>
            <a:grpSpLocks/>
          </p:cNvGrpSpPr>
          <p:nvPr/>
        </p:nvGrpSpPr>
        <p:grpSpPr bwMode="auto">
          <a:xfrm>
            <a:off x="457200" y="1524000"/>
            <a:ext cx="8077200" cy="4876800"/>
            <a:chOff x="0" y="0"/>
            <a:chExt cx="90076" cy="44155"/>
          </a:xfrm>
        </p:grpSpPr>
        <p:sp>
          <p:nvSpPr>
            <p:cNvPr id="21847" name="Rounded Rectangle 21847"/>
            <p:cNvSpPr>
              <a:spLocks noChangeArrowheads="1"/>
            </p:cNvSpPr>
            <p:nvPr/>
          </p:nvSpPr>
          <p:spPr bwMode="auto">
            <a:xfrm>
              <a:off x="0" y="19270"/>
              <a:ext cx="18288" cy="68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1. Identify the</a:t>
              </a: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problems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8" name="Rounded Rectangle 21848"/>
            <p:cNvSpPr>
              <a:spLocks noChangeArrowheads="1"/>
            </p:cNvSpPr>
            <p:nvPr/>
          </p:nvSpPr>
          <p:spPr bwMode="auto">
            <a:xfrm>
              <a:off x="0" y="8091"/>
              <a:ext cx="18288" cy="685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2. Prioritize the</a:t>
              </a: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problem.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9" name="Rounded Rectangle 21849"/>
            <p:cNvSpPr>
              <a:spLocks noChangeArrowheads="1"/>
            </p:cNvSpPr>
            <p:nvPr/>
          </p:nvSpPr>
          <p:spPr bwMode="auto">
            <a:xfrm>
              <a:off x="19972" y="0"/>
              <a:ext cx="18288" cy="1181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3. Identify the target individual(s) and/or group</a:t>
              </a: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0" name="Rounded Rectangle 21850"/>
            <p:cNvSpPr>
              <a:spLocks noChangeArrowheads="1"/>
            </p:cNvSpPr>
            <p:nvPr/>
          </p:nvSpPr>
          <p:spPr bwMode="auto">
            <a:xfrm>
              <a:off x="42350" y="805"/>
              <a:ext cx="25146" cy="1100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4. Build consensus about the problem with individual or community.</a:t>
              </a: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1" name="Rounded Rectangle 21851"/>
            <p:cNvSpPr>
              <a:spLocks noChangeArrowheads="1"/>
            </p:cNvSpPr>
            <p:nvPr/>
          </p:nvSpPr>
          <p:spPr bwMode="auto">
            <a:xfrm>
              <a:off x="70264" y="8091"/>
              <a:ext cx="19812" cy="11179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5. Select relevant nutrition and/or health topics/notes.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2" name="Rounded Rectangle 21852"/>
            <p:cNvSpPr>
              <a:spLocks noChangeArrowheads="1"/>
            </p:cNvSpPr>
            <p:nvPr/>
          </p:nvSpPr>
          <p:spPr bwMode="auto">
            <a:xfrm>
              <a:off x="66815" y="22128"/>
              <a:ext cx="23261" cy="1001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6. Identify blocks (e.g. lack of resources</a:t>
              </a: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beliefs).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3" name="Rounded Rectangle 21853"/>
            <p:cNvSpPr>
              <a:spLocks noChangeArrowheads="1"/>
            </p:cNvSpPr>
            <p:nvPr/>
          </p:nvSpPr>
          <p:spPr bwMode="auto">
            <a:xfrm>
              <a:off x="33969" y="28915"/>
              <a:ext cx="30199" cy="1524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7. Assess and select appropriate channels of communication (i.e. demonstration, songs, poem, and counseling).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4" name="Rounded Rectangle 21854"/>
            <p:cNvSpPr>
              <a:spLocks noChangeArrowheads="1"/>
            </p:cNvSpPr>
            <p:nvPr/>
          </p:nvSpPr>
          <p:spPr bwMode="auto">
            <a:xfrm>
              <a:off x="4732" y="29517"/>
              <a:ext cx="24384" cy="9144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8. Evaluate your work (e.g. what was useful? new?).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855" name="Straight Arrow Connector 21855"/>
            <p:cNvCxnSpPr>
              <a:cxnSpLocks noChangeShapeType="1"/>
            </p:cNvCxnSpPr>
            <p:nvPr/>
          </p:nvCxnSpPr>
          <p:spPr bwMode="auto">
            <a:xfrm flipV="1">
              <a:off x="9144" y="14949"/>
              <a:ext cx="0" cy="4321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</p:cxnSp>
        <p:cxnSp>
          <p:nvCxnSpPr>
            <p:cNvPr id="21856" name="Straight Arrow Connector 21856"/>
            <p:cNvCxnSpPr>
              <a:cxnSpLocks noChangeShapeType="1"/>
            </p:cNvCxnSpPr>
            <p:nvPr/>
          </p:nvCxnSpPr>
          <p:spPr bwMode="auto">
            <a:xfrm flipV="1">
              <a:off x="8983" y="3686"/>
              <a:ext cx="10989" cy="4124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</p:cxnSp>
        <p:cxnSp>
          <p:nvCxnSpPr>
            <p:cNvPr id="21857" name="Straight Arrow Connector 21857"/>
            <p:cNvCxnSpPr>
              <a:cxnSpLocks noChangeShapeType="1"/>
            </p:cNvCxnSpPr>
            <p:nvPr/>
          </p:nvCxnSpPr>
          <p:spPr bwMode="auto">
            <a:xfrm flipH="1" flipV="1">
              <a:off x="10649" y="26584"/>
              <a:ext cx="5414" cy="2818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</p:cxnSp>
        <p:cxnSp>
          <p:nvCxnSpPr>
            <p:cNvPr id="21858" name="Straight Arrow Connector 21858"/>
            <p:cNvCxnSpPr>
              <a:cxnSpLocks noChangeShapeType="1"/>
            </p:cNvCxnSpPr>
            <p:nvPr/>
          </p:nvCxnSpPr>
          <p:spPr bwMode="auto">
            <a:xfrm flipH="1" flipV="1">
              <a:off x="29116" y="34089"/>
              <a:ext cx="4853" cy="2446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</p:cxnSp>
        <p:cxnSp>
          <p:nvCxnSpPr>
            <p:cNvPr id="21859" name="Straight Arrow Connector 21859"/>
            <p:cNvCxnSpPr>
              <a:cxnSpLocks noChangeShapeType="1"/>
            </p:cNvCxnSpPr>
            <p:nvPr/>
          </p:nvCxnSpPr>
          <p:spPr bwMode="auto">
            <a:xfrm flipH="1">
              <a:off x="64168" y="31272"/>
              <a:ext cx="14277" cy="5263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</p:cxnSp>
        <p:cxnSp>
          <p:nvCxnSpPr>
            <p:cNvPr id="21860" name="Straight Arrow Connector 21860"/>
            <p:cNvCxnSpPr>
              <a:cxnSpLocks noChangeShapeType="1"/>
            </p:cNvCxnSpPr>
            <p:nvPr/>
          </p:nvCxnSpPr>
          <p:spPr bwMode="auto">
            <a:xfrm>
              <a:off x="38260" y="4753"/>
              <a:ext cx="4090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</p:cxnSp>
        <p:cxnSp>
          <p:nvCxnSpPr>
            <p:cNvPr id="21861" name="Straight Arrow Connector 21861"/>
            <p:cNvCxnSpPr>
              <a:cxnSpLocks noChangeShapeType="1"/>
            </p:cNvCxnSpPr>
            <p:nvPr/>
          </p:nvCxnSpPr>
          <p:spPr bwMode="auto">
            <a:xfrm flipH="1">
              <a:off x="78445" y="18077"/>
              <a:ext cx="0" cy="4051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</p:cxnSp>
        <p:cxnSp>
          <p:nvCxnSpPr>
            <p:cNvPr id="21862" name="Straight Arrow Connector 21862"/>
            <p:cNvCxnSpPr>
              <a:cxnSpLocks noChangeShapeType="1"/>
            </p:cNvCxnSpPr>
            <p:nvPr/>
          </p:nvCxnSpPr>
          <p:spPr bwMode="auto">
            <a:xfrm>
              <a:off x="67539" y="4608"/>
              <a:ext cx="8181" cy="3318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209800"/>
            <a:ext cx="61722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Channels of Communication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5791200" cy="2133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smtClean="0"/>
              <a:t>Face to face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smtClean="0"/>
              <a:t>Mass media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924800" y="6019800"/>
          <a:ext cx="838200" cy="688975"/>
        </p:xfrm>
        <a:graphic>
          <a:graphicData uri="http://schemas.openxmlformats.org/presentationml/2006/ole">
            <p:oleObj spid="_x0000_s41986" name="Picture" r:id="rId3" imgW="975240" imgH="9144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1491</Words>
  <Application>Microsoft Office PowerPoint</Application>
  <PresentationFormat>On-screen Show (4:3)</PresentationFormat>
  <Paragraphs>336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Oriel</vt:lpstr>
      <vt:lpstr>Microsoft Word Picture</vt:lpstr>
      <vt:lpstr>Integrated management of acute malnutrition</vt:lpstr>
      <vt:lpstr>    ACKNOWLEDGMENT</vt:lpstr>
      <vt:lpstr>Training Objective</vt:lpstr>
      <vt:lpstr>Learning Objectives: </vt:lpstr>
      <vt:lpstr>Importance of IEC</vt:lpstr>
      <vt:lpstr>Ensuring Successful Nutrition Education</vt:lpstr>
      <vt:lpstr>Slide 7</vt:lpstr>
      <vt:lpstr>Conducting a Nutrition Education Session</vt:lpstr>
      <vt:lpstr>Channels of Communication</vt:lpstr>
      <vt:lpstr>Mass media communication</vt:lpstr>
      <vt:lpstr>Face-to-face / Interpersonal</vt:lpstr>
      <vt:lpstr>Nutrition Counseling</vt:lpstr>
      <vt:lpstr>Importance</vt:lpstr>
      <vt:lpstr>GENERAL GUIDANCE</vt:lpstr>
      <vt:lpstr>Gather  approach</vt:lpstr>
      <vt:lpstr>Nutrition education messages</vt:lpstr>
      <vt:lpstr>High Impact Nutrition Intervention</vt:lpstr>
      <vt:lpstr>High Impact Nutrition Intervention</vt:lpstr>
      <vt:lpstr>High Impact Nutrition Intervention</vt:lpstr>
      <vt:lpstr>H1 Infant and Young Child Nutrition  </vt:lpstr>
      <vt:lpstr>1. breast feeding for the first 6 months of life</vt:lpstr>
      <vt:lpstr>breast feeding for the first 6 months of life</vt:lpstr>
      <vt:lpstr>breast feeding for the first 6 months of life</vt:lpstr>
      <vt:lpstr>Exclusive breast feeding for the first 6 months of life</vt:lpstr>
      <vt:lpstr>breast feeding for the first 6 months of life</vt:lpstr>
      <vt:lpstr>2. Optimal Complementary Feeding </vt:lpstr>
      <vt:lpstr>H2 improved hygiene practices </vt:lpstr>
      <vt:lpstr> 3. Promotion of improved hygiene practices including hand washing </vt:lpstr>
      <vt:lpstr>H3 micronutrient supplementation </vt:lpstr>
      <vt:lpstr>4. Vitamin A supplementation</vt:lpstr>
      <vt:lpstr>Vitamin A Supplementation</vt:lpstr>
      <vt:lpstr>5. Iron Folate Supplementation</vt:lpstr>
      <vt:lpstr>Iron Folate Supplementation</vt:lpstr>
      <vt:lpstr>6. Zinc Supplementation</vt:lpstr>
      <vt:lpstr>7. Multiple MIcronutrient Powder</vt:lpstr>
      <vt:lpstr>8. Salt Iodisation</vt:lpstr>
      <vt:lpstr>9. Iron fortification of staple foods</vt:lpstr>
      <vt:lpstr>H4 De- worming </vt:lpstr>
      <vt:lpstr>10. Deworming for children </vt:lpstr>
      <vt:lpstr>H5 integrated management of acute malnutrition  </vt:lpstr>
      <vt:lpstr>11. Prevention and Treatment</vt:lpstr>
      <vt:lpstr>Growth monitoring</vt:lpstr>
      <vt:lpstr>Growth promotion</vt:lpstr>
      <vt:lpstr>Moderate Acute Malnutrition </vt:lpstr>
      <vt:lpstr>Handout 8a</vt:lpstr>
      <vt:lpstr>MONITORING AND EVALUATION</vt:lpstr>
      <vt:lpstr>Why Monitor? </vt:lpstr>
      <vt:lpstr>Key Indicators</vt:lpstr>
      <vt:lpstr>Evaluation</vt:lpstr>
      <vt:lpstr>Evaluation Indicators</vt:lpstr>
      <vt:lpstr>Kenya National Information Flow and Transmission 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management of acute malnutrition</dc:title>
  <dc:creator>Claire O.</dc:creator>
  <cp:lastModifiedBy>Claire O.</cp:lastModifiedBy>
  <cp:revision>14</cp:revision>
  <dcterms:created xsi:type="dcterms:W3CDTF">2014-12-03T12:16:30Z</dcterms:created>
  <dcterms:modified xsi:type="dcterms:W3CDTF">2014-12-03T14:17:51Z</dcterms:modified>
</cp:coreProperties>
</file>