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</p:sldMasterIdLst>
  <p:notesMasterIdLst>
    <p:notesMasterId r:id="rId70"/>
  </p:notesMasterIdLst>
  <p:sldIdLst>
    <p:sldId id="257" r:id="rId2"/>
    <p:sldId id="259" r:id="rId3"/>
    <p:sldId id="260" r:id="rId4"/>
    <p:sldId id="308" r:id="rId5"/>
    <p:sldId id="311" r:id="rId6"/>
    <p:sldId id="309" r:id="rId7"/>
    <p:sldId id="310" r:id="rId8"/>
    <p:sldId id="312" r:id="rId9"/>
    <p:sldId id="315" r:id="rId10"/>
    <p:sldId id="316" r:id="rId11"/>
    <p:sldId id="317" r:id="rId12"/>
    <p:sldId id="318" r:id="rId13"/>
    <p:sldId id="314" r:id="rId14"/>
    <p:sldId id="319" r:id="rId15"/>
    <p:sldId id="320" r:id="rId16"/>
    <p:sldId id="313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34" r:id="rId30"/>
    <p:sldId id="335" r:id="rId31"/>
    <p:sldId id="336" r:id="rId32"/>
    <p:sldId id="337" r:id="rId33"/>
    <p:sldId id="338" r:id="rId34"/>
    <p:sldId id="339" r:id="rId35"/>
    <p:sldId id="340" r:id="rId36"/>
    <p:sldId id="341" r:id="rId37"/>
    <p:sldId id="342" r:id="rId38"/>
    <p:sldId id="343" r:id="rId39"/>
    <p:sldId id="344" r:id="rId40"/>
    <p:sldId id="345" r:id="rId41"/>
    <p:sldId id="346" r:id="rId42"/>
    <p:sldId id="347" r:id="rId43"/>
    <p:sldId id="348" r:id="rId44"/>
    <p:sldId id="349" r:id="rId45"/>
    <p:sldId id="350" r:id="rId46"/>
    <p:sldId id="352" r:id="rId47"/>
    <p:sldId id="353" r:id="rId48"/>
    <p:sldId id="354" r:id="rId49"/>
    <p:sldId id="355" r:id="rId50"/>
    <p:sldId id="356" r:id="rId51"/>
    <p:sldId id="357" r:id="rId52"/>
    <p:sldId id="372" r:id="rId53"/>
    <p:sldId id="358" r:id="rId54"/>
    <p:sldId id="360" r:id="rId55"/>
    <p:sldId id="361" r:id="rId56"/>
    <p:sldId id="362" r:id="rId57"/>
    <p:sldId id="363" r:id="rId58"/>
    <p:sldId id="364" r:id="rId59"/>
    <p:sldId id="365" r:id="rId60"/>
    <p:sldId id="366" r:id="rId61"/>
    <p:sldId id="367" r:id="rId62"/>
    <p:sldId id="368" r:id="rId63"/>
    <p:sldId id="369" r:id="rId64"/>
    <p:sldId id="370" r:id="rId65"/>
    <p:sldId id="371" r:id="rId66"/>
    <p:sldId id="373" r:id="rId67"/>
    <p:sldId id="374" r:id="rId68"/>
    <p:sldId id="307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rio" initials="dr" lastIdx="2" clrIdx="0"/>
  <p:cmAuthor id="1" name="CLAIRE" initials="C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12-18T14:33:45.042" idx="1">
    <p:pos x="5139" y="2982"/>
    <p:text>Formerly Monitoring and Evaluation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12-18T15:10:07.942" idx="2">
    <p:pos x="3885" y="237"/>
    <p:text>Content is not new. What s new is that Length of stay has been categorised under process indicators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D29BB-7FD5-4518-8141-C315634F96F9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5EFFF-9F23-4C86-9071-636FDA4FCD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16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17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traight Connector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Straight Connector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Straight Connector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3" name="Straight Connector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Straight Connector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" name="Straight Connector 25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6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27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Oval 28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29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30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31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8C036-661E-4AC3-8501-E2BE156299D2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0BFFD-2A36-4490-A82A-E7EBFCD3C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CDC0C-4DD7-4073-B781-EE080326204C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12671-88B5-4EA0-A2D6-5F16231AF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CEA21-8545-4664-B24D-D417CA22D964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321DD-FE92-4C3A-BF4C-4624A380EB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EC5EF8F-D41D-4B75-A943-840898A4FA1F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5F90103-B635-4671-ACB3-4BD0DD1CF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16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17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Straight Connector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Straight Connector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" name="Straight Connector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1" name="Straight Connector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2" name="Straight Connector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3" name="Rectangle 2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2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27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Oval 2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29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Oval 30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Straight Connector 31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102DA-F154-4386-A15B-57CBD1F48EC4}" type="datetimeFigureOut">
              <a:rPr lang="en-US">
                <a:solidFill>
                  <a:srgbClr val="FFF39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/>
              </a:solidFill>
            </a:endParaRP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2518B-C7FC-4D0F-9B6D-DE5D796D8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5DB6E-F52C-4490-B4E7-634196A85764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AC734-E49F-499F-9025-D0F0DD48F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3DF16-38E4-4FCE-871E-F1AF02DCFB27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D1357-F956-4853-95D1-6604D1BC3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F283DD3-E3E5-48B5-B70D-6F4451883EF5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158CF4-9D0C-43B9-B153-08388594C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C2A62-5CB5-45C9-A630-8C7436C17B21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8C5AA-44C8-4929-8C5E-977FC05DE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Straight Connector 14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Straight Connector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" name="Rectangle 1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traight Connector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Oval 2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1304770-06E8-47E5-9A35-8A0B44D9EF09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507C8D5-2914-4709-A81E-EB64C6D8C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Oval 14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" name="Rectangle 1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Straight Connector 1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1" name="Straight Connector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AE6C838-CB3B-44CC-8911-3C3FAF4061BA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B67CF9-5443-4491-AA59-BE8262DDC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198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6B15F6-AB7A-420F-AF02-92B0F3D9F1F1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C0955B-4A9E-4F8E-9DE4-0D0E6335E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comments" Target="../comments/comment1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ctrTitle" idx="4294967295"/>
          </p:nvPr>
        </p:nvSpPr>
        <p:spPr>
          <a:xfrm>
            <a:off x="1371600" y="2743200"/>
            <a:ext cx="7772400" cy="1470025"/>
          </a:xfrm>
        </p:spPr>
        <p:txBody>
          <a:bodyPr bIns="9144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>
                <a:solidFill>
                  <a:srgbClr val="C00000"/>
                </a:solidFill>
              </a:rPr>
              <a:t>Integrated management of acute malnutrition</a:t>
            </a:r>
          </a:p>
        </p:txBody>
      </p:sp>
      <p:sp>
        <p:nvSpPr>
          <p:cNvPr id="1028" name="Subtitle 2"/>
          <p:cNvSpPr>
            <a:spLocks noGrp="1"/>
          </p:cNvSpPr>
          <p:nvPr>
            <p:ph type="subTitle" idx="4294967295"/>
          </p:nvPr>
        </p:nvSpPr>
        <p:spPr>
          <a:xfrm>
            <a:off x="2366963" y="4692650"/>
            <a:ext cx="6777037" cy="830263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3000" dirty="0"/>
              <a:t>Monitoring and Reporting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2400" y="104775"/>
          <a:ext cx="1447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9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04775"/>
                        <a:ext cx="1447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Box 4"/>
          <p:cNvSpPr txBox="1">
            <a:spLocks noChangeArrowheads="1"/>
          </p:cNvSpPr>
          <p:nvPr/>
        </p:nvSpPr>
        <p:spPr bwMode="auto">
          <a:xfrm>
            <a:off x="0" y="1295400"/>
            <a:ext cx="1981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600">
                <a:solidFill>
                  <a:prstClr val="black"/>
                </a:solidFill>
                <a:cs typeface="Arial" charset="0"/>
              </a:rPr>
              <a:t>Republic  of Kenya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600">
                <a:solidFill>
                  <a:prstClr val="black"/>
                </a:solidFill>
                <a:cs typeface="Arial" charset="0"/>
              </a:rPr>
              <a:t>Ministry of Health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44562"/>
          </a:xfrm>
        </p:spPr>
        <p:txBody>
          <a:bodyPr>
            <a:normAutofit fontScale="90000"/>
          </a:bodyPr>
          <a:lstStyle/>
          <a:p>
            <a:r>
              <a:rPr lang="en-US" dirty="0"/>
              <a:t>Registration- </a:t>
            </a:r>
            <a:r>
              <a:rPr lang="en-US" b="1" dirty="0"/>
              <a:t>Register Book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7848600" cy="54102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b="1" dirty="0">
                <a:latin typeface="Aharoni" panose="02010803020104030203" pitchFamily="2" charset="-79"/>
                <a:ea typeface="Times New Roman"/>
                <a:cs typeface="Aharoni" panose="02010803020104030203" pitchFamily="2" charset="-79"/>
              </a:rPr>
              <a:t>Inpatient Nutrition Care Register Health Facility Register – MOH 368</a:t>
            </a:r>
            <a:endParaRPr lang="en-US" dirty="0">
              <a:latin typeface="Aharoni" panose="02010803020104030203" pitchFamily="2" charset="-79"/>
              <a:ea typeface="Times New Roman"/>
              <a:cs typeface="Aharoni" panose="02010803020104030203" pitchFamily="2" charset="-79"/>
            </a:endParaRPr>
          </a:p>
          <a:p>
            <a:pPr lvl="0"/>
            <a:r>
              <a:rPr lang="x-none" b="1" dirty="0">
                <a:latin typeface="Aharoni" panose="02010803020104030203" pitchFamily="2" charset="-79"/>
                <a:cs typeface="Aharoni" panose="02010803020104030203" pitchFamily="2" charset="-79"/>
              </a:rPr>
              <a:t>Enter ‘1’ in this column if client is admitted based on edema criteria (+, ++, +++)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0"/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0"/>
            <a:r>
              <a:rPr lang="x-none" b="1" dirty="0">
                <a:latin typeface="Aharoni" panose="02010803020104030203" pitchFamily="2" charset="-79"/>
                <a:cs typeface="Aharoni" panose="02010803020104030203" pitchFamily="2" charset="-79"/>
              </a:rPr>
              <a:t>Enter ‘2’ if client is admitted based on a WHZ criteria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0"/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0"/>
            <a:r>
              <a:rPr lang="x-none" b="1" dirty="0">
                <a:latin typeface="Aharoni" panose="02010803020104030203" pitchFamily="2" charset="-79"/>
                <a:cs typeface="Aharoni" panose="02010803020104030203" pitchFamily="2" charset="-79"/>
              </a:rPr>
              <a:t>Enter ‘3’ if client was admitted based on a MUAC criteria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0"/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lvl="0"/>
            <a:r>
              <a:rPr lang="x-none" b="1" dirty="0">
                <a:latin typeface="Aharoni" panose="02010803020104030203" pitchFamily="2" charset="-79"/>
                <a:cs typeface="Aharoni" panose="02010803020104030203" pitchFamily="2" charset="-79"/>
              </a:rPr>
              <a:t>Enter ‘4’  for OLD CASES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buNone/>
            </a:pPr>
            <a:endParaRPr lang="en-US" dirty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44562"/>
          </a:xfrm>
        </p:spPr>
        <p:txBody>
          <a:bodyPr>
            <a:normAutofit fontScale="90000"/>
          </a:bodyPr>
          <a:lstStyle/>
          <a:p>
            <a:r>
              <a:rPr lang="en-US" dirty="0"/>
              <a:t>Registration- </a:t>
            </a:r>
            <a:r>
              <a:rPr lang="en-US" b="1" dirty="0"/>
              <a:t>Register Book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143000"/>
            <a:ext cx="7467600" cy="54102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000" b="1" dirty="0">
                <a:latin typeface="Arial"/>
                <a:ea typeface="Times New Roman"/>
                <a:cs typeface="Arial"/>
              </a:rPr>
              <a:t>Inpatient Nutrition Care Register Health Facility Register – MOH 368</a:t>
            </a:r>
            <a:endParaRPr lang="en-US" sz="2000" dirty="0">
              <a:latin typeface="Tahoma"/>
              <a:ea typeface="Times New Roman"/>
              <a:cs typeface="Arial"/>
            </a:endParaRPr>
          </a:p>
          <a:p>
            <a:pPr lvl="0"/>
            <a:r>
              <a:rPr lang="x-none" sz="2000"/>
              <a:t>Type of Admission – Enter ‘1’ for New cases, ‘2’ for Re-admission, ‘3’ for Re-lapse, </a:t>
            </a:r>
            <a:r>
              <a:rPr lang="en-US" sz="2000" dirty="0"/>
              <a:t>ETC</a:t>
            </a:r>
          </a:p>
          <a:p>
            <a:pPr lvl="0"/>
            <a:r>
              <a:rPr lang="x-none" sz="2000"/>
              <a:t>Sero-status – HIV status </a:t>
            </a:r>
            <a:endParaRPr lang="en-US" sz="2000" dirty="0"/>
          </a:p>
          <a:p>
            <a:pPr lvl="0"/>
            <a:r>
              <a:rPr lang="x-none" sz="2000"/>
              <a:t>TB Status – Tuberculosis status</a:t>
            </a:r>
            <a:endParaRPr lang="en-US" sz="2000" dirty="0"/>
          </a:p>
          <a:p>
            <a:pPr lvl="0"/>
            <a:r>
              <a:rPr lang="x-none" sz="2000"/>
              <a:t>Height/Length (cm) </a:t>
            </a:r>
            <a:endParaRPr lang="en-US" sz="2000" dirty="0"/>
          </a:p>
          <a:p>
            <a:pPr lvl="0"/>
            <a:r>
              <a:rPr lang="x-none" sz="2000"/>
              <a:t>Weight (kg) </a:t>
            </a:r>
            <a:endParaRPr lang="en-US" sz="2000" dirty="0"/>
          </a:p>
          <a:p>
            <a:pPr lvl="0"/>
            <a:r>
              <a:rPr lang="x-none" sz="2000"/>
              <a:t>MUAC (cm) </a:t>
            </a:r>
            <a:endParaRPr lang="en-US" sz="2000" dirty="0"/>
          </a:p>
          <a:p>
            <a:pPr lvl="0"/>
            <a:r>
              <a:rPr lang="x-none" sz="2000"/>
              <a:t>Weight (kg) / MUAC (cm) Monitoring – Record the weight and MUAC of the client every seven days while in treatment in the in-patient center.</a:t>
            </a:r>
            <a:endParaRPr lang="en-US" sz="2000" dirty="0"/>
          </a:p>
          <a:p>
            <a:pPr>
              <a:buNone/>
            </a:pPr>
            <a:endParaRPr lang="en-US" dirty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7696200" cy="944562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Registration- </a:t>
            </a:r>
            <a:r>
              <a:rPr lang="en-US" sz="3600" b="1" dirty="0"/>
              <a:t>Register Book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990600"/>
            <a:ext cx="8839200" cy="55626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800" b="1" dirty="0">
                <a:latin typeface="Arial"/>
                <a:ea typeface="Times New Roman"/>
                <a:cs typeface="Arial"/>
              </a:rPr>
              <a:t>Inpatient Nutrition Care Register Health Facility Register – MOH 368</a:t>
            </a:r>
            <a:endParaRPr lang="en-US" sz="2800" dirty="0">
              <a:latin typeface="Tahoma"/>
              <a:ea typeface="Times New Roman"/>
              <a:cs typeface="Arial"/>
            </a:endParaRPr>
          </a:p>
          <a:p>
            <a:pPr lvl="0"/>
            <a:r>
              <a:rPr lang="x-none" sz="2800" dirty="0"/>
              <a:t>Discharge Measurements</a:t>
            </a:r>
            <a:endParaRPr lang="en-US" sz="2800" dirty="0"/>
          </a:p>
          <a:p>
            <a:pPr lvl="1"/>
            <a:r>
              <a:rPr lang="x-none" sz="2500" dirty="0"/>
              <a:t>Exit Date (DD/MM/YY</a:t>
            </a:r>
            <a:r>
              <a:rPr lang="en-US" sz="2500" dirty="0"/>
              <a:t>)</a:t>
            </a:r>
          </a:p>
          <a:p>
            <a:pPr lvl="1"/>
            <a:r>
              <a:rPr lang="en-US" sz="2500" dirty="0"/>
              <a:t>Length of Stay in Days - This only applies to clients who exit the program as cured.</a:t>
            </a:r>
          </a:p>
          <a:p>
            <a:pPr lvl="1"/>
            <a:r>
              <a:rPr lang="en-US" sz="2500" dirty="0"/>
              <a:t>Exit Outcome – Enter ‘1’ for Cured, ‘2’ for Defaulter (absent for 2 days in in-patient care), ‘3’ for Died etc</a:t>
            </a:r>
          </a:p>
          <a:p>
            <a:pPr lvl="1"/>
            <a:r>
              <a:rPr lang="x-none" sz="2500" dirty="0"/>
              <a:t>Observations/Comments - Any comments for the individual client (e.g., client referred, advised to return for review).</a:t>
            </a:r>
            <a:endParaRPr lang="en-US" sz="2500" dirty="0"/>
          </a:p>
          <a:p>
            <a:pPr>
              <a:buNone/>
            </a:pPr>
            <a:endParaRPr lang="en-US" sz="2800" dirty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2267"/>
            <a:ext cx="7810500" cy="563562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Individual Monitoring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65829"/>
            <a:ext cx="8686800" cy="5808123"/>
          </a:xfrm>
          <a:solidFill>
            <a:schemeClr val="accent2"/>
          </a:solidFill>
        </p:spPr>
        <p:txBody>
          <a:bodyPr/>
          <a:lstStyle/>
          <a:p>
            <a:r>
              <a:rPr lang="en-US" sz="2800" dirty="0"/>
              <a:t>Individual monitoring information of the child’s health and nutrition condition is recorded on the  following and is used in determining the progress of the treatment</a:t>
            </a:r>
          </a:p>
          <a:p>
            <a:pPr marL="823913" lvl="1" indent="-457200">
              <a:buFont typeface="+mj-lt"/>
              <a:buAutoNum type="arabicPeriod"/>
            </a:pPr>
            <a:r>
              <a:rPr lang="en-US" sz="2800" b="1" dirty="0"/>
              <a:t>Multi-Chart </a:t>
            </a:r>
          </a:p>
          <a:p>
            <a:pPr marL="823913" lvl="1" indent="-457200">
              <a:buFont typeface="+mj-lt"/>
              <a:buAutoNum type="arabicPeriod"/>
            </a:pPr>
            <a:r>
              <a:rPr lang="en-US" sz="2800" b="1" dirty="0"/>
              <a:t>Supplemental Suckling Technique In-patient Card Admission Card </a:t>
            </a:r>
          </a:p>
          <a:p>
            <a:pPr marL="823913" lvl="1" indent="-457200">
              <a:buFont typeface="+mj-lt"/>
              <a:buAutoNum type="arabicPeriod"/>
            </a:pPr>
            <a:r>
              <a:rPr lang="en-US" sz="2800" b="1" dirty="0"/>
              <a:t>Out-Patient Therapeutic Care </a:t>
            </a:r>
          </a:p>
          <a:p>
            <a:pPr marL="823913" lvl="1" indent="-457200">
              <a:buFont typeface="+mj-lt"/>
              <a:buAutoNum type="arabicPeriod"/>
            </a:pPr>
            <a:r>
              <a:rPr lang="en-US" sz="2800" b="1" dirty="0"/>
              <a:t>Follow-Up Card for Out-patient Therapeutic Care</a:t>
            </a:r>
            <a:endParaRPr lang="en-US" sz="2800" dirty="0"/>
          </a:p>
          <a:p>
            <a:pPr marL="823913" lvl="1" indent="-457200">
              <a:buFont typeface="+mj-lt"/>
              <a:buAutoNum type="arabicPeriod"/>
            </a:pPr>
            <a:r>
              <a:rPr lang="en-US" sz="2800" b="1" dirty="0"/>
              <a:t> Outpatient Ration Card </a:t>
            </a:r>
          </a:p>
          <a:p>
            <a:pPr marL="823913" lvl="1" indent="-457200">
              <a:buFont typeface="+mj-lt"/>
              <a:buAutoNum type="arabicPeriod"/>
            </a:pPr>
            <a:r>
              <a:rPr lang="en-US" sz="2800" b="1" dirty="0"/>
              <a:t>Supplementary Feeding Ration Card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Monitoring- Transfer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79448"/>
            <a:ext cx="7696200" cy="4873752"/>
          </a:xfrm>
          <a:solidFill>
            <a:schemeClr val="accent2"/>
          </a:solidFill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 dirty="0"/>
              <a:t>  </a:t>
            </a:r>
            <a:r>
              <a:rPr lang="en-US" sz="3200" b="1" dirty="0"/>
              <a:t>Transfer Form – Out-Patient to In-Patient </a:t>
            </a:r>
            <a:r>
              <a:rPr lang="en-US" sz="2800" b="1" dirty="0"/>
              <a:t>Care and In-patient to Out-Patient Care</a:t>
            </a:r>
          </a:p>
          <a:p>
            <a:pPr marL="457200" indent="-457200">
              <a:buFont typeface="+mj-lt"/>
              <a:buAutoNum type="arabicPeriod"/>
            </a:pPr>
            <a:endParaRPr lang="en-US" sz="2800" b="1" dirty="0"/>
          </a:p>
          <a:p>
            <a:pPr marL="457200" indent="-457200">
              <a:buFont typeface="+mj-lt"/>
              <a:buAutoNum type="arabicPeriod"/>
            </a:pPr>
            <a:r>
              <a:rPr lang="en-US" sz="2800" b="1" dirty="0"/>
              <a:t>Transfer Form – Supplementary Feeding Programme to In-patient or Out-Patient Care</a:t>
            </a:r>
          </a:p>
          <a:p>
            <a:pPr marL="457200" indent="-457200">
              <a:buFont typeface="+mj-lt"/>
              <a:buAutoNum type="arabicPeriod"/>
            </a:pPr>
            <a:endParaRPr lang="en-US" sz="2800" b="1" dirty="0"/>
          </a:p>
          <a:p>
            <a:pPr marL="457200" indent="-457200">
              <a:buFont typeface="+mj-lt"/>
              <a:buAutoNum type="arabicPeriod"/>
            </a:pPr>
            <a:r>
              <a:rPr lang="en-US" sz="2800" b="1" dirty="0"/>
              <a:t>Referral Form – Community to Health Facility</a:t>
            </a:r>
            <a:r>
              <a:rPr lang="en-US" sz="2800" dirty="0"/>
              <a:t>)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Monitoring- Transfer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17638"/>
            <a:ext cx="8534400" cy="5056314"/>
          </a:xfrm>
          <a:solidFill>
            <a:schemeClr val="accent2"/>
          </a:solidFill>
        </p:spPr>
        <p:txBody>
          <a:bodyPr/>
          <a:lstStyle/>
          <a:p>
            <a:r>
              <a:rPr lang="en-US" sz="2800" dirty="0"/>
              <a:t>Used to transfer a child from one </a:t>
            </a:r>
            <a:r>
              <a:rPr lang="en-US" sz="2800" dirty="0" err="1"/>
              <a:t>programme</a:t>
            </a:r>
            <a:r>
              <a:rPr lang="en-US" sz="2800" dirty="0"/>
              <a:t> to the other. Referrals are not new admissions</a:t>
            </a:r>
          </a:p>
          <a:p>
            <a:endParaRPr lang="en-US" sz="2800" dirty="0"/>
          </a:p>
          <a:p>
            <a:r>
              <a:rPr lang="en-US" sz="2800" dirty="0"/>
              <a:t>Caregiver is given a </a:t>
            </a:r>
            <a:r>
              <a:rPr lang="en-US" sz="2800" b="1" dirty="0"/>
              <a:t>transfer form</a:t>
            </a:r>
            <a:r>
              <a:rPr lang="en-US" sz="2800" dirty="0"/>
              <a:t> together with instructions on how and when to go where</a:t>
            </a:r>
          </a:p>
          <a:p>
            <a:endParaRPr lang="en-US" sz="2800" dirty="0"/>
          </a:p>
          <a:p>
            <a:r>
              <a:rPr lang="en-US" sz="2800" dirty="0"/>
              <a:t>If a transfer form is not available then all information regarding transfer and/or referral can be recorded in the clinical notes section on page 38 of the Mother &amp; Child Health Booklet – MOH 216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MONITORING- </a:t>
            </a:r>
            <a:r>
              <a:rPr lang="en-US" sz="3200" dirty="0"/>
              <a:t>monthly summary sheets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077200" cy="4873752"/>
          </a:xfrm>
          <a:solidFill>
            <a:schemeClr val="accent2"/>
          </a:solidFill>
        </p:spPr>
        <p:txBody>
          <a:bodyPr/>
          <a:lstStyle/>
          <a:p>
            <a:r>
              <a:rPr lang="en-US" sz="2800" dirty="0"/>
              <a:t>The </a:t>
            </a:r>
            <a:r>
              <a:rPr lang="en-US" sz="2800" b="1" dirty="0"/>
              <a:t>In-Patient, OTP &amp; SFP Facility Summary Sheet (MOH 713) </a:t>
            </a:r>
            <a:r>
              <a:rPr lang="en-US" sz="2800" dirty="0"/>
              <a:t>is completed monthly per health facility with inputs from the registers</a:t>
            </a:r>
          </a:p>
          <a:p>
            <a:endParaRPr lang="en-US" sz="2800" b="1" dirty="0"/>
          </a:p>
          <a:p>
            <a:r>
              <a:rPr lang="en-US" sz="2800" dirty="0"/>
              <a:t>Information  is used to assess performance, monitor trends and identify areas that require investigation at the health facility level</a:t>
            </a:r>
            <a:endParaRPr lang="en-US" sz="2800" b="1" dirty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7772400" cy="792162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SERVICE MONITORING- monthly summary sheets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153400" cy="4873752"/>
          </a:xfrm>
          <a:solidFill>
            <a:schemeClr val="accent2"/>
          </a:solidFill>
        </p:spPr>
        <p:txBody>
          <a:bodyPr/>
          <a:lstStyle/>
          <a:p>
            <a:pPr lvl="1"/>
            <a:r>
              <a:rPr lang="x-none" sz="2800" dirty="0"/>
              <a:t>Total number in treatment at the beginning of the month </a:t>
            </a:r>
            <a:endParaRPr lang="en-US" sz="2800" dirty="0"/>
          </a:p>
          <a:p>
            <a:pPr lvl="1"/>
            <a:r>
              <a:rPr lang="x-none" sz="2800" dirty="0"/>
              <a:t>Admissions as new cases </a:t>
            </a:r>
            <a:endParaRPr lang="en-US" sz="2800" dirty="0"/>
          </a:p>
          <a:p>
            <a:pPr lvl="1"/>
            <a:r>
              <a:rPr lang="x-none" sz="2800" dirty="0"/>
              <a:t>Old Admissions – relapses</a:t>
            </a:r>
            <a:endParaRPr lang="en-US" sz="2800" dirty="0"/>
          </a:p>
          <a:p>
            <a:pPr lvl="1"/>
            <a:r>
              <a:rPr lang="x-none" sz="2800" dirty="0"/>
              <a:t>Old Admissions – readmissions (i.e., returned defaulters)</a:t>
            </a:r>
            <a:endParaRPr lang="en-US" sz="2800" dirty="0"/>
          </a:p>
          <a:p>
            <a:pPr lvl="1"/>
            <a:r>
              <a:rPr lang="x-none" sz="2800" dirty="0"/>
              <a:t>Old Admissions – transfer from other OTP/SC</a:t>
            </a:r>
            <a:endParaRPr lang="en-US" sz="2800" dirty="0"/>
          </a:p>
          <a:p>
            <a:pPr lvl="1"/>
            <a:r>
              <a:rPr lang="x-none" sz="2800" dirty="0"/>
              <a:t>Discharge Cured </a:t>
            </a:r>
            <a:endParaRPr lang="en-US" sz="2800" dirty="0"/>
          </a:p>
          <a:p>
            <a:pPr lvl="1"/>
            <a:r>
              <a:rPr lang="x-none" sz="2800" dirty="0"/>
              <a:t>Discharge Death</a:t>
            </a:r>
            <a:endParaRPr lang="en-US" sz="2800" dirty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MONITORING- </a:t>
            </a:r>
            <a:r>
              <a:rPr lang="en-US" sz="2800" dirty="0"/>
              <a:t>monthly summary sheets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686800" cy="5211762"/>
          </a:xfrm>
          <a:solidFill>
            <a:schemeClr val="accent2"/>
          </a:solidFill>
        </p:spPr>
        <p:txBody>
          <a:bodyPr/>
          <a:lstStyle/>
          <a:p>
            <a:r>
              <a:rPr lang="en-US" sz="2700" dirty="0"/>
              <a:t>   </a:t>
            </a:r>
            <a:r>
              <a:rPr lang="x-none" dirty="0"/>
              <a:t>Discharge </a:t>
            </a:r>
            <a:endParaRPr lang="en-US" dirty="0"/>
          </a:p>
          <a:p>
            <a:pPr lvl="1"/>
            <a:r>
              <a:rPr lang="en-US" sz="1800" dirty="0"/>
              <a:t> </a:t>
            </a:r>
            <a:r>
              <a:rPr lang="x-none" sz="2400" dirty="0"/>
              <a:t>Defaulters</a:t>
            </a:r>
            <a:endParaRPr lang="en-US" sz="2400" dirty="0"/>
          </a:p>
          <a:p>
            <a:pPr lvl="1"/>
            <a:r>
              <a:rPr lang="x-none" sz="2400" dirty="0"/>
              <a:t>Discharge Non Recovered</a:t>
            </a:r>
            <a:endParaRPr lang="en-US" sz="2400" dirty="0"/>
          </a:p>
          <a:p>
            <a:pPr lvl="1"/>
            <a:r>
              <a:rPr lang="x-none" sz="2400" dirty="0"/>
              <a:t>Transfer out to SC</a:t>
            </a:r>
            <a:endParaRPr lang="en-US" sz="2400" dirty="0"/>
          </a:p>
          <a:p>
            <a:pPr lvl="1"/>
            <a:r>
              <a:rPr lang="x-none" sz="2400" dirty="0"/>
              <a:t>Transfer to other OTP sites</a:t>
            </a:r>
            <a:endParaRPr lang="en-US" sz="2400" dirty="0"/>
          </a:p>
          <a:p>
            <a:pPr lvl="1"/>
            <a:r>
              <a:rPr lang="x-none" sz="2400" dirty="0"/>
              <a:t>Under GFD Programme</a:t>
            </a:r>
            <a:endParaRPr lang="en-US" sz="2400" dirty="0"/>
          </a:p>
          <a:p>
            <a:pPr lvl="1"/>
            <a:r>
              <a:rPr lang="x-none" sz="2400" dirty="0"/>
              <a:t>Average Length of Stay in Days – Nutrition</a:t>
            </a:r>
            <a:endParaRPr lang="en-US" sz="2400" dirty="0"/>
          </a:p>
          <a:p>
            <a:pPr lvl="1"/>
            <a:r>
              <a:rPr lang="x-none" sz="2400" dirty="0"/>
              <a:t>Recovery Rate, Defaulter Rate, Death Rate</a:t>
            </a:r>
            <a:endParaRPr lang="en-US" sz="2400" dirty="0"/>
          </a:p>
          <a:p>
            <a:pPr lvl="1"/>
            <a:endParaRPr lang="en-US" sz="2400" dirty="0"/>
          </a:p>
          <a:p>
            <a:r>
              <a:rPr lang="en-US" dirty="0"/>
              <a:t>For the SFP Summary Sheet, the transfers in and out are referring to transfers from other SFP sites and also transfers from in-patient/OTP </a:t>
            </a:r>
            <a:r>
              <a:rPr lang="en-US" dirty="0" err="1"/>
              <a:t>programmes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MONITORING- </a:t>
            </a:r>
            <a:r>
              <a:rPr lang="en-US" sz="2800" dirty="0"/>
              <a:t>monthly summary sheets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371600"/>
            <a:ext cx="8839200" cy="54864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800" b="1" dirty="0"/>
              <a:t>Gender </a:t>
            </a:r>
          </a:p>
          <a:p>
            <a:r>
              <a:rPr lang="en-US" sz="2800" dirty="0"/>
              <a:t>Tallied for all patients who enter as new admissions to identify differences in affected gender, age groups and trends</a:t>
            </a:r>
          </a:p>
          <a:p>
            <a:pPr>
              <a:buNone/>
            </a:pPr>
            <a:r>
              <a:rPr lang="en-US" sz="2800" b="1" dirty="0"/>
              <a:t>Total Discharges</a:t>
            </a:r>
          </a:p>
          <a:p>
            <a:r>
              <a:rPr lang="en-US" sz="2800" dirty="0"/>
              <a:t>All patients that leave the site as cured, died, defaulted or non-recovered. The number of total discharges is used as a denominator to calculate performance indicators for the cured, death, defaulter and non-recovery rates.</a:t>
            </a:r>
          </a:p>
          <a:p>
            <a:r>
              <a:rPr lang="en-US" sz="2800" dirty="0"/>
              <a:t>Transfers are not part of the denominator in calculating performance.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7467600" cy="609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4400" dirty="0"/>
              <a:t>Overall objective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2590800"/>
            <a:ext cx="8534400" cy="20574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200" dirty="0"/>
              <a:t>Enable health workers to adequately monitor and evaluate IMAM  activities</a:t>
            </a:r>
            <a:endParaRPr lang="en-US" sz="3200" dirty="0">
              <a:solidFill>
                <a:srgbClr val="FF0000"/>
              </a:solidFill>
            </a:endParaRPr>
          </a:p>
          <a:p>
            <a:pPr eaLnBrk="1" hangingPunct="1"/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686800" cy="1143000"/>
          </a:xfrm>
        </p:spPr>
        <p:txBody>
          <a:bodyPr/>
          <a:lstStyle/>
          <a:p>
            <a:pPr algn="ctr"/>
            <a:r>
              <a:rPr lang="en-US" dirty="0"/>
              <a:t>SERVICE MONITORING- </a:t>
            </a:r>
            <a:r>
              <a:rPr lang="en-US" sz="2800" dirty="0"/>
              <a:t>monthly summary sheets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17638"/>
            <a:ext cx="8763000" cy="5056314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800" b="1" dirty="0"/>
              <a:t>Total Exits </a:t>
            </a:r>
          </a:p>
          <a:p>
            <a:r>
              <a:rPr lang="en-US" sz="2800" dirty="0"/>
              <a:t>Number of all patients that exit the site that month and includes all patients who are discharged (as cured, died, defaulted or non-response) and who are leaving the site as transfers. </a:t>
            </a:r>
          </a:p>
          <a:p>
            <a:pPr>
              <a:buNone/>
            </a:pPr>
            <a:r>
              <a:rPr lang="en-US" sz="2800" b="1" dirty="0"/>
              <a:t>Total Number in Treatment</a:t>
            </a:r>
          </a:p>
          <a:p>
            <a:r>
              <a:rPr lang="en-US" sz="2800" dirty="0"/>
              <a:t>Total number in treatment at the respective site is calculated and used for site planning. It also provides the start number for the next month’s tally column. 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MONITORING- </a:t>
            </a:r>
            <a:r>
              <a:rPr lang="en-US" sz="2800" dirty="0"/>
              <a:t>monthly summary sheets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9774" y="1709610"/>
            <a:ext cx="8534400" cy="4873752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b="1" dirty="0"/>
              <a:t>Stock Summary Report</a:t>
            </a:r>
          </a:p>
          <a:p>
            <a:r>
              <a:rPr lang="en-US" b="1" dirty="0"/>
              <a:t>P</a:t>
            </a:r>
            <a:r>
              <a:rPr lang="en-US" dirty="0"/>
              <a:t>art of the </a:t>
            </a:r>
            <a:r>
              <a:rPr lang="en-US" dirty="0" err="1"/>
              <a:t>MoH</a:t>
            </a:r>
            <a:r>
              <a:rPr lang="en-US" dirty="0"/>
              <a:t> 713 form. It requires the total numbers of males and females in the different components of the IMAM </a:t>
            </a:r>
            <a:r>
              <a:rPr lang="en-US" dirty="0" err="1"/>
              <a:t>programme</a:t>
            </a:r>
            <a:r>
              <a:rPr lang="en-US" dirty="0"/>
              <a:t> and then requires and opening stock, receipts, distributed, losses and closing stock to be registered</a:t>
            </a:r>
          </a:p>
          <a:p>
            <a:r>
              <a:rPr lang="en-US" dirty="0"/>
              <a:t>CSB/UNIMIX in Kg, Oil in Kg, RUTF in Sachets, RUSF in Sachets, F-75 in Sachets, F-100 in Sachets </a:t>
            </a:r>
          </a:p>
          <a:p>
            <a:endParaRPr lang="en-US" dirty="0"/>
          </a:p>
          <a:p>
            <a:r>
              <a:rPr lang="en-US" dirty="0"/>
              <a:t>Calculation is as follows:  </a:t>
            </a:r>
            <a:r>
              <a:rPr lang="en-US" b="1" dirty="0"/>
              <a:t>Closing stock </a:t>
            </a:r>
            <a:r>
              <a:rPr lang="en-US" dirty="0"/>
              <a:t>= (Opening stock+ receipts)-(Distributed + Losses)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142" y="269057"/>
            <a:ext cx="8458200" cy="94456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Monthly Sub-County Reports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6142" y="1447800"/>
            <a:ext cx="8458200" cy="5135562"/>
          </a:xfrm>
          <a:solidFill>
            <a:schemeClr val="accent2"/>
          </a:solidFill>
        </p:spPr>
        <p:txBody>
          <a:bodyPr/>
          <a:lstStyle/>
          <a:p>
            <a:r>
              <a:rPr lang="en-US" sz="2800" dirty="0"/>
              <a:t>The </a:t>
            </a:r>
            <a:r>
              <a:rPr lang="en-US" sz="2800" b="1" dirty="0"/>
              <a:t>sub-county reports </a:t>
            </a:r>
            <a:r>
              <a:rPr lang="en-US" sz="2800" dirty="0"/>
              <a:t>are completed monthly with inputs from each facility via summary sheets (</a:t>
            </a:r>
            <a:r>
              <a:rPr lang="en-US" sz="2800" dirty="0" err="1"/>
              <a:t>Moh</a:t>
            </a:r>
            <a:r>
              <a:rPr lang="en-US" sz="2800" dirty="0"/>
              <a:t> 713)</a:t>
            </a:r>
          </a:p>
          <a:p>
            <a:endParaRPr lang="en-US" sz="2800" dirty="0"/>
          </a:p>
          <a:p>
            <a:r>
              <a:rPr lang="en-US" sz="2800" dirty="0"/>
              <a:t>These sheets are digitally entered into the District Health Information System (DHIS) by the 15</a:t>
            </a:r>
            <a:r>
              <a:rPr lang="en-US" sz="2800" baseline="30000" dirty="0"/>
              <a:t>th</a:t>
            </a:r>
            <a:r>
              <a:rPr lang="en-US" sz="2800" dirty="0"/>
              <a:t> of the following month</a:t>
            </a:r>
          </a:p>
          <a:p>
            <a:endParaRPr lang="en-US" sz="2800" dirty="0"/>
          </a:p>
          <a:p>
            <a:r>
              <a:rPr lang="en-US" sz="2800" dirty="0"/>
              <a:t>A hard copy should be filed after they are entered into the system at this level</a:t>
            </a:r>
          </a:p>
          <a:p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270" y="76200"/>
            <a:ext cx="8458200" cy="762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Monthly Sub-County Reports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8935" y="1066800"/>
            <a:ext cx="8458200" cy="5270628"/>
          </a:xfrm>
          <a:solidFill>
            <a:schemeClr val="accent2"/>
          </a:solidFill>
        </p:spPr>
        <p:txBody>
          <a:bodyPr/>
          <a:lstStyle/>
          <a:p>
            <a:r>
              <a:rPr lang="en-US" dirty="0"/>
              <a:t>Aggregated reports contain performance and monitor trends at the district/sub-county level as follows:</a:t>
            </a:r>
          </a:p>
          <a:p>
            <a:pPr marL="823913" lvl="1" indent="-457200">
              <a:buSzPct val="90000"/>
              <a:buFont typeface="Wingdings" pitchFamily="2" charset="2"/>
              <a:buChar char="Ø"/>
            </a:pPr>
            <a:r>
              <a:rPr lang="x-none" sz="2400" dirty="0"/>
              <a:t>Total number in treatment at the beginning of the month </a:t>
            </a:r>
            <a:endParaRPr lang="en-US" sz="2400" dirty="0"/>
          </a:p>
          <a:p>
            <a:pPr marL="823913" lvl="1" indent="-457200">
              <a:buSzPct val="90000"/>
              <a:buFont typeface="Wingdings" pitchFamily="2" charset="2"/>
              <a:buChar char="Ø"/>
            </a:pPr>
            <a:r>
              <a:rPr lang="x-none" sz="2400" dirty="0"/>
              <a:t>Admissions as new cases (New admits)</a:t>
            </a:r>
            <a:endParaRPr lang="en-US" sz="2400" dirty="0"/>
          </a:p>
          <a:p>
            <a:pPr marL="823913" lvl="1" indent="-457200">
              <a:buSzPct val="90000"/>
              <a:buFont typeface="Wingdings" pitchFamily="2" charset="2"/>
              <a:buChar char="Ø"/>
            </a:pPr>
            <a:r>
              <a:rPr lang="x-none" sz="2400" dirty="0"/>
              <a:t>Admissions old cases (Relapse, Readmission and Transfers In)</a:t>
            </a:r>
            <a:endParaRPr lang="en-US" sz="2400" dirty="0"/>
          </a:p>
          <a:p>
            <a:pPr marL="823913" lvl="1" indent="-457200">
              <a:buSzPct val="90000"/>
              <a:buFont typeface="Wingdings" pitchFamily="2" charset="2"/>
              <a:buChar char="Ø"/>
            </a:pPr>
            <a:r>
              <a:rPr lang="x-none" sz="2400" dirty="0"/>
              <a:t>Total admissions of the month</a:t>
            </a:r>
            <a:endParaRPr lang="en-US" sz="2400" dirty="0"/>
          </a:p>
          <a:p>
            <a:pPr marL="823913" lvl="1" indent="-457200">
              <a:buSzPct val="90000"/>
              <a:buFont typeface="Wingdings" pitchFamily="2" charset="2"/>
              <a:buChar char="Ø"/>
            </a:pPr>
            <a:r>
              <a:rPr lang="x-none" sz="2400" dirty="0"/>
              <a:t>Exits (Cured, Death, Defaulter, Non-response, Transfers out) </a:t>
            </a:r>
            <a:endParaRPr lang="en-US" sz="2400" dirty="0"/>
          </a:p>
          <a:p>
            <a:pPr marL="823913" lvl="1" indent="-457200">
              <a:buSzPct val="90000"/>
              <a:buFont typeface="Wingdings" pitchFamily="2" charset="2"/>
              <a:buChar char="Ø"/>
            </a:pPr>
            <a:r>
              <a:rPr lang="x-none" sz="2400" dirty="0"/>
              <a:t>Total Exits</a:t>
            </a:r>
            <a:endParaRPr lang="en-US" sz="2400" dirty="0"/>
          </a:p>
          <a:p>
            <a:pPr marL="823913" lvl="1" indent="-457200">
              <a:buSzPct val="90000"/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Monthly District/Sub-County Reports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371600"/>
            <a:ext cx="7467600" cy="4873752"/>
          </a:xfrm>
          <a:solidFill>
            <a:schemeClr val="accent2"/>
          </a:solidFill>
        </p:spPr>
        <p:txBody>
          <a:bodyPr/>
          <a:lstStyle/>
          <a:p>
            <a:r>
              <a:rPr lang="en-US" sz="2000" dirty="0"/>
              <a:t>Aggregated reports contain performance and monitor trends at the district/sub-county level as follows:</a:t>
            </a:r>
          </a:p>
          <a:p>
            <a:endParaRPr lang="en-US" sz="2000" dirty="0"/>
          </a:p>
          <a:p>
            <a:pPr marL="823913" lvl="1" indent="-457200">
              <a:buSzPct val="90000"/>
              <a:buFont typeface="Wingdings" pitchFamily="2" charset="2"/>
              <a:buChar char="Ø"/>
            </a:pPr>
            <a:r>
              <a:rPr lang="x-none" sz="2000"/>
              <a:t>Total number in treatment at the end of the month </a:t>
            </a:r>
            <a:endParaRPr lang="en-US" sz="2000" dirty="0"/>
          </a:p>
          <a:p>
            <a:pPr marL="823913" lvl="1" indent="-457200">
              <a:buFont typeface="Wingdings" pitchFamily="2" charset="2"/>
              <a:buChar char="Ø"/>
            </a:pPr>
            <a:r>
              <a:rPr lang="x-none" sz="2000"/>
              <a:t>Average Length of Stay</a:t>
            </a:r>
            <a:endParaRPr lang="en-US" sz="2000" dirty="0"/>
          </a:p>
          <a:p>
            <a:pPr marL="823913" lvl="1" indent="-457200">
              <a:buFont typeface="Wingdings" pitchFamily="2" charset="2"/>
              <a:buChar char="Ø"/>
            </a:pPr>
            <a:r>
              <a:rPr lang="x-none" sz="2000"/>
              <a:t>Number of individuals in programme currently in a General Food Distribution Programme</a:t>
            </a:r>
            <a:endParaRPr lang="en-US" sz="2000" dirty="0"/>
          </a:p>
          <a:p>
            <a:pPr marL="823913" lvl="1" indent="-457200">
              <a:buFont typeface="Wingdings" pitchFamily="2" charset="2"/>
              <a:buChar char="Ø"/>
            </a:pPr>
            <a:r>
              <a:rPr lang="x-none" sz="2000"/>
              <a:t>Outcome (Recovery Rate, Death Rate, Defaulter Rate).</a:t>
            </a:r>
            <a:endParaRPr lang="en-US" sz="2000" dirty="0"/>
          </a:p>
          <a:p>
            <a:pPr marL="823913" lvl="1" indent="-457200">
              <a:buFont typeface="Wingdings" pitchFamily="2" charset="2"/>
              <a:buChar char="Ø"/>
            </a:pPr>
            <a:r>
              <a:rPr lang="x-none" sz="2000"/>
              <a:t>Gender distribution for children 6 – 59 months</a:t>
            </a:r>
            <a:endParaRPr lang="en-US" sz="2000" dirty="0"/>
          </a:p>
          <a:p>
            <a:pPr marL="823913" lvl="1" indent="-457200">
              <a:buNone/>
            </a:pPr>
            <a:endParaRPr lang="en-US" sz="2000" dirty="0"/>
          </a:p>
          <a:p>
            <a:r>
              <a:rPr lang="en-US" sz="2000" dirty="0"/>
              <a:t>SFP monthly reports have additional column for transfers in and transfers out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219"/>
            <a:ext cx="8077200" cy="868362"/>
          </a:xfrm>
        </p:spPr>
        <p:txBody>
          <a:bodyPr>
            <a:normAutofit/>
          </a:bodyPr>
          <a:lstStyle/>
          <a:p>
            <a:r>
              <a:rPr lang="en-US" sz="2800" b="1" dirty="0"/>
              <a:t>Monthly Sub-County Reports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8686800" cy="49530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3200" dirty="0"/>
              <a:t>CHVs are supervised by CHEWs and collect data from the community using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b="1" dirty="0"/>
              <a:t>Community Health Workers Service Delivery Log Book – MOH 514</a:t>
            </a:r>
            <a:r>
              <a:rPr lang="en-US" sz="3600" dirty="0"/>
              <a:t> which is a diary used to collect information from the household while offering a health service and/or health messages. </a:t>
            </a:r>
          </a:p>
          <a:p>
            <a:pPr marL="457200" indent="-457200">
              <a:buFont typeface="+mj-lt"/>
              <a:buAutoNum type="arabicPeriod"/>
            </a:pPr>
            <a:endParaRPr lang="en-US" sz="40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Monthly District/Sub-County Reports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371600"/>
            <a:ext cx="7467600" cy="4953000"/>
          </a:xfrm>
        </p:spPr>
        <p:txBody>
          <a:bodyPr/>
          <a:lstStyle/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64122"/>
              </p:ext>
            </p:extLst>
          </p:nvPr>
        </p:nvGraphicFramePr>
        <p:xfrm>
          <a:off x="457200" y="2362200"/>
          <a:ext cx="8001000" cy="3386901"/>
        </p:xfrm>
        <a:graphic>
          <a:graphicData uri="http://schemas.openxmlformats.org/drawingml/2006/table">
            <a:tbl>
              <a:tblPr/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715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Arial"/>
                        </a:rPr>
                        <a:t>N</a:t>
                      </a:r>
                      <a:endParaRPr lang="en-US" sz="1800" b="1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/>
                          <a:ea typeface="Times New Roman"/>
                          <a:cs typeface="Arial"/>
                        </a:rPr>
                        <a:t>Children 6 – 59 months old with MUAC indicating  severe acute malnutrition</a:t>
                      </a:r>
                      <a:endParaRPr lang="en-US" sz="18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/>
                          <a:ea typeface="Times New Roman"/>
                          <a:cs typeface="Arial"/>
                        </a:rPr>
                        <a:t>Record the number of children 6 – 59 months old with  severe acute malnutrition – mid-upper arm circumference is red (&lt; 11.5 cm)</a:t>
                      </a:r>
                      <a:endParaRPr lang="en-US" sz="18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15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Arial"/>
                          <a:ea typeface="Times New Roman"/>
                          <a:cs typeface="Arial"/>
                        </a:rPr>
                        <a:t>O</a:t>
                      </a:r>
                      <a:endParaRPr lang="en-US" sz="1800" b="1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Arial"/>
                          <a:ea typeface="Times New Roman"/>
                          <a:cs typeface="Arial"/>
                        </a:rPr>
                        <a:t>Children 6 – 59 months old with MUAC indicating moderate acute malnutrition </a:t>
                      </a:r>
                      <a:endParaRPr lang="en-US" sz="180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/>
                          <a:ea typeface="Times New Roman"/>
                          <a:cs typeface="Arial"/>
                        </a:rPr>
                        <a:t>Record the number of children 6 – 59 months old  with moderate acute malnutrition- mid-upper arm circumference is yellow (11.5 – 12.4 cm) </a:t>
                      </a:r>
                      <a:endParaRPr lang="en-US" sz="18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0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Arial"/>
                          <a:ea typeface="Times New Roman"/>
                          <a:cs typeface="Arial"/>
                        </a:rPr>
                        <a:t>P</a:t>
                      </a:r>
                      <a:endParaRPr lang="en-US" sz="1800" b="1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/>
                          <a:ea typeface="Times New Roman"/>
                          <a:cs typeface="Arial"/>
                        </a:rPr>
                        <a:t>Children &lt;5  years  with malnutrition referred </a:t>
                      </a:r>
                      <a:endParaRPr lang="en-US" sz="18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/>
                          <a:ea typeface="Times New Roman"/>
                          <a:cs typeface="Arial"/>
                        </a:rPr>
                        <a:t>Record the number of  children under 5 years with severe and moderate acute malnutrition referred for management</a:t>
                      </a:r>
                      <a:endParaRPr lang="en-US" sz="18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7521" name="Rectangle 1"/>
          <p:cNvSpPr>
            <a:spLocks noChangeArrowheads="1"/>
          </p:cNvSpPr>
          <p:nvPr/>
        </p:nvSpPr>
        <p:spPr bwMode="auto">
          <a:xfrm>
            <a:off x="152400" y="1661011"/>
            <a:ext cx="8534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bmk="_Toc392110613">
                <a:latin typeface="Arial" pitchFamily="34" charset="0"/>
                <a:ea typeface="Times New Roman" pitchFamily="18" charset="0"/>
                <a:cs typeface="Arial" pitchFamily="34" charset="0"/>
              </a:rPr>
              <a:t>           </a:t>
            </a:r>
            <a:r>
              <a:rPr kumimoji="0" lang="en-US" b="1" i="0" u="none" strike="noStrike" cap="none" normalizeH="0" baseline="0" dirty="0" bmk="_Toc392110613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CHWs Service Delivery Log Book – MOH 514 - Columns ‘N’, ‘O’ and ‘P’</a:t>
            </a:r>
            <a:r>
              <a:rPr kumimoji="0" lang="en-US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6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Monthly District/Sub-County Reports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30362"/>
            <a:ext cx="8534400" cy="4953000"/>
          </a:xfrm>
          <a:solidFill>
            <a:schemeClr val="accent2"/>
          </a:solidFill>
        </p:spPr>
        <p:txBody>
          <a:bodyPr/>
          <a:lstStyle/>
          <a:p>
            <a:endParaRPr lang="en-US" sz="2000" b="1" dirty="0"/>
          </a:p>
          <a:p>
            <a:r>
              <a:rPr lang="en-US" sz="3200" b="1" dirty="0"/>
              <a:t>Community Health Information System Household Register – MOH 513</a:t>
            </a:r>
            <a:r>
              <a:rPr lang="en-US" sz="3200" dirty="0"/>
              <a:t> is a record where CHWs record major household events Updated monthly from log book submitted to CHEW</a:t>
            </a:r>
          </a:p>
          <a:p>
            <a:endParaRPr lang="en-US" sz="3200" dirty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48" y="133497"/>
            <a:ext cx="8001000" cy="1048127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Monthly District/Sub-County Reports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371600"/>
            <a:ext cx="7467600" cy="4953000"/>
          </a:xfrm>
        </p:spPr>
        <p:txBody>
          <a:bodyPr/>
          <a:lstStyle/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149553"/>
              </p:ext>
            </p:extLst>
          </p:nvPr>
        </p:nvGraphicFramePr>
        <p:xfrm>
          <a:off x="457200" y="1905000"/>
          <a:ext cx="8153400" cy="4799838"/>
        </p:xfrm>
        <a:graphic>
          <a:graphicData uri="http://schemas.openxmlformats.org/drawingml/2006/table">
            <a:tbl>
              <a:tblPr/>
              <a:tblGrid>
                <a:gridCol w="583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8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1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1277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  <a:cs typeface="Arial"/>
                        </a:rPr>
                        <a:t>S</a:t>
                      </a:r>
                      <a:endParaRPr lang="en-US" sz="20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  <a:cs typeface="Arial"/>
                        </a:rPr>
                        <a:t>Severely malnourished (√)</a:t>
                      </a:r>
                      <a:endParaRPr lang="en-US" sz="20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  <a:cs typeface="Arial"/>
                        </a:rPr>
                        <a:t>Record by </a:t>
                      </a:r>
                      <a:r>
                        <a:rPr lang="en-US" sz="2000" b="1" dirty="0">
                          <a:latin typeface="Arial"/>
                          <a:ea typeface="Times New Roman"/>
                          <a:cs typeface="Arial"/>
                        </a:rPr>
                        <a:t>marking a tick (√)</a:t>
                      </a:r>
                      <a:r>
                        <a:rPr lang="en-US" sz="2000" dirty="0">
                          <a:latin typeface="Arial"/>
                          <a:ea typeface="Times New Roman"/>
                          <a:cs typeface="Arial"/>
                        </a:rPr>
                        <a:t> when the household </a:t>
                      </a:r>
                      <a:r>
                        <a:rPr lang="en-US" sz="2000" b="1" dirty="0">
                          <a:latin typeface="Arial"/>
                          <a:ea typeface="Times New Roman"/>
                          <a:cs typeface="Arial"/>
                        </a:rPr>
                        <a:t>child mid-upper arm circumference is red (&lt; 11.5cm)</a:t>
                      </a:r>
                      <a:r>
                        <a:rPr lang="en-US" sz="2000" dirty="0">
                          <a:latin typeface="Arial"/>
                          <a:ea typeface="Times New Roman"/>
                          <a:cs typeface="Arial"/>
                        </a:rPr>
                        <a:t> and </a:t>
                      </a:r>
                      <a:r>
                        <a:rPr lang="en-US" sz="2000" b="1" dirty="0">
                          <a:latin typeface="Arial"/>
                          <a:ea typeface="Times New Roman"/>
                          <a:cs typeface="Arial"/>
                        </a:rPr>
                        <a:t>leave blank </a:t>
                      </a:r>
                      <a:r>
                        <a:rPr lang="en-US" sz="2000" dirty="0">
                          <a:latin typeface="Arial"/>
                          <a:ea typeface="Times New Roman"/>
                          <a:cs typeface="Arial"/>
                        </a:rPr>
                        <a:t>when the child in the household has a mid-upper arm circumference </a:t>
                      </a:r>
                      <a:r>
                        <a:rPr lang="en-US" sz="2000" b="1" dirty="0">
                          <a:latin typeface="Arial"/>
                          <a:ea typeface="Times New Roman"/>
                          <a:cs typeface="Arial"/>
                        </a:rPr>
                        <a:t>that is  not red </a:t>
                      </a:r>
                      <a:r>
                        <a:rPr lang="en-US" sz="2000" dirty="0"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  <a:endParaRPr lang="en-US" sz="20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70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Arial"/>
                          <a:ea typeface="Times New Roman"/>
                          <a:cs typeface="Arial"/>
                        </a:rPr>
                        <a:t>T</a:t>
                      </a:r>
                      <a:endParaRPr lang="en-US" sz="200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  <a:cs typeface="Arial"/>
                        </a:rPr>
                        <a:t>Moderately malnourished (√)</a:t>
                      </a:r>
                      <a:endParaRPr lang="en-US" sz="20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Arial"/>
                          <a:ea typeface="Times New Roman"/>
                          <a:cs typeface="Arial"/>
                        </a:rPr>
                        <a:t>Record by </a:t>
                      </a:r>
                      <a:r>
                        <a:rPr lang="en-US" sz="2000" b="1" dirty="0">
                          <a:latin typeface="Arial"/>
                          <a:ea typeface="Times New Roman"/>
                          <a:cs typeface="Arial"/>
                        </a:rPr>
                        <a:t>marking a tick (√) </a:t>
                      </a:r>
                      <a:r>
                        <a:rPr lang="en-US" sz="2000" dirty="0">
                          <a:latin typeface="Arial"/>
                          <a:ea typeface="Times New Roman"/>
                          <a:cs typeface="Arial"/>
                        </a:rPr>
                        <a:t>when the household child </a:t>
                      </a:r>
                      <a:r>
                        <a:rPr lang="en-US" sz="2000" b="1" dirty="0">
                          <a:latin typeface="Arial"/>
                          <a:ea typeface="Times New Roman"/>
                          <a:cs typeface="Arial"/>
                        </a:rPr>
                        <a:t>mid-upper arm circumference is yellow (11.5 – 12.4 cm) and leave blank when the child in the household has a mid-upper arm circumference that is not yellow or red</a:t>
                      </a:r>
                      <a:r>
                        <a:rPr lang="en-US" sz="2000" dirty="0">
                          <a:latin typeface="Arial"/>
                          <a:ea typeface="Times New Roman"/>
                          <a:cs typeface="Arial"/>
                        </a:rPr>
                        <a:t>.</a:t>
                      </a:r>
                      <a:endParaRPr lang="en-US" sz="20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5169" name="Rectangle 1"/>
          <p:cNvSpPr>
            <a:spLocks noChangeArrowheads="1"/>
          </p:cNvSpPr>
          <p:nvPr/>
        </p:nvSpPr>
        <p:spPr bwMode="auto">
          <a:xfrm>
            <a:off x="838200" y="1322765"/>
            <a:ext cx="82296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bmk="_Toc392110614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CHIS Household Register – MOH 513 - Column ‘S’ </a:t>
            </a:r>
            <a:r>
              <a:rPr kumimoji="0" lang="en-US" b="1" i="0" u="none" strike="noStrike" cap="none" normalizeH="0" baseline="0" dirty="0" bmk="_Toc392110614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and ‘T’</a:t>
            </a:r>
            <a:r>
              <a:rPr kumimoji="0" lang="en-US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Monthly District/Sub-County Reports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81000" y="1417638"/>
            <a:ext cx="8229600" cy="4830762"/>
          </a:xfrm>
          <a:solidFill>
            <a:schemeClr val="accent2"/>
          </a:solidFill>
        </p:spPr>
        <p:txBody>
          <a:bodyPr/>
          <a:lstStyle/>
          <a:p>
            <a:r>
              <a:rPr lang="en-US" sz="2000" dirty="0"/>
              <a:t>From these CHW reports, the </a:t>
            </a:r>
            <a:r>
              <a:rPr lang="en-US" sz="2000" b="1" dirty="0"/>
              <a:t>CHEW summary – MOH 515</a:t>
            </a:r>
            <a:r>
              <a:rPr lang="en-US" sz="2000" dirty="0"/>
              <a:t> is compiled monthly</a:t>
            </a:r>
          </a:p>
          <a:p>
            <a:endParaRPr lang="en-US" sz="2000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192285"/>
              </p:ext>
            </p:extLst>
          </p:nvPr>
        </p:nvGraphicFramePr>
        <p:xfrm>
          <a:off x="381000" y="2655332"/>
          <a:ext cx="8382000" cy="3661593"/>
        </p:xfrm>
        <a:graphic>
          <a:graphicData uri="http://schemas.openxmlformats.org/drawingml/2006/table">
            <a:tbl>
              <a:tblPr/>
              <a:tblGrid>
                <a:gridCol w="2871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0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965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/>
                          <a:ea typeface="Times New Roman"/>
                          <a:cs typeface="Arial"/>
                        </a:rPr>
                        <a:t>Number of severe malnutrition cases referred</a:t>
                      </a:r>
                      <a:endParaRPr lang="en-US" sz="18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/>
                          <a:ea typeface="Times New Roman"/>
                          <a:cs typeface="Arial"/>
                        </a:rPr>
                        <a:t>Record the total number of children 6 – 59 months old identified by CHWs from the household level with </a:t>
                      </a:r>
                      <a:r>
                        <a:rPr lang="en-US" sz="1800" b="1" dirty="0">
                          <a:latin typeface="Arial"/>
                          <a:ea typeface="Times New Roman"/>
                          <a:cs typeface="Arial"/>
                        </a:rPr>
                        <a:t>severe or RED color using MUAC and referred for specialized care.</a:t>
                      </a:r>
                      <a:endParaRPr lang="en-US" sz="18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65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/>
                          <a:ea typeface="Times New Roman"/>
                          <a:cs typeface="Arial"/>
                        </a:rPr>
                        <a:t>Number of moderate malnutrition cases  referred</a:t>
                      </a:r>
                      <a:endParaRPr lang="en-US" sz="18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Arial"/>
                          <a:ea typeface="Times New Roman"/>
                          <a:cs typeface="Arial"/>
                        </a:rPr>
                        <a:t>Record the total number of children 6 – 59 months old identified by CHWs from the household level with </a:t>
                      </a:r>
                      <a:r>
                        <a:rPr lang="en-US" sz="1800" b="1" dirty="0">
                          <a:latin typeface="Arial"/>
                          <a:ea typeface="Times New Roman"/>
                          <a:cs typeface="Arial"/>
                        </a:rPr>
                        <a:t>Moderate or Yellow color using MUAC and referred for specialized care.</a:t>
                      </a:r>
                      <a:endParaRPr lang="en-US" sz="18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6193" name="Rectangle 1"/>
          <p:cNvSpPr>
            <a:spLocks noChangeArrowheads="1"/>
          </p:cNvSpPr>
          <p:nvPr/>
        </p:nvSpPr>
        <p:spPr bwMode="auto">
          <a:xfrm>
            <a:off x="1600200" y="2270611"/>
            <a:ext cx="52854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bmk="_Toc392110615">
                <a:ln>
                  <a:noFill/>
                </a:ln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Indicators to include into CHW Reports</a:t>
            </a:r>
            <a:endParaRPr kumimoji="0" lang="en-US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534400" cy="1143000"/>
          </a:xfrm>
        </p:spPr>
        <p:txBody>
          <a:bodyPr bIns="9144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/>
              <a:t>Learning Objectives</a:t>
            </a:r>
            <a:r>
              <a:rPr lang="en-US" sz="3200" b="1" dirty="0"/>
              <a:t>:</a:t>
            </a:r>
            <a:endParaRPr lang="en-US" sz="3200" dirty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228600" y="1371600"/>
            <a:ext cx="86868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/>
              <a:t>By the end of this session participants should be able to:</a:t>
            </a:r>
            <a:endParaRPr lang="en-US" dirty="0"/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/>
              <a:t>Understand the meaning and difference between  monitoring and evaluation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/>
              <a:t>Understand the importance of monitoring and reporting nutrition interventions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/>
              <a:t>Fill all reporting tools properly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/>
              <a:t>Gather, analyze data and compile monthly reports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/>
              <a:t>Understands evaluation parameters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/>
              <a:t>Understand how to calculate and interpret the different performance indicators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000" dirty="0"/>
          </a:p>
          <a:p>
            <a:pPr eaLnBrk="1" hangingPunct="1">
              <a:buFont typeface="Wingdings" pitchFamily="2" charset="2"/>
              <a:buNone/>
            </a:pPr>
            <a:endParaRPr lang="en-US" sz="2000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8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76962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Monthly District/Sub-County Reports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458200" cy="4873752"/>
          </a:xfrm>
          <a:solidFill>
            <a:schemeClr val="accent2"/>
          </a:solidFill>
        </p:spPr>
        <p:txBody>
          <a:bodyPr/>
          <a:lstStyle/>
          <a:p>
            <a:r>
              <a:rPr lang="en-US" sz="4000" dirty="0"/>
              <a:t>CHEW </a:t>
            </a:r>
            <a:r>
              <a:rPr lang="en-US" sz="4000" b="1" dirty="0"/>
              <a:t>may</a:t>
            </a:r>
            <a:r>
              <a:rPr lang="en-US" sz="4000" dirty="0"/>
              <a:t> collect and report on the following: </a:t>
            </a:r>
          </a:p>
          <a:p>
            <a:pPr>
              <a:buNone/>
            </a:pPr>
            <a:r>
              <a:rPr lang="x-none" sz="4000" dirty="0"/>
              <a:t> Key indicators:</a:t>
            </a:r>
            <a:endParaRPr lang="en-US" sz="4000" dirty="0"/>
          </a:p>
          <a:p>
            <a:pPr lvl="1"/>
            <a:r>
              <a:rPr lang="x-none" sz="3600" dirty="0"/>
              <a:t>Human resources</a:t>
            </a:r>
            <a:endParaRPr lang="en-US" sz="3600" dirty="0"/>
          </a:p>
          <a:p>
            <a:pPr lvl="1"/>
            <a:r>
              <a:rPr lang="en-US" sz="3600" dirty="0"/>
              <a:t>Training</a:t>
            </a:r>
          </a:p>
          <a:p>
            <a:pPr lvl="1"/>
            <a:r>
              <a:rPr lang="en-US" sz="3600" dirty="0"/>
              <a:t>Community mobilization</a:t>
            </a:r>
          </a:p>
          <a:p>
            <a:pPr lvl="1"/>
            <a:r>
              <a:rPr lang="en-US" sz="3600" dirty="0"/>
              <a:t>Community outreach activities</a:t>
            </a:r>
            <a:r>
              <a:rPr lang="en-US" sz="1700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Monthly District/Sub-County Reports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472948" cy="52578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dirty="0"/>
              <a:t>Additional information collected to understand nutrition situation </a:t>
            </a:r>
          </a:p>
          <a:p>
            <a:pPr lvl="2"/>
            <a:r>
              <a:rPr lang="x-none" sz="2400" dirty="0"/>
              <a:t>Barriers to access in IMAM services </a:t>
            </a:r>
            <a:endParaRPr lang="en-US" sz="2400" dirty="0"/>
          </a:p>
          <a:p>
            <a:pPr lvl="2"/>
            <a:r>
              <a:rPr lang="x-none" sz="2400" dirty="0"/>
              <a:t>Reasons why areas are not covered</a:t>
            </a:r>
            <a:endParaRPr lang="en-US" sz="2400" dirty="0"/>
          </a:p>
          <a:p>
            <a:pPr lvl="2"/>
            <a:r>
              <a:rPr lang="x-none" sz="2400" dirty="0"/>
              <a:t>Reasons for absentees and defaulting</a:t>
            </a:r>
            <a:endParaRPr lang="en-US" sz="2400" dirty="0"/>
          </a:p>
          <a:p>
            <a:pPr lvl="2"/>
            <a:r>
              <a:rPr lang="x-none" sz="2400" dirty="0"/>
              <a:t>Reasons for non-response to treatment</a:t>
            </a:r>
            <a:endParaRPr lang="en-US" sz="2400" dirty="0"/>
          </a:p>
          <a:p>
            <a:pPr lvl="2"/>
            <a:r>
              <a:rPr lang="x-none" sz="2400" dirty="0"/>
              <a:t>Causes of death</a:t>
            </a:r>
            <a:endParaRPr lang="en-US" sz="2400" dirty="0"/>
          </a:p>
          <a:p>
            <a:pPr lvl="2"/>
            <a:r>
              <a:rPr lang="x-none" sz="2400" dirty="0"/>
              <a:t>Success stories</a:t>
            </a:r>
            <a:endParaRPr lang="en-US" sz="2400" dirty="0"/>
          </a:p>
          <a:p>
            <a:pPr lvl="2"/>
            <a:r>
              <a:rPr lang="x-none" sz="2400" dirty="0"/>
              <a:t>Identified problems</a:t>
            </a:r>
            <a:endParaRPr lang="en-US" sz="2400" dirty="0"/>
          </a:p>
          <a:p>
            <a:pPr lvl="2"/>
            <a:r>
              <a:rPr lang="x-none" sz="2400" dirty="0"/>
              <a:t>Planned activities</a:t>
            </a:r>
            <a:endParaRPr lang="en-US" sz="2400" dirty="0"/>
          </a:p>
          <a:p>
            <a:r>
              <a:rPr lang="en-US" dirty="0"/>
              <a:t>The report is sent to Health Records information officer who eventually feeds it into DHIS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399"/>
            <a:ext cx="8454673" cy="762001"/>
          </a:xfrm>
        </p:spPr>
        <p:txBody>
          <a:bodyPr>
            <a:normAutofit/>
          </a:bodyPr>
          <a:lstStyle/>
          <a:p>
            <a:r>
              <a:rPr lang="en-US" sz="2800" b="1" dirty="0"/>
              <a:t>Monthly District/Sub-County Reports 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765250"/>
              </p:ext>
            </p:extLst>
          </p:nvPr>
        </p:nvGraphicFramePr>
        <p:xfrm>
          <a:off x="152400" y="1600200"/>
          <a:ext cx="8686800" cy="5105401"/>
        </p:xfrm>
        <a:graphic>
          <a:graphicData uri="http://schemas.openxmlformats.org/drawingml/2006/table">
            <a:tbl>
              <a:tblPr/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2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Arial"/>
                        </a:rPr>
                        <a:t>Inpatient Care 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Arial"/>
                        </a:rPr>
                        <a:t>Outpatient Care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98"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Arial"/>
                        </a:rPr>
                        <a:t>ENTRY CATEGORIES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258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1. New admission: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New case of child 6-59 months who meets the admission criteria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-- including </a:t>
                      </a: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relapse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after cure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2. Other  new admissions: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New case: infants (&lt;6 months), child (≥ 5 years), adolescent, adult  who needs treatment of SAM in inpatient care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3. Referral from outpatient care: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Condition of child deteriorated in outpatient care (according to action protocol) and child needs inpatient care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Or 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Returned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after defaulting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(or Moved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from other inpatient care site)*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1. New admission: 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New case of child 6-59 months who meets the admission criteria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-- including </a:t>
                      </a: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relapse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after cure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2. Other new admissions: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New case who does not meet pre-set admission criteria but needs treatment of SAM in outpatient care (special case, based on decision of supervisor)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3. Referral from inpatient care: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Case of child 6-59 months referred from inpatient care after stabilization and continues treatment in outpatient care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Or 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Returned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after defaulting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(or Moved </a:t>
                      </a: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from other outpatient care site)*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7217" name="Rectangle 1"/>
          <p:cNvSpPr>
            <a:spLocks noChangeArrowheads="1"/>
          </p:cNvSpPr>
          <p:nvPr/>
        </p:nvSpPr>
        <p:spPr bwMode="auto">
          <a:xfrm>
            <a:off x="192263" y="1143000"/>
            <a:ext cx="8607073" cy="3693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Summary Entry and Exit Categories for Individual and Service Monitoring </a:t>
            </a:r>
            <a:endParaRPr kumimoji="0" lang="en-US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Monthly District/Sub-County Reports 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745970"/>
              </p:ext>
            </p:extLst>
          </p:nvPr>
        </p:nvGraphicFramePr>
        <p:xfrm>
          <a:off x="152400" y="1900872"/>
          <a:ext cx="8610600" cy="5539682"/>
        </p:xfrm>
        <a:graphic>
          <a:graphicData uri="http://schemas.openxmlformats.org/drawingml/2006/table">
            <a:tbl>
              <a:tblPr/>
              <a:tblGrid>
                <a:gridCol w="430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5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0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Arial"/>
                        </a:rPr>
                        <a:t>Inpatient Care 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Arial"/>
                        </a:rPr>
                        <a:t>Outpatient Care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819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Arial"/>
                        </a:rPr>
                        <a:t>EXIT CATEGORIES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704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1. Discharged cured: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Child 6-59 months who meets discharge criteria, i.e., special cases that were not referred to outpatient care earlier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2. Discharged died: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Child 6-59 months who dies while in inpatient care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3. Discharged defaulted: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Child 6-59 months who is absent for two days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4. Discharged non-response: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Child 6-59 months who remained in inpatient care does not reach discharge criteria after two weeks in treatment 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5. Referred to outpatient care: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Condition of child has stabilized, child’s appetite has returned, the medical complication is resolving and the child is referred to outpatient care to continue treatment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1. Discharged cured: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Child 6-59 months who meets discharge criteria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2. Discharged died: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Child 6-59 months who dies while in outpatient care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3. Discharged defaulted: 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Child 6-59 months who is absent for three consecutive visits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4. Discharged non-recovered: 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Child 6-59 months who does not reach discharge criteria after four months in treatment 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5. </a:t>
                      </a:r>
                      <a:r>
                        <a:rPr lang="en-US" sz="1600" i="1" dirty="0">
                          <a:latin typeface="Arial"/>
                          <a:ea typeface="Times New Roman"/>
                          <a:cs typeface="Arial"/>
                        </a:rPr>
                        <a:t>Referred to inpatient care: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Condition of child has deteriorated or child is not responding to treatment (per the action 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protocol), and child is referred to inpatient care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7217" name="Rectangle 1"/>
          <p:cNvSpPr>
            <a:spLocks noChangeArrowheads="1"/>
          </p:cNvSpPr>
          <p:nvPr/>
        </p:nvSpPr>
        <p:spPr bwMode="auto">
          <a:xfrm>
            <a:off x="304800" y="1371600"/>
            <a:ext cx="83022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Summary Entry and Exit Categories for Individual and Service Monitoring </a:t>
            </a:r>
            <a:endParaRPr kumimoji="0" lang="en-US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Monthly District/Sub-County Reports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000" b="1" dirty="0"/>
              <a:t>Narrative Report:</a:t>
            </a:r>
          </a:p>
          <a:p>
            <a:r>
              <a:rPr lang="en-US" sz="2000" dirty="0"/>
              <a:t>Prepared on quarterly or as needed basis </a:t>
            </a:r>
          </a:p>
          <a:p>
            <a:endParaRPr lang="en-US" sz="2000" dirty="0"/>
          </a:p>
          <a:p>
            <a:r>
              <a:rPr lang="en-US" sz="2000" dirty="0"/>
              <a:t>Provides a summary of key information and analysis based on the quantitative data compiled at health facility level in the In-Patient, OTP &amp; SFP Facility Summary Sheet (MOH 713) as well as the Monthly Sub-county/District Reports</a:t>
            </a:r>
          </a:p>
          <a:p>
            <a:endParaRPr lang="en-US" sz="2000" b="1" dirty="0"/>
          </a:p>
          <a:p>
            <a:r>
              <a:rPr lang="en-US" sz="2000" dirty="0"/>
              <a:t>Submitted by the CNO to County Steering Group and the County Nutrition Technical Forum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7696200" cy="868362"/>
          </a:xfrm>
        </p:spPr>
        <p:txBody>
          <a:bodyPr>
            <a:normAutofit/>
          </a:bodyPr>
          <a:lstStyle/>
          <a:p>
            <a:r>
              <a:rPr lang="en-US" sz="2800" b="1" dirty="0"/>
              <a:t>Monthly District/Sub-County Reports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4245" y="1600200"/>
            <a:ext cx="8566355" cy="4873752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000" b="1" dirty="0"/>
              <a:t>Narrative Report information:</a:t>
            </a:r>
          </a:p>
          <a:p>
            <a:pPr lvl="0"/>
            <a:r>
              <a:rPr lang="en-US" sz="2000" dirty="0"/>
              <a:t>Scale of the service 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Key performance indicators</a:t>
            </a:r>
          </a:p>
          <a:p>
            <a:pPr lvl="0"/>
            <a:endParaRPr lang="en-US" sz="2000" dirty="0"/>
          </a:p>
          <a:p>
            <a:pPr lvl="0"/>
            <a:r>
              <a:rPr lang="x-none" sz="2000" dirty="0"/>
              <a:t>Discussion on performance, including: </a:t>
            </a:r>
            <a:endParaRPr lang="en-US" sz="2000" dirty="0"/>
          </a:p>
          <a:p>
            <a:pPr lvl="0"/>
            <a:endParaRPr lang="en-US" sz="2000" dirty="0"/>
          </a:p>
          <a:p>
            <a:pPr lvl="1"/>
            <a:r>
              <a:rPr lang="x-none" sz="2000" dirty="0"/>
              <a:t>Analysis of high and/or low performing sites</a:t>
            </a:r>
            <a:endParaRPr lang="en-US" sz="2000" dirty="0"/>
          </a:p>
          <a:p>
            <a:pPr lvl="1"/>
            <a:r>
              <a:rPr lang="x-none" sz="2000" dirty="0"/>
              <a:t>Barriers to access</a:t>
            </a:r>
            <a:endParaRPr lang="en-US" sz="2000" dirty="0"/>
          </a:p>
          <a:p>
            <a:pPr lvl="1"/>
            <a:r>
              <a:rPr lang="x-none" sz="2000" dirty="0"/>
              <a:t>Reasons for absentees, default, non-response to treatment and relapse</a:t>
            </a:r>
            <a:endParaRPr lang="en-US" sz="2000" dirty="0"/>
          </a:p>
          <a:p>
            <a:pPr lvl="1"/>
            <a:r>
              <a:rPr lang="x-none" sz="2000" dirty="0"/>
              <a:t>Common causes of death</a:t>
            </a:r>
            <a:endParaRPr lang="en-US" sz="2000" dirty="0"/>
          </a:p>
          <a:p>
            <a:pPr>
              <a:buNone/>
            </a:pPr>
            <a:endParaRPr lang="en-US" sz="2000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Monthly District/Sub-County Reports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000" b="1" dirty="0"/>
              <a:t>Narrative Report information:</a:t>
            </a:r>
          </a:p>
          <a:p>
            <a:pPr lvl="0"/>
            <a:r>
              <a:rPr lang="en-US" sz="2000" dirty="0"/>
              <a:t>Contextual information as appropriate such as food security, water and sanitation, health, and insecurity that may have an influence on service operation or performance</a:t>
            </a:r>
          </a:p>
          <a:p>
            <a:pPr lvl="0"/>
            <a:r>
              <a:rPr lang="en-US" sz="2000" dirty="0"/>
              <a:t>Success stories</a:t>
            </a:r>
          </a:p>
          <a:p>
            <a:pPr lvl="0"/>
            <a:r>
              <a:rPr lang="en-US" sz="2000" dirty="0"/>
              <a:t>Action plan for next month and support needed/planned to be given</a:t>
            </a:r>
          </a:p>
          <a:p>
            <a:pPr lvl="0"/>
            <a:r>
              <a:rPr lang="en-US" sz="2000" dirty="0"/>
              <a:t>Quantitative information can be presented in figures if the capacity exists</a:t>
            </a:r>
          </a:p>
          <a:p>
            <a:pPr lvl="1"/>
            <a:endParaRPr lang="en-US" sz="2400" dirty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Performance indicators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5105400"/>
          </a:xfrm>
          <a:solidFill>
            <a:schemeClr val="accent2"/>
          </a:solidFill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x-none" sz="2000" b="1"/>
              <a:t>Output indicators</a:t>
            </a:r>
            <a:r>
              <a:rPr lang="x-none" sz="2000"/>
              <a:t> measure whether an IMAM service has completed the planned activities needed to achieve the established objectives. They are measured as numbers.</a:t>
            </a:r>
            <a:endParaRPr lang="en-US" sz="2000" dirty="0"/>
          </a:p>
          <a:p>
            <a:pPr marL="457200" lvl="0" indent="-457200">
              <a:buFont typeface="+mj-lt"/>
              <a:buAutoNum type="arabicPeriod"/>
            </a:pPr>
            <a:endParaRPr lang="en-US" sz="2000" dirty="0"/>
          </a:p>
          <a:p>
            <a:pPr marL="457200" lvl="0" indent="-457200">
              <a:buFont typeface="+mj-lt"/>
              <a:buAutoNum type="arabicPeriod"/>
            </a:pPr>
            <a:r>
              <a:rPr lang="x-none" sz="2000" b="1"/>
              <a:t>Process indicators</a:t>
            </a:r>
            <a:r>
              <a:rPr lang="x-none" sz="2000"/>
              <a:t> directly measure the performance of key processes, which in this case relates to the IMAM treatment process.</a:t>
            </a:r>
            <a:endParaRPr lang="en-US" sz="2000" dirty="0"/>
          </a:p>
          <a:p>
            <a:pPr marL="457200" lvl="0" indent="-457200">
              <a:buFont typeface="+mj-lt"/>
              <a:buAutoNum type="arabicPeriod"/>
            </a:pPr>
            <a:endParaRPr lang="en-US" sz="2000" dirty="0"/>
          </a:p>
          <a:p>
            <a:pPr marL="457200" lvl="0" indent="-457200">
              <a:buFont typeface="+mj-lt"/>
              <a:buAutoNum type="arabicPeriod"/>
            </a:pPr>
            <a:r>
              <a:rPr lang="x-none" sz="2000" b="1"/>
              <a:t>Outcome indicators</a:t>
            </a:r>
            <a:r>
              <a:rPr lang="x-none" sz="2000"/>
              <a:t> measure whether an IMAM service has achieved its objectives and planned outcomes. They are measured as percentages.</a:t>
            </a:r>
            <a:endParaRPr lang="en-US" sz="2000" dirty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Performance indicators- output indicators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8610600" cy="51054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800" b="1" dirty="0"/>
              <a:t>Monthly</a:t>
            </a:r>
          </a:p>
          <a:p>
            <a:pPr lvl="0"/>
            <a:r>
              <a:rPr lang="en-US" sz="2800" dirty="0"/>
              <a:t>Total number of new admissions</a:t>
            </a:r>
          </a:p>
          <a:p>
            <a:pPr lvl="0">
              <a:buNone/>
            </a:pPr>
            <a:endParaRPr lang="en-US" sz="2800" dirty="0"/>
          </a:p>
          <a:p>
            <a:pPr lvl="0"/>
            <a:r>
              <a:rPr lang="en-US" sz="2800" dirty="0"/>
              <a:t>Total number of children and pregnant and lactating women under treatment</a:t>
            </a:r>
          </a:p>
          <a:p>
            <a:pPr lvl="0">
              <a:buNone/>
            </a:pPr>
            <a:endParaRPr lang="en-US" sz="2800" dirty="0"/>
          </a:p>
          <a:p>
            <a:pPr lvl="0"/>
            <a:r>
              <a:rPr lang="en-US" sz="2800" dirty="0"/>
              <a:t>Report on use of F75, F100, RUTF, </a:t>
            </a:r>
            <a:r>
              <a:rPr lang="en-US" sz="2800" dirty="0" err="1"/>
              <a:t>ReSoMal</a:t>
            </a:r>
            <a:r>
              <a:rPr lang="en-US" sz="2800" dirty="0"/>
              <a:t> and CMV, RUSF, CSB/OIL (IMAM Consumption and Requests)</a:t>
            </a: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Performance indicators- output indicators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" y="1447800"/>
            <a:ext cx="8763000" cy="51054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b="1" dirty="0"/>
              <a:t>Health facility and District Level</a:t>
            </a:r>
          </a:p>
          <a:p>
            <a:pPr lvl="0"/>
            <a:r>
              <a:rPr lang="en-US" dirty="0"/>
              <a:t>Number of functioning in-patient care, out-patient care sites and/or SFP sites (or number of health facilities with in-patient care, out-patient care and/or SFP sites)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Number of health care workers trained in IMAM and referral based on action protocol (plus gender distribution)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Number of community health extension workers and community health workers trained in community outreach (plus gender distribution</a:t>
            </a:r>
            <a:r>
              <a:rPr lang="en-US" sz="2800" dirty="0"/>
              <a:t>)</a:t>
            </a: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76962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990600"/>
            <a:ext cx="8534400" cy="5483352"/>
          </a:xfrm>
          <a:solidFill>
            <a:schemeClr val="accent2"/>
          </a:solidFill>
        </p:spPr>
        <p:txBody>
          <a:bodyPr/>
          <a:lstStyle/>
          <a:p>
            <a:r>
              <a:rPr lang="en-US" sz="2800" dirty="0"/>
              <a:t>Monitoring and Reporting (M&amp;R) system is an essential component in IMAM for improving service delivery</a:t>
            </a:r>
          </a:p>
          <a:p>
            <a:pPr>
              <a:buNone/>
            </a:pPr>
            <a:endParaRPr lang="en-US" sz="2800" dirty="0"/>
          </a:p>
          <a:p>
            <a:r>
              <a:rPr lang="en-US" sz="2800" dirty="0"/>
              <a:t>IMAM M&amp;R system encompasses individual monitoring of admission, treatment process and outcome</a:t>
            </a:r>
          </a:p>
          <a:p>
            <a:endParaRPr lang="en-US" sz="2800" dirty="0"/>
          </a:p>
          <a:p>
            <a:r>
              <a:rPr lang="en-US" sz="2800" dirty="0"/>
              <a:t>Monitoring is used to measure the monthly performance and report on effectiveness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Performance indicators- process indicators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305800" cy="5105400"/>
          </a:xfrm>
          <a:solidFill>
            <a:schemeClr val="accent2"/>
          </a:solidFill>
        </p:spPr>
        <p:txBody>
          <a:bodyPr/>
          <a:lstStyle/>
          <a:p>
            <a:pPr lvl="0"/>
            <a:r>
              <a:rPr lang="x-none" sz="2800" b="1" dirty="0"/>
              <a:t>Barriers to Access and Utilization</a:t>
            </a:r>
            <a:r>
              <a:rPr lang="en-US" sz="2800" b="1" dirty="0"/>
              <a:t> </a:t>
            </a:r>
            <a:r>
              <a:rPr lang="en-US" sz="2800" dirty="0"/>
              <a:t>identifies information on knowledge, attitudes and practice (KAP) </a:t>
            </a:r>
            <a:endParaRPr lang="en-US" sz="2800" b="1" dirty="0"/>
          </a:p>
          <a:p>
            <a:pPr lvl="0">
              <a:buNone/>
            </a:pPr>
            <a:endParaRPr lang="en-US" sz="2800" dirty="0"/>
          </a:p>
          <a:p>
            <a:r>
              <a:rPr lang="x-none" sz="2800" b="1" dirty="0"/>
              <a:t>Cause of Death</a:t>
            </a:r>
            <a:r>
              <a:rPr lang="en-US" sz="2800" b="1" dirty="0"/>
              <a:t>: </a:t>
            </a:r>
            <a:r>
              <a:rPr lang="en-US" sz="2800" dirty="0"/>
              <a:t>I</a:t>
            </a:r>
            <a:r>
              <a:rPr lang="x-none" sz="2800" dirty="0"/>
              <a:t>dentif</a:t>
            </a:r>
            <a:r>
              <a:rPr lang="en-US" sz="2800" dirty="0"/>
              <a:t>ies</a:t>
            </a:r>
            <a:r>
              <a:rPr lang="x-none" sz="2800" dirty="0"/>
              <a:t> problems with treatment and use of action protocols, and determine where strengthened support, training and supervision might be needed.</a:t>
            </a:r>
            <a:endParaRPr lang="en-US" sz="2800" dirty="0"/>
          </a:p>
          <a:p>
            <a:pPr lvl="0">
              <a:buNone/>
            </a:pPr>
            <a:endParaRPr lang="en-US" sz="3200" dirty="0"/>
          </a:p>
          <a:p>
            <a:pPr lvl="0">
              <a:buNone/>
            </a:pPr>
            <a:endParaRPr lang="en-US" dirty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Performance indicators- process indicators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458200" cy="5105400"/>
          </a:xfrm>
          <a:solidFill>
            <a:schemeClr val="accent2"/>
          </a:solidFill>
        </p:spPr>
        <p:txBody>
          <a:bodyPr/>
          <a:lstStyle/>
          <a:p>
            <a:pPr lvl="0"/>
            <a:r>
              <a:rPr lang="x-none" b="1" dirty="0"/>
              <a:t>Reasons for Absentees, Defaulting and Non-Response to Treatment</a:t>
            </a:r>
            <a:r>
              <a:rPr lang="en-US" b="1" dirty="0"/>
              <a:t>: </a:t>
            </a:r>
            <a:r>
              <a:rPr lang="en-US" dirty="0"/>
              <a:t>identifies common reasons for default or non-response to treatment. Reasons for non-response might include a high prevalence of TB and/or HIV, the sharing of food in the household or poor access to water and sanitation. This information might indicate a need for stronger service linkages with other sectors. </a:t>
            </a:r>
            <a:endParaRPr lang="en-US" b="1" dirty="0"/>
          </a:p>
          <a:p>
            <a:pPr lvl="0">
              <a:buNone/>
            </a:pPr>
            <a:endParaRPr lang="en-US" b="1" dirty="0"/>
          </a:p>
          <a:p>
            <a:r>
              <a:rPr lang="x-none" b="1" dirty="0"/>
              <a:t>Readmission after Discharge (or Relapse)</a:t>
            </a:r>
            <a:r>
              <a:rPr lang="en-US" b="1" dirty="0"/>
              <a:t>: </a:t>
            </a:r>
            <a:r>
              <a:rPr lang="en-US" dirty="0"/>
              <a:t>to understand situations outside of the service. Interventions might be needed at the household level to avoid high readmission rates</a:t>
            </a:r>
          </a:p>
          <a:p>
            <a:pPr lvl="0"/>
            <a:endParaRPr lang="en-US" sz="2000" dirty="0"/>
          </a:p>
          <a:p>
            <a:pPr lvl="0"/>
            <a:endParaRPr lang="en-US" dirty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Performance indicators- process indicators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382000" cy="51054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x-none" sz="2800" b="1" dirty="0"/>
              <a:t>Average Length of stay (LOS) of Discharged</a:t>
            </a:r>
            <a:r>
              <a:rPr lang="en-US" sz="2800" b="1" dirty="0"/>
              <a:t> </a:t>
            </a:r>
            <a:r>
              <a:rPr lang="x-none" sz="2800" b="1" dirty="0"/>
              <a:t>Cured</a:t>
            </a:r>
            <a:endParaRPr lang="en-US" sz="2800" dirty="0"/>
          </a:p>
          <a:p>
            <a:r>
              <a:rPr lang="en-US" sz="2800" dirty="0"/>
              <a:t>The period in number of days that a child spends in treatment for SAM from admission to discharge.  </a:t>
            </a:r>
          </a:p>
          <a:p>
            <a:pPr lvl="1"/>
            <a:r>
              <a:rPr lang="en-US" sz="2500" dirty="0"/>
              <a:t>Normally long and can take up to 60 days, but  shorter in inpatient care. </a:t>
            </a:r>
          </a:p>
          <a:p>
            <a:pPr lvl="1"/>
            <a:endParaRPr lang="en-US" sz="2500" dirty="0"/>
          </a:p>
          <a:p>
            <a:pPr lvl="1"/>
            <a:r>
              <a:rPr lang="en-US" sz="2500" dirty="0"/>
              <a:t>One child can cover both services. Average length of stay in SFP is usually less than 3 months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sz="3200" b="1" dirty="0"/>
              <a:t>Performance indicators- process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077200" cy="4873752"/>
          </a:xfrm>
        </p:spPr>
        <p:txBody>
          <a:bodyPr/>
          <a:lstStyle/>
          <a:p>
            <a:pPr eaLnBrk="1" hangingPunct="1"/>
            <a:r>
              <a:rPr lang="en-US" sz="2800" dirty="0"/>
              <a:t>Long average </a:t>
            </a:r>
            <a:r>
              <a:rPr lang="en-US" sz="2800" dirty="0" err="1"/>
              <a:t>LoS</a:t>
            </a:r>
            <a:r>
              <a:rPr lang="en-US" sz="2800" dirty="0"/>
              <a:t> can mean:</a:t>
            </a:r>
          </a:p>
          <a:p>
            <a:pPr eaLnBrk="1" hangingPunct="1">
              <a:buNone/>
            </a:pPr>
            <a:r>
              <a:rPr lang="en-US" sz="2800" dirty="0"/>
              <a:t>		- frequent absences</a:t>
            </a:r>
          </a:p>
          <a:p>
            <a:pPr eaLnBrk="1" hangingPunct="1">
              <a:buNone/>
            </a:pPr>
            <a:r>
              <a:rPr lang="en-US" sz="2800" dirty="0"/>
              <a:t>		- sharing of RUTF, undiagnosed medical condition</a:t>
            </a:r>
          </a:p>
          <a:p>
            <a:pPr eaLnBrk="1" hangingPunct="1">
              <a:buNone/>
            </a:pPr>
            <a:endParaRPr lang="en-US" sz="2800" dirty="0"/>
          </a:p>
          <a:p>
            <a:pPr eaLnBrk="1" hangingPunct="1"/>
            <a:r>
              <a:rPr lang="en-US" sz="2800" dirty="0"/>
              <a:t>Short average </a:t>
            </a:r>
            <a:r>
              <a:rPr lang="en-US" sz="2800" dirty="0" err="1"/>
              <a:t>LoS</a:t>
            </a:r>
            <a:r>
              <a:rPr lang="en-US" sz="2800" dirty="0"/>
              <a:t> can mean:</a:t>
            </a:r>
          </a:p>
          <a:p>
            <a:pPr eaLnBrk="1" hangingPunct="1">
              <a:buNone/>
            </a:pPr>
            <a:r>
              <a:rPr lang="en-US" sz="2800" dirty="0"/>
              <a:t>		- if coupled with high relapse rate, it can mean that children are being discharged too soon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Performance indicators- process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Calculated on those discharged as </a:t>
            </a:r>
            <a:r>
              <a:rPr lang="en-US" i="1" dirty="0"/>
              <a:t>Cured</a:t>
            </a:r>
          </a:p>
          <a:p>
            <a:pPr eaLnBrk="1" hangingPunct="1">
              <a:buNone/>
            </a:pPr>
            <a:endParaRPr lang="en-US" i="1" dirty="0"/>
          </a:p>
          <a:p>
            <a:pPr eaLnBrk="1" hangingPunct="1">
              <a:buNone/>
            </a:pPr>
            <a:r>
              <a:rPr lang="en-US" dirty="0"/>
              <a:t>Average LOS =</a:t>
            </a:r>
            <a:r>
              <a:rPr lang="en-US" i="1" dirty="0"/>
              <a:t> </a:t>
            </a:r>
            <a:r>
              <a:rPr lang="en-US" dirty="0"/>
              <a:t> sum LOS divided by number of cards in sample</a:t>
            </a:r>
          </a:p>
          <a:p>
            <a:pPr eaLnBrk="1" hangingPunct="1">
              <a:buNone/>
            </a:pPr>
            <a:r>
              <a:rPr lang="en-US" dirty="0"/>
              <a:t>	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Performance indicators- process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2"/>
          </a:solidFill>
        </p:spPr>
        <p:txBody>
          <a:bodyPr/>
          <a:lstStyle/>
          <a:p>
            <a:pPr lvl="0">
              <a:buNone/>
            </a:pPr>
            <a:r>
              <a:rPr lang="x-none" sz="2000" b="1"/>
              <a:t>Average weight gain (AWG) of Discharged Cured</a:t>
            </a:r>
            <a:endParaRPr lang="en-US" sz="2000" dirty="0"/>
          </a:p>
          <a:p>
            <a:r>
              <a:rPr lang="en-US" sz="2000" dirty="0"/>
              <a:t>For SAM cases in outpatient care is expected to be greater than 4 g/kg bodyweight/day</a:t>
            </a:r>
          </a:p>
          <a:p>
            <a:endParaRPr lang="en-US" sz="2000" dirty="0"/>
          </a:p>
          <a:p>
            <a:r>
              <a:rPr lang="en-US" sz="2000" dirty="0"/>
              <a:t>A low AWG may indicate, e.g., high absence, default, ineffective treatment, sharing of RUTF and/or non-compliance to the treatment protocol</a:t>
            </a:r>
          </a:p>
          <a:p>
            <a:endParaRPr lang="en-US" sz="2000" dirty="0"/>
          </a:p>
          <a:p>
            <a:r>
              <a:rPr lang="en-US" sz="2000" dirty="0"/>
              <a:t>Calculated on a sample of cured discharges for kwashiorkor and </a:t>
            </a:r>
            <a:r>
              <a:rPr lang="en-US" sz="2000" dirty="0" err="1"/>
              <a:t>marasmus</a:t>
            </a:r>
            <a:r>
              <a:rPr lang="en-US" sz="2000" dirty="0"/>
              <a:t> separately, as the sum of weight gains divided by number of cards in the sample.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Performance indicators- process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/>
              <a:t>Calculation:</a:t>
            </a:r>
          </a:p>
          <a:p>
            <a:pPr>
              <a:buNone/>
            </a:pPr>
            <a:r>
              <a:rPr lang="en-US" i="1" dirty="0"/>
              <a:t> </a:t>
            </a:r>
            <a:endParaRPr lang="en-US" dirty="0"/>
          </a:p>
          <a:p>
            <a:pPr>
              <a:buNone/>
            </a:pPr>
            <a:r>
              <a:rPr lang="en-US" sz="2000" b="1" dirty="0"/>
              <a:t>Daily weight gain (g/kg bodyweight/day) </a:t>
            </a:r>
          </a:p>
          <a:p>
            <a:pPr>
              <a:buNone/>
            </a:pPr>
            <a:r>
              <a:rPr lang="en-US" sz="2000" dirty="0"/>
              <a:t>= [discharge weight in g minus minimum weight in g] divided by [minimum weight in kg multiplied by the number of days between minimum weight and discharge day]</a:t>
            </a:r>
          </a:p>
          <a:p>
            <a:endParaRPr lang="en-US" sz="2000" dirty="0"/>
          </a:p>
          <a:p>
            <a:pPr>
              <a:buNone/>
            </a:pPr>
            <a:r>
              <a:rPr lang="en-US" sz="2000" b="1" dirty="0"/>
              <a:t>Average daily weight gain </a:t>
            </a:r>
          </a:p>
          <a:p>
            <a:pPr>
              <a:buNone/>
            </a:pPr>
            <a:r>
              <a:rPr lang="en-US" sz="2000" dirty="0"/>
              <a:t>= sum of weight gains (g/kg bodyweight/day) divided by number of cards in </a:t>
            </a:r>
            <a:r>
              <a:rPr lang="en-US" sz="2000" dirty="0" err="1"/>
              <a:t>sampleprotocol</a:t>
            </a:r>
            <a:endParaRPr lang="en-US" sz="20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Performance indicators- process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2"/>
          </a:solidFill>
        </p:spPr>
        <p:txBody>
          <a:bodyPr/>
          <a:lstStyle/>
          <a:p>
            <a:pPr lvl="0">
              <a:buNone/>
            </a:pPr>
            <a:r>
              <a:rPr lang="x-none" sz="2000" b="1"/>
              <a:t>Referral Rate</a:t>
            </a:r>
            <a:endParaRPr lang="en-US" sz="2000" b="1" dirty="0"/>
          </a:p>
          <a:p>
            <a:pPr lvl="0">
              <a:buNone/>
            </a:pPr>
            <a:endParaRPr lang="en-US" sz="2000" dirty="0"/>
          </a:p>
          <a:p>
            <a:r>
              <a:rPr lang="en-US" sz="2000" dirty="0"/>
              <a:t>Children are referred from out-patient care to inpatient care per the action protocol in outpatient care or from in-patient care to a higher level of care when their condition deteriorates or when the child is not responding to treatment</a:t>
            </a:r>
          </a:p>
          <a:p>
            <a:pPr>
              <a:buNone/>
            </a:pPr>
            <a:endParaRPr lang="en-US" sz="2000" dirty="0"/>
          </a:p>
          <a:p>
            <a:r>
              <a:rPr lang="en-US" sz="2000" dirty="0"/>
              <a:t>Calculated for children or PLW referred from SFP to OTP or in-patient care.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Performance indicators- process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sz="2000" dirty="0"/>
              <a:t>The referral rate provides information on severity of cases that are admitted and/or non-response to treatment and hence highlights weaknesses in the care system (e.g., late presentation of cases, quality of care, endemic patterns).  </a:t>
            </a:r>
          </a:p>
          <a:p>
            <a:endParaRPr lang="en-US" sz="2000" dirty="0"/>
          </a:p>
          <a:p>
            <a:r>
              <a:rPr lang="en-US" sz="2000" b="1" dirty="0"/>
              <a:t>Calculation:</a:t>
            </a:r>
          </a:p>
          <a:p>
            <a:pPr>
              <a:buNone/>
            </a:pPr>
            <a:r>
              <a:rPr lang="en-US" sz="2000" dirty="0"/>
              <a:t>Referral rate = Number of children referred per number of children in treatment during the time period of reporting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Performance indicators-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000" b="1" dirty="0"/>
              <a:t>Monthly Outcome Indicators</a:t>
            </a:r>
          </a:p>
          <a:p>
            <a:pPr lvl="0"/>
            <a:r>
              <a:rPr lang="en-US" sz="2000" dirty="0"/>
              <a:t>% discharged cured (cure rate)</a:t>
            </a:r>
          </a:p>
          <a:p>
            <a:pPr>
              <a:buNone/>
            </a:pPr>
            <a:r>
              <a:rPr lang="en-US" sz="2000" dirty="0"/>
              <a:t>= proportion of children discharged cured of total discharged*</a:t>
            </a:r>
          </a:p>
          <a:p>
            <a:pPr>
              <a:buNone/>
            </a:pPr>
            <a:endParaRPr lang="en-US" sz="2000" dirty="0"/>
          </a:p>
          <a:p>
            <a:pPr lvl="0"/>
            <a:r>
              <a:rPr lang="en-US" sz="2000" dirty="0"/>
              <a:t>% discharged died (death rate)</a:t>
            </a:r>
          </a:p>
          <a:p>
            <a:pPr>
              <a:buNone/>
            </a:pPr>
            <a:r>
              <a:rPr lang="en-US" sz="2000" dirty="0"/>
              <a:t>= proportion of children who died when under treatment of total discharged*</a:t>
            </a:r>
          </a:p>
          <a:p>
            <a:r>
              <a:rPr lang="en-US" sz="2000" dirty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 tools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Performance indicators-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000" b="1" dirty="0"/>
              <a:t>Monthly Outcome Indicators</a:t>
            </a:r>
          </a:p>
          <a:p>
            <a:pPr lvl="0"/>
            <a:r>
              <a:rPr lang="en-US" sz="2000" dirty="0"/>
              <a:t>% discharged defaulted (default rate)</a:t>
            </a:r>
          </a:p>
          <a:p>
            <a:pPr>
              <a:buNone/>
            </a:pPr>
            <a:r>
              <a:rPr lang="en-US" sz="2000" dirty="0"/>
              <a:t>= proportion of children recorded as absent for third consecutive week or outpatient care session of total discharged*</a:t>
            </a:r>
          </a:p>
          <a:p>
            <a:pPr>
              <a:buNone/>
            </a:pPr>
            <a:endParaRPr lang="en-US" sz="2000" dirty="0"/>
          </a:p>
          <a:p>
            <a:pPr lvl="0"/>
            <a:r>
              <a:rPr lang="en-US" sz="2000" dirty="0"/>
              <a:t>% discharged non-response (non-response rate)</a:t>
            </a:r>
          </a:p>
          <a:p>
            <a:pPr>
              <a:buNone/>
            </a:pPr>
            <a:r>
              <a:rPr lang="en-US" sz="2000" dirty="0"/>
              <a:t>= proportion of children who do not meet the discharge criteria after four months under treatment of total discharged*</a:t>
            </a:r>
          </a:p>
          <a:p>
            <a:pPr>
              <a:buNone/>
            </a:pPr>
            <a:r>
              <a:rPr lang="en-US" sz="2000" dirty="0"/>
              <a:t>  *Total number of discharged = cured + died + defaulted + non-response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Performance indicators-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54509"/>
            <a:ext cx="8839200" cy="50292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800" b="1" dirty="0"/>
              <a:t>Monthly Outcome Indicators</a:t>
            </a:r>
          </a:p>
          <a:p>
            <a:pPr>
              <a:buNone/>
            </a:pPr>
            <a:r>
              <a:rPr lang="en-US" sz="2800" dirty="0"/>
              <a:t>  *Total number of discharged = cured + died + defaulted + non-response</a:t>
            </a:r>
          </a:p>
          <a:p>
            <a:endParaRPr lang="en-US" sz="2800" dirty="0"/>
          </a:p>
          <a:p>
            <a:r>
              <a:rPr lang="en-US" sz="2800" dirty="0"/>
              <a:t>Calculated for IMAM for children 6-59 months and pregnant and lactating women. </a:t>
            </a:r>
          </a:p>
          <a:p>
            <a:endParaRPr lang="en-US" sz="2800" dirty="0"/>
          </a:p>
          <a:p>
            <a:r>
              <a:rPr lang="en-US" sz="2800" dirty="0"/>
              <a:t>Inpatient care site reports only calculate these indicators if children 6-59 months remain in the IMAM inpatient care service until full recovery 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Performance indicators-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  <a:solidFill>
            <a:schemeClr val="accent2"/>
          </a:solidFill>
        </p:spPr>
        <p:txBody>
          <a:bodyPr/>
          <a:lstStyle/>
          <a:p>
            <a:r>
              <a:rPr lang="en-US" sz="2000" b="1" dirty="0"/>
              <a:t>Practical Example</a:t>
            </a:r>
          </a:p>
          <a:p>
            <a:endParaRPr lang="en-US" sz="2000" b="1" dirty="0"/>
          </a:p>
          <a:p>
            <a:pPr>
              <a:buNone/>
            </a:pPr>
            <a:r>
              <a:rPr lang="en-GB" sz="2000" dirty="0"/>
              <a:t>    32 children were discharged cured from out-patient therapeutic care at the end of September. 40 total children exited the programme (32 children cured + 4 defaulted + 3 died + 1 non-response = 40 children total exiting the OTP).  To calculate the % discharged cured (cure rate) calculate 32 children cured divided by 40 total children exiting OTP and multiple by 100.  This gives the OTP programme a cure rate of 80% for September.</a:t>
            </a:r>
            <a:endParaRPr lang="en-US" sz="20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Performance indicators- periodic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000" b="1" dirty="0"/>
              <a:t>Coverage</a:t>
            </a:r>
          </a:p>
          <a:p>
            <a:r>
              <a:rPr lang="en-US" sz="2000" dirty="0"/>
              <a:t>Expresses service availability, access and uptake</a:t>
            </a:r>
          </a:p>
          <a:p>
            <a:pPr>
              <a:buNone/>
            </a:pPr>
            <a:r>
              <a:rPr lang="en-US" sz="2000" dirty="0"/>
              <a:t> </a:t>
            </a:r>
          </a:p>
          <a:p>
            <a:r>
              <a:rPr lang="en-US" sz="2000" dirty="0"/>
              <a:t>It indicates how well a service is accessed and utilized. </a:t>
            </a:r>
          </a:p>
          <a:p>
            <a:endParaRPr lang="en-US" sz="2000" dirty="0"/>
          </a:p>
          <a:p>
            <a:r>
              <a:rPr lang="en-US" sz="2000" dirty="0"/>
              <a:t>If coverage information is available, it is important to specify the methods used for estimating the service coverage (e.g., SQUEAC).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Supportive supervision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  <a:solidFill>
            <a:schemeClr val="accent2"/>
          </a:solidFill>
        </p:spPr>
        <p:txBody>
          <a:bodyPr/>
          <a:lstStyle/>
          <a:p>
            <a:r>
              <a:rPr lang="en-US" sz="2000" dirty="0"/>
              <a:t>Of county and sub-county health managers and health facility care providers in data collection, analysis and reporting Helps to ensure accurate information at prescribed periods of time</a:t>
            </a:r>
          </a:p>
          <a:p>
            <a:endParaRPr lang="en-US" sz="2000" dirty="0"/>
          </a:p>
          <a:p>
            <a:r>
              <a:rPr lang="en-US" sz="2000" dirty="0"/>
              <a:t>Standardized checklist used  based On-Job Training Guide for High Impact Nutrition Interventions </a:t>
            </a:r>
          </a:p>
          <a:p>
            <a:pPr>
              <a:buNone/>
            </a:pPr>
            <a:endParaRPr lang="en-US" sz="2000" dirty="0"/>
          </a:p>
          <a:p>
            <a:r>
              <a:rPr lang="en-US" sz="2000" dirty="0"/>
              <a:t> improving quality of protocol implementation entails monitoring admission and discharge trends and adherence to protocols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Supportive supervision-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000" b="1" dirty="0"/>
              <a:t>Focus Area of Management of Severe Acute Malnutrition  </a:t>
            </a:r>
            <a:r>
              <a:rPr lang="en-US" sz="2000" dirty="0"/>
              <a:t>assess capacity to:</a:t>
            </a:r>
          </a:p>
          <a:p>
            <a:pPr lvl="1"/>
            <a:r>
              <a:rPr lang="x-none" sz="2000"/>
              <a:t>Conduct Triage </a:t>
            </a:r>
            <a:endParaRPr lang="en-US" sz="2000" dirty="0"/>
          </a:p>
          <a:p>
            <a:pPr lvl="1"/>
            <a:r>
              <a:rPr lang="x-none" sz="2000"/>
              <a:t>Diagnose and Treat medical complications appropriately </a:t>
            </a:r>
            <a:endParaRPr lang="en-US" sz="2000" dirty="0"/>
          </a:p>
          <a:p>
            <a:pPr lvl="1"/>
            <a:r>
              <a:rPr lang="x-none" sz="2000"/>
              <a:t>Schedule routine medication for all phases as per IMAM guidelines</a:t>
            </a:r>
            <a:endParaRPr lang="en-US" sz="2000" dirty="0"/>
          </a:p>
          <a:p>
            <a:pPr lvl="1"/>
            <a:r>
              <a:rPr lang="x-none" sz="2000"/>
              <a:t>Prepare and administer F-75, F-100, RUTF and glucose water</a:t>
            </a:r>
            <a:endParaRPr lang="en-US" sz="2000" dirty="0"/>
          </a:p>
          <a:p>
            <a:pPr lvl="1"/>
            <a:r>
              <a:rPr lang="x-none" sz="2000"/>
              <a:t>Transfer SAM patients from one phase to another within the inpatient care unit and know when to do so.</a:t>
            </a:r>
            <a:endParaRPr lang="en-US" sz="2000" dirty="0"/>
          </a:p>
          <a:p>
            <a:pPr lvl="1"/>
            <a:r>
              <a:rPr lang="en-US" sz="2000" dirty="0"/>
              <a:t>Provide accurate monthly </a:t>
            </a:r>
            <a:r>
              <a:rPr lang="en-US" sz="2000" dirty="0" err="1"/>
              <a:t>programme</a:t>
            </a:r>
            <a:r>
              <a:rPr lang="en-US" sz="2000" dirty="0"/>
              <a:t> performance indicators and stock report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Supportive supervision-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000" b="1" dirty="0"/>
              <a:t>Focus Area of Management of Severe Acute Malnutrition for infants &lt; 6 months  </a:t>
            </a:r>
            <a:r>
              <a:rPr lang="en-US" sz="2000" dirty="0"/>
              <a:t>assess capacity to:</a:t>
            </a:r>
          </a:p>
          <a:p>
            <a:pPr lvl="0"/>
            <a:r>
              <a:rPr lang="x-none" sz="2000"/>
              <a:t>Provide nutrition support for breastfed and non-breastfed infants</a:t>
            </a:r>
            <a:endParaRPr lang="en-US" sz="2000" dirty="0"/>
          </a:p>
          <a:p>
            <a:pPr lvl="0"/>
            <a:endParaRPr lang="en-US" sz="2000" dirty="0"/>
          </a:p>
          <a:p>
            <a:pPr lvl="0"/>
            <a:r>
              <a:rPr lang="x-none" sz="2000"/>
              <a:t>To prepare diluted F100 and how to perform supplemental suckling technique.</a:t>
            </a:r>
            <a:endParaRPr lang="en-US" sz="2000" dirty="0"/>
          </a:p>
          <a:p>
            <a:pPr lvl="0"/>
            <a:endParaRPr lang="en-US" sz="2000" dirty="0"/>
          </a:p>
          <a:p>
            <a:pPr lvl="0"/>
            <a:r>
              <a:rPr lang="x-none" sz="2000"/>
              <a:t>Correctly dispense routine medication</a:t>
            </a:r>
            <a:endParaRPr lang="en-US" sz="2000" dirty="0"/>
          </a:p>
          <a:p>
            <a:pPr lvl="0"/>
            <a:endParaRPr lang="en-US" sz="2000" dirty="0"/>
          </a:p>
          <a:p>
            <a:r>
              <a:rPr lang="en-US" sz="2000" dirty="0"/>
              <a:t> Follow Admission and Discharge criteria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Supportive supervision-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000" b="1" dirty="0"/>
              <a:t>Focus Area of Management of Severe Acute Malnutrition – Out-Patient </a:t>
            </a:r>
            <a:r>
              <a:rPr lang="en-US" sz="2000" dirty="0"/>
              <a:t>assess capacity to:</a:t>
            </a:r>
          </a:p>
          <a:p>
            <a:pPr lvl="0"/>
            <a:r>
              <a:rPr lang="en-US" sz="2000" dirty="0"/>
              <a:t>Correctly conduct triage for severely malnourished children. 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Correctly apply treatment protocols for IMAM  </a:t>
            </a:r>
          </a:p>
          <a:p>
            <a:pPr lvl="0"/>
            <a:r>
              <a:rPr lang="en-US" sz="2000" dirty="0"/>
              <a:t>Correctly keep records for OTP. 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Provide accurate monthly </a:t>
            </a:r>
            <a:r>
              <a:rPr lang="en-US" sz="2000" dirty="0" err="1"/>
              <a:t>programme</a:t>
            </a:r>
            <a:r>
              <a:rPr lang="en-US" sz="2000" dirty="0"/>
              <a:t> performance indicators and stock report.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Apply an appropriate community referral system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Supportive supervision-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sz="2000" b="1" dirty="0"/>
              <a:t>Focus Area of Management of Moderate Acute Malnutrition </a:t>
            </a:r>
            <a:r>
              <a:rPr lang="en-US" sz="2000" dirty="0"/>
              <a:t>assess capacity to:</a:t>
            </a:r>
          </a:p>
          <a:p>
            <a:pPr lvl="0"/>
            <a:r>
              <a:rPr lang="en-US" sz="2000" dirty="0"/>
              <a:t>Correctly conduct triage for MAM patient. 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Apply proper screening and referral criteria.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Take accurate anthropometric measurements and determine z scores. 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Correctly provide routine medication immunization and micronutrient supplements as per guideline.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Supportive supervision-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  <a:solidFill>
            <a:schemeClr val="accent2"/>
          </a:solidFill>
        </p:spPr>
        <p:txBody>
          <a:bodyPr/>
          <a:lstStyle/>
          <a:p>
            <a:pPr lvl="0"/>
            <a:r>
              <a:rPr lang="en-US" sz="2000" dirty="0"/>
              <a:t>Provides correct rations for MAM if available and nutrition counseling as per guidelines.</a:t>
            </a:r>
          </a:p>
          <a:p>
            <a:pPr lvl="0">
              <a:buNone/>
            </a:pPr>
            <a:endParaRPr lang="en-US" sz="2000" dirty="0"/>
          </a:p>
          <a:p>
            <a:pPr lvl="0"/>
            <a:r>
              <a:rPr lang="en-US" sz="2000" dirty="0"/>
              <a:t>Provide accurate monthly </a:t>
            </a:r>
            <a:r>
              <a:rPr lang="en-US" sz="2000" dirty="0" err="1"/>
              <a:t>programme</a:t>
            </a:r>
            <a:r>
              <a:rPr lang="en-US" sz="2000" dirty="0"/>
              <a:t> performance indicators and stock report.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09600"/>
            <a:ext cx="8534400" cy="5864352"/>
          </a:xfrm>
          <a:solidFill>
            <a:schemeClr val="accent2"/>
          </a:solidFill>
        </p:spPr>
        <p:txBody>
          <a:bodyPr/>
          <a:lstStyle/>
          <a:p>
            <a:r>
              <a:rPr lang="en-US" sz="2800" dirty="0"/>
              <a:t>Standardized M&amp;R forms and tools are used to collect and aggregate community outreach, out-patient care, in-patient care, supplementary feeding programme monitoring data</a:t>
            </a:r>
          </a:p>
          <a:p>
            <a:endParaRPr lang="en-US" sz="2800" dirty="0"/>
          </a:p>
          <a:p>
            <a:r>
              <a:rPr lang="en-US" sz="2800" dirty="0"/>
              <a:t>This enables data  to compared across different sites as well as aggregate data at the various administrative levels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Supportive supervision-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  <a:solidFill>
            <a:schemeClr val="accent2"/>
          </a:solidFill>
        </p:spPr>
        <p:txBody>
          <a:bodyPr/>
          <a:lstStyle/>
          <a:p>
            <a:pPr lvl="0">
              <a:buNone/>
            </a:pPr>
            <a:r>
              <a:rPr lang="en-US" sz="2000" b="1" dirty="0"/>
              <a:t>Focus Area of Management of Growth Monitoring and Promotion</a:t>
            </a:r>
          </a:p>
          <a:p>
            <a:pPr lvl="0"/>
            <a:r>
              <a:rPr lang="en-US" sz="2000" dirty="0"/>
              <a:t>Accurately take weight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Accurately take height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Accurately chart  the weight and height on the child health booklet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Interpret the growth curve on the child health booklet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Conduct nutrition counseling on growth monitoring and promotion.</a:t>
            </a:r>
          </a:p>
          <a:p>
            <a:pPr lv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Supportive supervision-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  <a:solidFill>
            <a:schemeClr val="accent2"/>
          </a:solidFill>
        </p:spPr>
        <p:txBody>
          <a:bodyPr/>
          <a:lstStyle/>
          <a:p>
            <a:pPr lvl="0">
              <a:buNone/>
            </a:pPr>
            <a:r>
              <a:rPr lang="en-US" sz="2000" b="1" dirty="0"/>
              <a:t>Focus Area of Management of Community Interventions for Management of Acute Malnutrition</a:t>
            </a:r>
          </a:p>
          <a:p>
            <a:pPr lvl="0"/>
            <a:r>
              <a:rPr lang="x-none" sz="2000"/>
              <a:t>Do active case finding</a:t>
            </a:r>
            <a:endParaRPr lang="en-US" sz="2000" dirty="0"/>
          </a:p>
          <a:p>
            <a:pPr lvl="0"/>
            <a:endParaRPr lang="en-US" sz="2000" dirty="0"/>
          </a:p>
          <a:p>
            <a:pPr lvl="0"/>
            <a:r>
              <a:rPr lang="x-none" sz="2000"/>
              <a:t>Screen and refer malnourished children accurately</a:t>
            </a:r>
            <a:endParaRPr lang="en-US" sz="2000" dirty="0"/>
          </a:p>
          <a:p>
            <a:pPr lvl="0"/>
            <a:endParaRPr lang="en-US" sz="2000" dirty="0"/>
          </a:p>
          <a:p>
            <a:pPr lvl="0"/>
            <a:r>
              <a:rPr lang="x-none" sz="2000"/>
              <a:t>Conduct nutrition counseling in an appropriate way</a:t>
            </a:r>
            <a:endParaRPr lang="en-US" sz="2000" dirty="0"/>
          </a:p>
          <a:p>
            <a:pPr lvl="0"/>
            <a:endParaRPr lang="en-US" sz="2000" dirty="0"/>
          </a:p>
          <a:p>
            <a:pPr lvl="0"/>
            <a:r>
              <a:rPr lang="x-none" sz="2000"/>
              <a:t>Disseminate key messages consistently.</a:t>
            </a:r>
            <a:endParaRPr lang="en-US" sz="2000" dirty="0"/>
          </a:p>
          <a:p>
            <a:pPr lvl="0"/>
            <a:r>
              <a:rPr lang="x-none" sz="2000"/>
              <a:t>Trace defaulters</a:t>
            </a:r>
            <a:endParaRPr lang="en-US" sz="2000" dirty="0"/>
          </a:p>
          <a:p>
            <a:pPr lvl="0"/>
            <a:endParaRPr lang="en-US" sz="2000" dirty="0"/>
          </a:p>
          <a:p>
            <a:pPr lvl="0"/>
            <a:r>
              <a:rPr lang="x-none" sz="2000"/>
              <a:t>Correctly keep records for case findings and defaulter tracing (for CHWs).</a:t>
            </a:r>
            <a:endParaRPr lang="en-US" sz="2000" dirty="0"/>
          </a:p>
          <a:p>
            <a:pPr lvl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Supportive supervision-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  <a:solidFill>
            <a:schemeClr val="accent2"/>
          </a:solidFill>
        </p:spPr>
        <p:txBody>
          <a:bodyPr/>
          <a:lstStyle/>
          <a:p>
            <a:r>
              <a:rPr lang="en-US" sz="2000" dirty="0"/>
              <a:t>Regularly reviewing treatment cards can identify weaknesses in community outreach, the management of individual cases, or service delivery</a:t>
            </a:r>
          </a:p>
          <a:p>
            <a:endParaRPr lang="en-US" sz="2000" dirty="0"/>
          </a:p>
          <a:p>
            <a:r>
              <a:rPr lang="en-US" sz="2000" dirty="0"/>
              <a:t>Can reveal if admissions and discharges are carried out according to these guidelines</a:t>
            </a:r>
          </a:p>
          <a:p>
            <a:endParaRPr lang="en-US" sz="2000" dirty="0"/>
          </a:p>
          <a:p>
            <a:r>
              <a:rPr lang="en-US" sz="2000" dirty="0"/>
              <a:t>Review findings should be discussed with implementing health facility workers 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Supervision of Operational Management of 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  <a:solidFill>
            <a:schemeClr val="accent2"/>
          </a:solidFill>
        </p:spPr>
        <p:txBody>
          <a:bodyPr/>
          <a:lstStyle/>
          <a:p>
            <a:pPr lvl="0">
              <a:buNone/>
            </a:pPr>
            <a:r>
              <a:rPr lang="en-US" sz="2000" dirty="0"/>
              <a:t>Supervisors review the following:</a:t>
            </a:r>
          </a:p>
          <a:p>
            <a:r>
              <a:rPr lang="en-US" sz="2000" dirty="0"/>
              <a:t>Organizational structure of service delivery</a:t>
            </a:r>
          </a:p>
          <a:p>
            <a:pPr lvl="0"/>
            <a:r>
              <a:rPr lang="en-US" sz="2000" dirty="0"/>
              <a:t>Crowd management</a:t>
            </a:r>
          </a:p>
          <a:p>
            <a:pPr lvl="0"/>
            <a:r>
              <a:rPr lang="en-US" sz="2000" dirty="0"/>
              <a:t>Supply flow and stock management for medicines, therapeutic foods and supplementary foods</a:t>
            </a:r>
          </a:p>
          <a:p>
            <a:pPr lvl="0"/>
            <a:r>
              <a:rPr lang="en-US" sz="2000" dirty="0"/>
              <a:t>Organization of human resources</a:t>
            </a:r>
          </a:p>
          <a:p>
            <a:pPr lvl="0"/>
            <a:r>
              <a:rPr lang="en-US" sz="2000" dirty="0"/>
              <a:t>Quality of health and nutrition group sessions at the health facility and in the communities</a:t>
            </a:r>
          </a:p>
          <a:p>
            <a:pPr lvl="0"/>
            <a:r>
              <a:rPr lang="en-US" sz="2000" dirty="0"/>
              <a:t>Links with community outreach</a:t>
            </a:r>
          </a:p>
          <a:p>
            <a:pPr lvl="0"/>
            <a:r>
              <a:rPr lang="en-US" sz="2000" dirty="0"/>
              <a:t>Links with other community services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Feedback of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  <a:solidFill>
            <a:schemeClr val="accent2"/>
          </a:solidFill>
        </p:spPr>
        <p:txBody>
          <a:bodyPr/>
          <a:lstStyle/>
          <a:p>
            <a:r>
              <a:rPr lang="en-US" sz="2000" dirty="0"/>
              <a:t>Health workers and supervisors hold regular meetings to discuss performance using the monitoring data</a:t>
            </a:r>
          </a:p>
          <a:p>
            <a:endParaRPr lang="en-US" sz="2000" dirty="0"/>
          </a:p>
          <a:p>
            <a:r>
              <a:rPr lang="en-US" sz="2000" dirty="0"/>
              <a:t>Experiences should be shared, feedback given and action plans for improving performance developed and discussed</a:t>
            </a:r>
          </a:p>
          <a:p>
            <a:endParaRPr lang="en-US" sz="2000" dirty="0"/>
          </a:p>
          <a:p>
            <a:r>
              <a:rPr lang="en-US" sz="2000" dirty="0"/>
              <a:t>Provided to the community on a regular basis to gain trust and confidence in the new treatment and empower them to participate in the treatment of children with acute malnutrition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IMAM Information System</a:t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  <a:solidFill>
            <a:schemeClr val="accent2"/>
          </a:solidFill>
        </p:spPr>
        <p:txBody>
          <a:bodyPr/>
          <a:lstStyle/>
          <a:p>
            <a:r>
              <a:rPr lang="en-US" sz="2000" dirty="0"/>
              <a:t>The </a:t>
            </a:r>
            <a:r>
              <a:rPr lang="en-US" sz="2000" b="1" dirty="0"/>
              <a:t>In-Patient, OTP &amp; SFP Facility Summary Sheets (MOH 713) </a:t>
            </a:r>
            <a:r>
              <a:rPr lang="en-US" sz="2000" dirty="0"/>
              <a:t>are sent to the sub-county/district health records information officer (HRIO) on a monthly basis and entered in the DHIS system . </a:t>
            </a:r>
          </a:p>
          <a:p>
            <a:endParaRPr lang="en-US" sz="2000" dirty="0"/>
          </a:p>
          <a:p>
            <a:r>
              <a:rPr lang="en-US" sz="2000" dirty="0"/>
              <a:t>At the county and national level, no additional data entry or aggregation is required</a:t>
            </a:r>
          </a:p>
          <a:p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62200" y="1600200"/>
            <a:ext cx="6172200" cy="914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exercise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2286000" y="2819400"/>
            <a:ext cx="6172200" cy="3562350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GB" dirty="0"/>
              <a:t>Use raw data from OTP and SFP Register to determine the following;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/>
              <a:t>Total admissions, 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/>
              <a:t>Total exits, 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/>
              <a:t>Total at end of month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/>
              <a:t>2. Calculate percentage Cured, Death, Defaulter, Non-response, Transferred and coverage estimate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/>
              <a:t>3. Explain what these statistics tell you about the programme at the centre</a:t>
            </a: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dirty="0"/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057400" y="2895600"/>
            <a:ext cx="6172200" cy="1752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Exercise </a:t>
            </a:r>
          </a:p>
        </p:txBody>
      </p:sp>
      <p:sp>
        <p:nvSpPr>
          <p:cNvPr id="59395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/>
              <a:t>Fill in  the statistics in the monthly report </a:t>
            </a:r>
          </a:p>
          <a:p>
            <a:pPr eaLnBrk="1" hangingPunct="1"/>
            <a:r>
              <a:rPr lang="en-GB"/>
              <a:t>For SFP and OTP ( handout 9a and 9b)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42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/>
              <a:t>questions</a:t>
            </a:r>
          </a:p>
        </p:txBody>
      </p:sp>
      <p:sp>
        <p:nvSpPr>
          <p:cNvPr id="60419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05800" cy="685800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Registration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077200" cy="5483352"/>
          </a:xfrm>
          <a:solidFill>
            <a:schemeClr val="accent2"/>
          </a:solidFill>
        </p:spPr>
        <p:txBody>
          <a:bodyPr/>
          <a:lstStyle/>
          <a:p>
            <a:pPr algn="ctr">
              <a:buNone/>
            </a:pPr>
            <a:r>
              <a:rPr lang="en-US" b="1" dirty="0"/>
              <a:t>Unique Nutrition Registration Number</a:t>
            </a:r>
            <a:r>
              <a:rPr lang="en-US" dirty="0"/>
              <a:t> </a:t>
            </a:r>
            <a:endParaRPr lang="en-US" b="1" dirty="0"/>
          </a:p>
          <a:p>
            <a:r>
              <a:rPr lang="en-US" dirty="0"/>
              <a:t>All new admissions receive one that is maintained until child is discharged, even if a child is referred to another health facility or site</a:t>
            </a:r>
          </a:p>
          <a:p>
            <a:endParaRPr lang="en-US" b="1" dirty="0"/>
          </a:p>
          <a:p>
            <a:r>
              <a:rPr lang="en-US" dirty="0"/>
              <a:t>It helps in tracking a child across different services and for sharing of information and used on all monitoring and referral forms pertaining to the child. </a:t>
            </a:r>
          </a:p>
          <a:p>
            <a:endParaRPr lang="en-US" dirty="0"/>
          </a:p>
          <a:p>
            <a:r>
              <a:rPr lang="en-US" dirty="0"/>
              <a:t>It can be recorded at the bottom of page 20 on the mother &amp; child health booklet -MOH 216 </a:t>
            </a:r>
          </a:p>
          <a:p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7620000" cy="639762"/>
          </a:xfrm>
        </p:spPr>
        <p:txBody>
          <a:bodyPr/>
          <a:lstStyle/>
          <a:p>
            <a:pPr algn="ctr"/>
            <a:r>
              <a:rPr lang="en-US" dirty="0"/>
              <a:t>Registration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7772400" cy="54864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b="1" dirty="0"/>
              <a:t>Unique Nutrition Registration Number</a:t>
            </a:r>
            <a:r>
              <a:rPr lang="en-US" dirty="0"/>
              <a:t> </a:t>
            </a:r>
          </a:p>
          <a:p>
            <a:r>
              <a:rPr lang="en-US" dirty="0"/>
              <a:t>The first set of numbers refers to the </a:t>
            </a:r>
            <a:r>
              <a:rPr lang="en-US" b="1" u="sng" dirty="0"/>
              <a:t>code of the health facility</a:t>
            </a:r>
            <a:r>
              <a:rPr lang="en-US" dirty="0"/>
              <a:t> (or site) where treatment is provided</a:t>
            </a:r>
          </a:p>
          <a:p>
            <a:endParaRPr lang="en-US" dirty="0"/>
          </a:p>
          <a:p>
            <a:r>
              <a:rPr lang="en-US" dirty="0"/>
              <a:t>The second and third set of numbers refers to the </a:t>
            </a:r>
            <a:r>
              <a:rPr lang="en-US" b="1" u="sng" dirty="0"/>
              <a:t>Child Welfare Clinic number</a:t>
            </a:r>
            <a:r>
              <a:rPr lang="en-US" dirty="0"/>
              <a:t> allocated to the child in Section B, Page 20 of their MCH booklet.  This is the child’s number in the register plus  the year</a:t>
            </a:r>
          </a:p>
          <a:p>
            <a:endParaRPr lang="en-US" dirty="0"/>
          </a:p>
          <a:p>
            <a:r>
              <a:rPr lang="en-US" dirty="0"/>
              <a:t>he fourth set of letters refers to the </a:t>
            </a:r>
            <a:r>
              <a:rPr lang="en-US" b="1" u="sng" dirty="0" err="1"/>
              <a:t>programme</a:t>
            </a:r>
            <a:r>
              <a:rPr lang="en-US" b="1" u="sng" dirty="0"/>
              <a:t> component where the child entered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44562"/>
          </a:xfrm>
        </p:spPr>
        <p:txBody>
          <a:bodyPr/>
          <a:lstStyle/>
          <a:p>
            <a:r>
              <a:rPr lang="en-US" dirty="0"/>
              <a:t>Registration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7806813" cy="54102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b="1" dirty="0"/>
              <a:t>Register Book</a:t>
            </a:r>
          </a:p>
          <a:p>
            <a:r>
              <a:rPr lang="en-US" dirty="0"/>
              <a:t>All admissions and follow-up information on each individual admitted are recorded here:</a:t>
            </a:r>
          </a:p>
          <a:p>
            <a:pPr marL="823913" lvl="1" indent="-457200">
              <a:buFont typeface="+mj-lt"/>
              <a:buAutoNum type="arabicParenR"/>
            </a:pPr>
            <a:r>
              <a:rPr lang="en-US" b="1" dirty="0"/>
              <a:t>   Inpatient Nutrition Care Register - MOH 368</a:t>
            </a:r>
          </a:p>
          <a:p>
            <a:pPr marL="823913" lvl="1" indent="-457200">
              <a:buFont typeface="+mj-lt"/>
              <a:buAutoNum type="arabicParenR"/>
            </a:pPr>
            <a:endParaRPr lang="en-US" b="1" dirty="0"/>
          </a:p>
          <a:p>
            <a:pPr marL="823913" lvl="1" indent="-457200">
              <a:buFont typeface="+mj-lt"/>
              <a:buAutoNum type="arabicParenR"/>
            </a:pPr>
            <a:r>
              <a:rPr lang="en-US" b="1" dirty="0"/>
              <a:t>Out-patient Therapeutic Care - MOH 409  </a:t>
            </a:r>
          </a:p>
          <a:p>
            <a:pPr marL="823913" lvl="1" indent="-457200">
              <a:buFont typeface="+mj-lt"/>
              <a:buAutoNum type="arabicParenR"/>
            </a:pPr>
            <a:endParaRPr lang="en-US" b="1" dirty="0"/>
          </a:p>
          <a:p>
            <a:pPr marL="823913" lvl="1" indent="-457200">
              <a:buFont typeface="+mj-lt"/>
              <a:buAutoNum type="arabicParenR"/>
            </a:pPr>
            <a:r>
              <a:rPr lang="en-US" b="1" dirty="0"/>
              <a:t>Supplementary Feeding Programme under five - MOH 410A </a:t>
            </a:r>
          </a:p>
          <a:p>
            <a:pPr marL="823913" lvl="1" indent="-457200">
              <a:buFont typeface="+mj-lt"/>
              <a:buAutoNum type="arabicParenR"/>
            </a:pPr>
            <a:endParaRPr lang="en-US" b="1" dirty="0"/>
          </a:p>
          <a:p>
            <a:pPr marL="823913" lvl="1" indent="-457200">
              <a:buFont typeface="+mj-lt"/>
              <a:buAutoNum type="arabicParenR"/>
            </a:pPr>
            <a:r>
              <a:rPr lang="en-US" b="1" dirty="0"/>
              <a:t> Supplementary Feeding Programme Pregnant and Lactating Women - MOH 410B).</a:t>
            </a:r>
            <a:endParaRPr lang="en-US" dirty="0"/>
          </a:p>
          <a:p>
            <a:endParaRPr lang="en-US" dirty="0"/>
          </a:p>
          <a:p>
            <a:endParaRPr 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4129</Words>
  <Application>Microsoft Office PowerPoint</Application>
  <PresentationFormat>On-screen Show (4:3)</PresentationFormat>
  <Paragraphs>515</Paragraphs>
  <Slides>68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7" baseType="lpstr">
      <vt:lpstr>Aharoni</vt:lpstr>
      <vt:lpstr>Arial</vt:lpstr>
      <vt:lpstr>Calibri</vt:lpstr>
      <vt:lpstr>Century Schoolbook</vt:lpstr>
      <vt:lpstr>Tahoma</vt:lpstr>
      <vt:lpstr>Wingdings</vt:lpstr>
      <vt:lpstr>Wingdings 2</vt:lpstr>
      <vt:lpstr>Oriel</vt:lpstr>
      <vt:lpstr>Picture</vt:lpstr>
      <vt:lpstr>Integrated management of acute malnutrition</vt:lpstr>
      <vt:lpstr>Overall objective</vt:lpstr>
      <vt:lpstr>Learning Objectives:</vt:lpstr>
      <vt:lpstr>Overview</vt:lpstr>
      <vt:lpstr>Monitoring tools</vt:lpstr>
      <vt:lpstr>PowerPoint Presentation</vt:lpstr>
      <vt:lpstr>Registration</vt:lpstr>
      <vt:lpstr>Registration</vt:lpstr>
      <vt:lpstr>Registration</vt:lpstr>
      <vt:lpstr>Registration- Register Book </vt:lpstr>
      <vt:lpstr>Registration- Register Book </vt:lpstr>
      <vt:lpstr>Registration- Register Book </vt:lpstr>
      <vt:lpstr>Individual Monitoring</vt:lpstr>
      <vt:lpstr>Individual Monitoring- Transfer forms</vt:lpstr>
      <vt:lpstr>Individual Monitoring- Transfer forms</vt:lpstr>
      <vt:lpstr>SERVICE MONITORING- monthly summary sheets</vt:lpstr>
      <vt:lpstr>SERVICE MONITORING- monthly summary sheets</vt:lpstr>
      <vt:lpstr>SERVICE MONITORING- monthly summary sheets</vt:lpstr>
      <vt:lpstr>SERVICE MONITORING- monthly summary sheets</vt:lpstr>
      <vt:lpstr>SERVICE MONITORING- monthly summary sheets</vt:lpstr>
      <vt:lpstr>SERVICE MONITORING- monthly summary sheets</vt:lpstr>
      <vt:lpstr>Monthly Sub-County Reports </vt:lpstr>
      <vt:lpstr>Monthly Sub-County Reports </vt:lpstr>
      <vt:lpstr>Monthly District/Sub-County Reports </vt:lpstr>
      <vt:lpstr>Monthly Sub-County Reports </vt:lpstr>
      <vt:lpstr>Monthly District/Sub-County Reports </vt:lpstr>
      <vt:lpstr>Monthly District/Sub-County Reports </vt:lpstr>
      <vt:lpstr>Monthly District/Sub-County Reports </vt:lpstr>
      <vt:lpstr>Monthly District/Sub-County Reports </vt:lpstr>
      <vt:lpstr>Monthly District/Sub-County Reports </vt:lpstr>
      <vt:lpstr>Monthly District/Sub-County Reports </vt:lpstr>
      <vt:lpstr>Monthly District/Sub-County Reports </vt:lpstr>
      <vt:lpstr>Monthly District/Sub-County Reports </vt:lpstr>
      <vt:lpstr>Monthly District/Sub-County Reports </vt:lpstr>
      <vt:lpstr>Monthly District/Sub-County Reports </vt:lpstr>
      <vt:lpstr>Monthly District/Sub-County Reports </vt:lpstr>
      <vt:lpstr>Performance indicators</vt:lpstr>
      <vt:lpstr>Performance indicators- output indicators</vt:lpstr>
      <vt:lpstr>Performance indicators- output indicators</vt:lpstr>
      <vt:lpstr>Performance indicators- process indicators</vt:lpstr>
      <vt:lpstr>Performance indicators- process indicators</vt:lpstr>
      <vt:lpstr>Performance indicators- process indicators</vt:lpstr>
      <vt:lpstr>Performance indicators- process indicators</vt:lpstr>
      <vt:lpstr>Performance indicators- process indicators</vt:lpstr>
      <vt:lpstr>Performance indicators- process indicators</vt:lpstr>
      <vt:lpstr>Performance indicators- process indicators</vt:lpstr>
      <vt:lpstr>Performance indicators- process indicators</vt:lpstr>
      <vt:lpstr>Performance indicators- process indicators</vt:lpstr>
      <vt:lpstr>Performance indicators- outcome</vt:lpstr>
      <vt:lpstr>Performance indicators- outcome</vt:lpstr>
      <vt:lpstr>Performance indicators- outcome</vt:lpstr>
      <vt:lpstr>Performance indicators- outcome</vt:lpstr>
      <vt:lpstr>Performance indicators- periodic outcome</vt:lpstr>
      <vt:lpstr>Supportive supervision</vt:lpstr>
      <vt:lpstr>Supportive supervision- services</vt:lpstr>
      <vt:lpstr>Supportive supervision- services</vt:lpstr>
      <vt:lpstr>Supportive supervision- services</vt:lpstr>
      <vt:lpstr>Supportive supervision- services</vt:lpstr>
      <vt:lpstr>Supportive supervision- services</vt:lpstr>
      <vt:lpstr>Supportive supervision- services</vt:lpstr>
      <vt:lpstr>Supportive supervision- services</vt:lpstr>
      <vt:lpstr>Supportive supervision- services</vt:lpstr>
      <vt:lpstr>Supervision of Operational Management of Sites</vt:lpstr>
      <vt:lpstr>Feedback of Information</vt:lpstr>
      <vt:lpstr>     IMAM Information System </vt:lpstr>
      <vt:lpstr>exercise</vt:lpstr>
      <vt:lpstr>Exercise 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management of acute malnutrition</dc:title>
  <dc:creator>Claire O.</dc:creator>
  <cp:lastModifiedBy>hp</cp:lastModifiedBy>
  <cp:revision>57</cp:revision>
  <dcterms:created xsi:type="dcterms:W3CDTF">2014-12-03T11:56:32Z</dcterms:created>
  <dcterms:modified xsi:type="dcterms:W3CDTF">2019-09-26T20:11:25Z</dcterms:modified>
</cp:coreProperties>
</file>