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9" r:id="rId2"/>
    <p:sldId id="267" r:id="rId3"/>
    <p:sldId id="268" r:id="rId4"/>
    <p:sldId id="262" r:id="rId5"/>
    <p:sldId id="269" r:id="rId6"/>
    <p:sldId id="261" r:id="rId7"/>
    <p:sldId id="282" r:id="rId8"/>
    <p:sldId id="283" r:id="rId9"/>
    <p:sldId id="284" r:id="rId10"/>
    <p:sldId id="289" r:id="rId11"/>
    <p:sldId id="290" r:id="rId12"/>
    <p:sldId id="275" r:id="rId13"/>
    <p:sldId id="276" r:id="rId14"/>
    <p:sldId id="277" r:id="rId15"/>
    <p:sldId id="278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E999B-F55C-4CCA-9A2E-4485475F2846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A30EE-BE33-4AC8-B762-2B97CF626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2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24BAC2F-1F79-44B7-9213-6F5E9E85BB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8F94FE5E-61E5-4773-A4C7-B013A851C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2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C162F2FC-E709-4F87-B2E0-F3A8637D91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10D55B1-59E3-478D-84F7-CFDA3D0E61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Each dot on the map….Most child deaths occur in sub S Africa (about 40% of the total).because most of the African countries have very high child mortality rates. South Asia accounts for 34%. Remarkably, just 6 countries account for…..These are India….  India has more child deaths than any other country partly because of its huge population size. Altogether, 99% of under-5 deaths occur in poor countries. </a:t>
            </a:r>
          </a:p>
        </p:txBody>
      </p:sp>
    </p:spTree>
    <p:extLst>
      <p:ext uri="{BB962C8B-B14F-4D97-AF65-F5344CB8AC3E}">
        <p14:creationId xmlns:p14="http://schemas.microsoft.com/office/powerpoint/2010/main" val="2942716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8F4045D3-CF3C-4BEF-9AB6-851EE5986D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21571CE7-2B8C-4CBC-8798-0B270003DE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675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9D289E46-8500-4299-AC0A-221B0A9A5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3B16C4-E4D8-451D-A73D-CC7F7B10F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6" name="Picture 4" descr="Kenya Flag">
            <a:extLst>
              <a:ext uri="{FF2B5EF4-FFF2-40B4-BE49-F238E27FC236}">
                <a16:creationId xmlns:a16="http://schemas.microsoft.com/office/drawing/2014/main" id="{61EDEE28-2315-4A07-8BA0-26AF9F65A64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E1BFA46-4267-401D-8705-B80417745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8" name="Picture 4" descr="Kenya Flag">
            <a:extLst>
              <a:ext uri="{FF2B5EF4-FFF2-40B4-BE49-F238E27FC236}">
                <a16:creationId xmlns:a16="http://schemas.microsoft.com/office/drawing/2014/main" id="{F5A6EC6C-A9E8-4954-94EE-06CC127913A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2B08547-3E0F-41C3-85A7-6B200C613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0" name="Picture 4" descr="Kenya Flag">
            <a:extLst>
              <a:ext uri="{FF2B5EF4-FFF2-40B4-BE49-F238E27FC236}">
                <a16:creationId xmlns:a16="http://schemas.microsoft.com/office/drawing/2014/main" id="{B331C365-D4E3-44FF-8758-4D16BD659B0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82900FE9-B8C9-4EAC-8929-AF2A1E3A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71C46-9178-4FFD-8F26-71899DCF1DDF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2597D84-10EF-4F18-9865-CB045E1B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5410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srgbClr val="250C90"/>
                </a:solidFill>
                <a:latin typeface="Bradley Hand ITC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5CB3B12-97CC-4C4A-AAD3-F7279678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ACF43-180B-4FD0-A437-98F24F6D3D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337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Kenya Flag">
            <a:extLst>
              <a:ext uri="{FF2B5EF4-FFF2-40B4-BE49-F238E27FC236}">
                <a16:creationId xmlns:a16="http://schemas.microsoft.com/office/drawing/2014/main" id="{9893295D-466C-428E-93D5-CB3565B2023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3A5453C-B6C1-4021-A137-6901A99C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01036-6781-483E-920B-18056708A427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664153A-BC93-435B-8367-3725D5B13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586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EC958F6-849A-4C8A-A996-81FF12E5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F70ED-2712-4E2F-86F7-784B18678C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72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enya Flag">
            <a:extLst>
              <a:ext uri="{FF2B5EF4-FFF2-40B4-BE49-F238E27FC236}">
                <a16:creationId xmlns:a16="http://schemas.microsoft.com/office/drawing/2014/main" id="{5A0A2631-594E-4208-92C2-FC57993227E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2856F2-26CE-4002-A296-D7457A976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D2B5B-4283-42C6-B9C1-342CDDAC4914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9CC0B8-2CF2-485E-87D2-0C0F336B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586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E1D698A-B003-4201-A701-7B1CFE1B0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391B7-D2AF-447F-8D7C-4754D10ACA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214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enya Flag">
            <a:extLst>
              <a:ext uri="{FF2B5EF4-FFF2-40B4-BE49-F238E27FC236}">
                <a16:creationId xmlns:a16="http://schemas.microsoft.com/office/drawing/2014/main" id="{6F9F4760-5D6A-4537-A3DD-4CA9BF80192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640EAB-9447-4805-BA9B-938B83617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9545E-8A70-42E0-AB8B-58EA5B58F74F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B3B4E3-4715-40F6-8530-E699EB9BA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586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B699EF6-159C-4B3F-9C97-0A6EFB283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27F05-93EC-4F56-A066-675C4AC18D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810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810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1F7901-9C4D-4DE0-85C8-2168F4BA96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96000"/>
            <a:ext cx="19050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6F164-19A0-42D3-832D-0AFEF4F3D6E4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698F1-A4A0-47C5-B101-D3578C84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78091-4022-4E0C-B0BE-9537A3CA3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149C38E-C88A-48EE-9D7F-9822D0E090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91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641129E-DEB3-4DB6-8612-01C3B075E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C17B6-BF94-4A2C-B8D1-02290B70E55F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8B8D496-AEA3-459B-ACCE-615A81AA5F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DE66B5-4F98-4582-BE1F-44BA759C61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98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enya Flag">
            <a:extLst>
              <a:ext uri="{FF2B5EF4-FFF2-40B4-BE49-F238E27FC236}">
                <a16:creationId xmlns:a16="http://schemas.microsoft.com/office/drawing/2014/main" id="{25F104CB-DF94-4644-819C-EDE8FCE5687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E21131A-AA98-4ED1-AA1A-13B99C61D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E577C-CF52-48CC-8F01-C794AFBE844B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8B3641-56B0-40E7-B17E-54F148AE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586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6191D8-8847-478A-932B-3A409E0B2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2A9FF-8C59-4A81-B136-4E9B480F5B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642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enya Flag">
            <a:extLst>
              <a:ext uri="{FF2B5EF4-FFF2-40B4-BE49-F238E27FC236}">
                <a16:creationId xmlns:a16="http://schemas.microsoft.com/office/drawing/2014/main" id="{24DB5E09-361B-4146-BFCC-A79BCE6A14E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20B06C-3043-455D-8B13-9D20AA115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9560E-A4BA-478C-827F-13459FB2796B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9CA0A8-1FC4-46FA-8312-35AC7D8D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586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B6D166E-5A4E-4E39-AF9D-732A9F4F9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9F97F-E9F0-4C5F-B62F-34A1CD7679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855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Kenya Flag">
            <a:extLst>
              <a:ext uri="{FF2B5EF4-FFF2-40B4-BE49-F238E27FC236}">
                <a16:creationId xmlns:a16="http://schemas.microsoft.com/office/drawing/2014/main" id="{033618A0-80F5-4620-8810-2A2B08BBCE2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68C5971-70C1-46A2-A1D4-8E8CBB3EE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CC005-DE0C-49AE-B67D-D10297F77CE7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C893D52-E595-4D48-8AC3-DFC23FAF1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586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2CC17D-4CD8-464B-9061-FFB70C59C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3B047-60A7-41AD-B521-6E605D7E72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397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Kenya Flag">
            <a:extLst>
              <a:ext uri="{FF2B5EF4-FFF2-40B4-BE49-F238E27FC236}">
                <a16:creationId xmlns:a16="http://schemas.microsoft.com/office/drawing/2014/main" id="{649C26E0-9C13-4DDF-A63A-ACA45E4B3D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983FFE3-8CCC-4C57-BD72-019CD7827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F9E8-44F2-46A4-B0FF-7FE79C3E1C94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B012C86-889C-4962-A742-ACAE42C45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586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F4D3973-988F-4043-8038-DA5BC9233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0D8E5-67F5-4448-85C9-BC94578274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3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Kenya Flag">
            <a:extLst>
              <a:ext uri="{FF2B5EF4-FFF2-40B4-BE49-F238E27FC236}">
                <a16:creationId xmlns:a16="http://schemas.microsoft.com/office/drawing/2014/main" id="{3282CCBD-AF8E-4E2A-9FA9-F5A8B3B12D9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2988C-40A6-4B2E-BA1B-152B6F3FB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F644-9718-44A7-A567-18A760CF7464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E161A-4BD1-44EC-8F52-9482B4D9B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586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9298B-6BB2-41E7-9763-5BAA753E7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001E4-C4BB-4CB1-A922-C0DFA1CD6F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enya Flag">
            <a:extLst>
              <a:ext uri="{FF2B5EF4-FFF2-40B4-BE49-F238E27FC236}">
                <a16:creationId xmlns:a16="http://schemas.microsoft.com/office/drawing/2014/main" id="{D1622432-E335-4E2F-BAC9-686BB9FE246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20F3570-2D54-4656-9454-F77769AB6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B774B-453C-44C8-99C5-11AC14D91873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E60A2B6-C648-4020-99BD-5D6A9F899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586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BA42FD5-6125-49E1-B5F9-E3C4C261F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45537-3F87-4E03-A918-8F36135001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320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Kenya Flag">
            <a:extLst>
              <a:ext uri="{FF2B5EF4-FFF2-40B4-BE49-F238E27FC236}">
                <a16:creationId xmlns:a16="http://schemas.microsoft.com/office/drawing/2014/main" id="{2DE4C721-FBBE-4EE7-9384-E922CB90F65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C058417-242E-4D9E-AF0A-7582A90A1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6AA93-3FBC-494C-B7B0-79283D627019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28891E7-6129-4D81-9A25-DCE4C99E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586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EBC17DF-3C7B-4DA2-912F-01AD77C1D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296AB-BA4E-45BE-A0FE-7EA04E26B6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38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>
            <a:extLst>
              <a:ext uri="{FF2B5EF4-FFF2-40B4-BE49-F238E27FC236}">
                <a16:creationId xmlns:a16="http://schemas.microsoft.com/office/drawing/2014/main" id="{3EC5F7E9-12B6-4B41-889B-1071FBF673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F252D40C-9CD1-4FDB-B5BC-FAB8565EB4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19602-D99C-4452-B0AD-4BF98C2C2F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A34F00-9762-4394-9FAF-949558D1A796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6EBF0-6856-4D47-AE7E-91242F010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D9EEFEA-4DF9-453F-9015-853186CC816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126" name="Picture 4" descr="Kenya Flag">
            <a:extLst>
              <a:ext uri="{FF2B5EF4-FFF2-40B4-BE49-F238E27FC236}">
                <a16:creationId xmlns:a16="http://schemas.microsoft.com/office/drawing/2014/main" id="{DA68018A-46DB-4668-8654-36CD1AF82AC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">
            <a:extLst>
              <a:ext uri="{FF2B5EF4-FFF2-40B4-BE49-F238E27FC236}">
                <a16:creationId xmlns:a16="http://schemas.microsoft.com/office/drawing/2014/main" id="{C901C0FE-B2DE-42EC-86F2-FE6333F3CCD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675" y="0"/>
            <a:ext cx="120015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599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2B2B77-E1B8-44DD-927F-BA26E65391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of Malnutrition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9B9A35A-6E9E-45B6-99FD-8CA2599F3B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016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5B1F-7206-4795-B4B8-4321BE9F4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002060"/>
                </a:solidFill>
              </a:rPr>
              <a:t>National and County situation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7449E35-605C-444A-B6B0-D6EDBD01B5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970394"/>
              </p:ext>
            </p:extLst>
          </p:nvPr>
        </p:nvGraphicFramePr>
        <p:xfrm>
          <a:off x="457199" y="1600200"/>
          <a:ext cx="7984435" cy="2926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68634">
                  <a:extLst>
                    <a:ext uri="{9D8B030D-6E8A-4147-A177-3AD203B41FA5}">
                      <a16:colId xmlns:a16="http://schemas.microsoft.com/office/drawing/2014/main" val="4241631657"/>
                    </a:ext>
                  </a:extLst>
                </a:gridCol>
                <a:gridCol w="2362932">
                  <a:extLst>
                    <a:ext uri="{9D8B030D-6E8A-4147-A177-3AD203B41FA5}">
                      <a16:colId xmlns:a16="http://schemas.microsoft.com/office/drawing/2014/main" val="3804614154"/>
                    </a:ext>
                  </a:extLst>
                </a:gridCol>
                <a:gridCol w="2252869">
                  <a:extLst>
                    <a:ext uri="{9D8B030D-6E8A-4147-A177-3AD203B41FA5}">
                      <a16:colId xmlns:a16="http://schemas.microsoft.com/office/drawing/2014/main" val="10505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Malnutrition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Situation (%) </a:t>
                      </a:r>
                      <a:r>
                        <a:rPr lang="en-US" sz="2000" i="1" dirty="0"/>
                        <a:t>SMART survey June 2019</a:t>
                      </a:r>
                      <a:endParaRPr lang="en-US" sz="3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Kenya </a:t>
                      </a:r>
                      <a:r>
                        <a:rPr lang="en-US" sz="2000" dirty="0"/>
                        <a:t>(KDHS 2014)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433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Wasted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25.6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454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Underweight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7387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Stunted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23.3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987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874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GAM Trends from 2010- 2019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58699" y="1600200"/>
          <a:ext cx="6026601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Chart" r:id="rId3" imgW="7955970" imgH="5974598" progId="Excel.Chart.8">
                  <p:embed/>
                </p:oleObj>
              </mc:Choice>
              <mc:Fallback>
                <p:oleObj name="Chart" r:id="rId3" imgW="7955970" imgH="5974598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699" y="1600200"/>
                        <a:ext cx="6026601" cy="452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2836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C15B4-571C-49AE-9E17-95626C2AD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Possible causes of malnutrition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454A7-46D9-4039-B407-CF70513E7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800" i="1" dirty="0"/>
              <a:t>The deterioration in the nutrition situation mainly attributed to;</a:t>
            </a:r>
          </a:p>
          <a:p>
            <a:pPr lvl="1">
              <a:defRPr/>
            </a:pPr>
            <a:r>
              <a:rPr lang="en-US" dirty="0"/>
              <a:t>The then declining food security situation </a:t>
            </a:r>
          </a:p>
          <a:p>
            <a:pPr lvl="1">
              <a:defRPr/>
            </a:pPr>
            <a:r>
              <a:rPr lang="en-US" dirty="0"/>
              <a:t>High cases of child morbidity</a:t>
            </a:r>
          </a:p>
          <a:p>
            <a:pPr lvl="1">
              <a:defRPr/>
            </a:pPr>
            <a:r>
              <a:rPr lang="en-US" dirty="0"/>
              <a:t>Poor hygiene and sanitation</a:t>
            </a:r>
          </a:p>
          <a:p>
            <a:pPr lvl="1">
              <a:defRPr/>
            </a:pPr>
            <a:r>
              <a:rPr lang="en-US" dirty="0"/>
              <a:t>Poor MIYCN practices</a:t>
            </a:r>
          </a:p>
          <a:p>
            <a:pPr lvl="1">
              <a:defRPr/>
            </a:pPr>
            <a:r>
              <a:rPr lang="en-US" dirty="0"/>
              <a:t>Low micronutrient supplementation and deworming</a:t>
            </a:r>
          </a:p>
          <a:p>
            <a:pPr lvl="1">
              <a:defRPr/>
            </a:pPr>
            <a:r>
              <a:rPr lang="en-US" dirty="0"/>
              <a:t>Insecurity/loss of assets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510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2B843-8BF0-4708-947E-577988DB3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772284"/>
          </a:xfrm>
        </p:spPr>
        <p:txBody>
          <a:bodyPr/>
          <a:lstStyle/>
          <a:p>
            <a:r>
              <a:rPr lang="en-US" sz="3600" dirty="0"/>
              <a:t>Forms of Malnutrition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D1494-D564-475E-B996-D5BB9B1CE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6922"/>
            <a:ext cx="8229600" cy="5079241"/>
          </a:xfrm>
        </p:spPr>
        <p:txBody>
          <a:bodyPr/>
          <a:lstStyle/>
          <a:p>
            <a:r>
              <a:rPr lang="en-US" dirty="0"/>
              <a:t>Acute malnutrition (SAM and MAM),</a:t>
            </a:r>
          </a:p>
          <a:p>
            <a:r>
              <a:rPr lang="en-US" dirty="0"/>
              <a:t>Stunting, </a:t>
            </a:r>
          </a:p>
          <a:p>
            <a:r>
              <a:rPr lang="en-US" dirty="0"/>
              <a:t>Underweight</a:t>
            </a:r>
          </a:p>
          <a:p>
            <a:r>
              <a:rPr lang="en-US" dirty="0"/>
              <a:t>Micronutrient deficiencies. </a:t>
            </a:r>
          </a:p>
          <a:p>
            <a:pPr marL="0" indent="0">
              <a:buNone/>
            </a:pPr>
            <a:r>
              <a:rPr lang="en-US" dirty="0"/>
              <a:t>The four forms can appear isolated or in combination but most often they overlap in one child or in a population. </a:t>
            </a:r>
          </a:p>
        </p:txBody>
      </p:sp>
    </p:spTree>
    <p:extLst>
      <p:ext uri="{BB962C8B-B14F-4D97-AF65-F5344CB8AC3E}">
        <p14:creationId xmlns:p14="http://schemas.microsoft.com/office/powerpoint/2010/main" val="4093110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1CE3B-8032-4905-B5A6-5B7A796AB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Forms of Acute Malnutrition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17D5D-8B17-4E75-8F6F-03D271E7F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0"/>
            <a:ext cx="8448261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There are two forms of acute malnutrition:</a:t>
            </a:r>
            <a:r>
              <a:rPr lang="en-US" sz="4000" dirty="0"/>
              <a:t> </a:t>
            </a:r>
          </a:p>
          <a:p>
            <a:pPr lvl="1"/>
            <a:r>
              <a:rPr lang="en-US" sz="3200" dirty="0"/>
              <a:t>Severe Acute Malnutrition (SAM) is defined by severe wasting , and/or the presence of bilateral pitting edema.</a:t>
            </a:r>
          </a:p>
          <a:p>
            <a:pPr lvl="1"/>
            <a:r>
              <a:rPr lang="en-US" sz="3200" dirty="0"/>
              <a:t>Moderate Acute Malnutrition (MAM) is defined by moderate wasting.</a:t>
            </a:r>
          </a:p>
        </p:txBody>
      </p:sp>
    </p:spTree>
    <p:extLst>
      <p:ext uri="{BB962C8B-B14F-4D97-AF65-F5344CB8AC3E}">
        <p14:creationId xmlns:p14="http://schemas.microsoft.com/office/powerpoint/2010/main" val="2405596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2B4DE-4644-4CAD-8D41-8702D2DEC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825292"/>
          </a:xfrm>
        </p:spPr>
        <p:txBody>
          <a:bodyPr/>
          <a:lstStyle/>
          <a:p>
            <a:r>
              <a:rPr lang="en-US" sz="3200" dirty="0"/>
              <a:t>Terms are used to describe the clinical manifestations of SAM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866AF-17E8-44D9-A9CE-895F72869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1219200"/>
            <a:ext cx="8368748" cy="4893711"/>
          </a:xfrm>
        </p:spPr>
        <p:txBody>
          <a:bodyPr/>
          <a:lstStyle/>
          <a:p>
            <a:r>
              <a:rPr lang="en-US" sz="2800" b="1" dirty="0"/>
              <a:t>Marasmus</a:t>
            </a:r>
            <a:r>
              <a:rPr lang="en-US" sz="2800" dirty="0"/>
              <a:t>, characterized by severe visible wasting. There is loss of fat and muscle, which the body breaks down for energy.</a:t>
            </a:r>
          </a:p>
          <a:p>
            <a:r>
              <a:rPr lang="en-US" sz="2800" b="1" dirty="0"/>
              <a:t>Kwashiorkor</a:t>
            </a:r>
            <a:r>
              <a:rPr lang="en-US" sz="2800" dirty="0"/>
              <a:t>, characterized by bilateral pitting edema (affecting both sides of the body) in the feet and lower legs which as it progresses becomes more generalized to the arms, hands and face. </a:t>
            </a:r>
          </a:p>
          <a:p>
            <a:r>
              <a:rPr lang="en-US" sz="2800" b="1" dirty="0" err="1"/>
              <a:t>Marasmic</a:t>
            </a:r>
            <a:r>
              <a:rPr lang="en-US" sz="2800" b="1" dirty="0"/>
              <a:t> kwashiorkor</a:t>
            </a:r>
            <a:r>
              <a:rPr lang="en-US" sz="2800" dirty="0"/>
              <a:t>, characterized by a combination of severe visible wasting and bilateral pitting edema</a:t>
            </a:r>
          </a:p>
        </p:txBody>
      </p:sp>
    </p:spTree>
    <p:extLst>
      <p:ext uri="{BB962C8B-B14F-4D97-AF65-F5344CB8AC3E}">
        <p14:creationId xmlns:p14="http://schemas.microsoft.com/office/powerpoint/2010/main" val="985693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DB2B6CA3-6E33-425A-BD73-993E509F081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686800" cy="9710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br>
              <a:rPr lang="en-GB" altLang="en-US" sz="3400" b="1" cap="none" dirty="0">
                <a:solidFill>
                  <a:schemeClr val="tx1"/>
                </a:solidFill>
              </a:rPr>
            </a:br>
            <a:r>
              <a:rPr lang="en-GB" altLang="en-US" sz="4000" b="1" cap="none" dirty="0">
                <a:solidFill>
                  <a:srgbClr val="002060"/>
                </a:solidFill>
              </a:rPr>
              <a:t>  </a:t>
            </a:r>
            <a:r>
              <a:rPr lang="en-GB" altLang="en-US" sz="3200" b="1" cap="none" dirty="0">
                <a:solidFill>
                  <a:srgbClr val="002060"/>
                </a:solidFill>
              </a:rPr>
              <a:t>What must we do?</a:t>
            </a:r>
            <a:br>
              <a:rPr lang="en-GB" altLang="en-US" sz="4000" b="1" cap="none" dirty="0">
                <a:solidFill>
                  <a:srgbClr val="002060"/>
                </a:solidFill>
              </a:rPr>
            </a:br>
            <a:endParaRPr lang="en-GB" altLang="en-US" sz="3400" b="1" cap="none" dirty="0">
              <a:solidFill>
                <a:srgbClr val="002060"/>
              </a:solidFill>
            </a:endParaRP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BD019B29-1A53-415C-93DE-2DD89D30C548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199" y="1417638"/>
            <a:ext cx="8143461" cy="50561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dirty="0"/>
              <a:t>Intervene early, before children become severely malnourished</a:t>
            </a:r>
            <a:r>
              <a:rPr lang="en-GB" altLang="en-US" sz="2000" dirty="0"/>
              <a:t> </a:t>
            </a:r>
          </a:p>
          <a:p>
            <a:pPr lvl="2">
              <a:lnSpc>
                <a:spcPct val="80000"/>
              </a:lnSpc>
              <a:buClr>
                <a:srgbClr val="FFFF00"/>
              </a:buClr>
              <a:buFont typeface="Arial" panose="020B0604020202020204" pitchFamily="34" charset="0"/>
              <a:buChar char="−"/>
            </a:pPr>
            <a:r>
              <a:rPr lang="en-GB" altLang="en-US" dirty="0"/>
              <a:t>Improve access to care in the community</a:t>
            </a:r>
          </a:p>
          <a:p>
            <a:pPr lvl="2">
              <a:lnSpc>
                <a:spcPct val="80000"/>
              </a:lnSpc>
              <a:buClr>
                <a:srgbClr val="FFFF00"/>
              </a:buClr>
              <a:buFont typeface="Arial" panose="020B0604020202020204" pitchFamily="34" charset="0"/>
              <a:buChar char="−"/>
            </a:pPr>
            <a:r>
              <a:rPr lang="en-GB" altLang="en-US" dirty="0"/>
              <a:t>Increase coverage of services, and equity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1800" dirty="0"/>
          </a:p>
          <a:p>
            <a:pPr>
              <a:lnSpc>
                <a:spcPct val="80000"/>
              </a:lnSpc>
            </a:pPr>
            <a:r>
              <a:rPr lang="en-GB" altLang="en-US" dirty="0"/>
              <a:t>Improve nutritional status</a:t>
            </a:r>
          </a:p>
          <a:p>
            <a:pPr lvl="2">
              <a:lnSpc>
                <a:spcPct val="80000"/>
              </a:lnSpc>
              <a:buClr>
                <a:srgbClr val="FFFF00"/>
              </a:buClr>
              <a:buFont typeface="Arial" panose="020B0604020202020204" pitchFamily="34" charset="0"/>
              <a:buChar char="−"/>
            </a:pPr>
            <a:r>
              <a:rPr lang="en-GB" altLang="en-US" dirty="0"/>
              <a:t>Feeding practices</a:t>
            </a:r>
          </a:p>
          <a:p>
            <a:pPr lvl="2">
              <a:lnSpc>
                <a:spcPct val="80000"/>
              </a:lnSpc>
              <a:buClr>
                <a:srgbClr val="FFFF00"/>
              </a:buClr>
              <a:buFont typeface="Arial" panose="020B0604020202020204" pitchFamily="34" charset="0"/>
              <a:buChar char="−"/>
            </a:pPr>
            <a:r>
              <a:rPr lang="en-GB" altLang="en-US" dirty="0"/>
              <a:t>Food security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dirty="0"/>
          </a:p>
          <a:p>
            <a:pPr>
              <a:lnSpc>
                <a:spcPct val="80000"/>
              </a:lnSpc>
            </a:pPr>
            <a:r>
              <a:rPr lang="en-GB" altLang="en-US" dirty="0"/>
              <a:t>Reduce exposure to infections</a:t>
            </a:r>
          </a:p>
          <a:p>
            <a:pPr>
              <a:lnSpc>
                <a:spcPct val="80000"/>
              </a:lnSpc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7619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9B6AAEF2-A1AA-4541-86F2-F5A9CCDDB3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sz="4000" b="1" cap="none" dirty="0"/>
              <a:t>Broad Training Objective</a:t>
            </a:r>
          </a:p>
        </p:txBody>
      </p:sp>
      <p:sp>
        <p:nvSpPr>
          <p:cNvPr id="6148" name="Rectangle 5">
            <a:extLst>
              <a:ext uri="{FF2B5EF4-FFF2-40B4-BE49-F238E27FC236}">
                <a16:creationId xmlns:a16="http://schemas.microsoft.com/office/drawing/2014/main" id="{2F5EE2CB-F257-4756-AA44-6C9A195C00AE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417638"/>
            <a:ext cx="8305800" cy="50561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en-US" dirty="0"/>
              <a:t>	To assist health workers in the assessment and appropriate management of services and/or counseling for the treatment of acute malnutrition both Moderate Acute Malnutrition (MAM) and Severe Acute Malnutrition (SAM) affecting the vulnerable population.  </a:t>
            </a:r>
          </a:p>
          <a:p>
            <a:pPr eaLnBrk="1" hangingPunct="1"/>
            <a:endParaRPr lang="en-US" altLang="en-US" dirty="0"/>
          </a:p>
        </p:txBody>
      </p:sp>
      <p:graphicFrame>
        <p:nvGraphicFramePr>
          <p:cNvPr id="6146" name="Object 2">
            <a:extLst>
              <a:ext uri="{FF2B5EF4-FFF2-40B4-BE49-F238E27FC236}">
                <a16:creationId xmlns:a16="http://schemas.microsoft.com/office/drawing/2014/main" id="{1F49FE47-1E1B-4E04-BD8B-4DAAAAE307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6146" name="Object 2">
                        <a:extLst>
                          <a:ext uri="{FF2B5EF4-FFF2-40B4-BE49-F238E27FC236}">
                            <a16:creationId xmlns:a16="http://schemas.microsoft.com/office/drawing/2014/main" id="{1F49FE47-1E1B-4E04-BD8B-4DAAAAE307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239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203989E-AFA6-4104-81E1-A5E1E264CCA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3600" b="1" cap="none" dirty="0"/>
              <a:t>Specific Objectives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EA61442-AD34-4D46-B9B0-47F71C2AD9D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199" y="1192696"/>
            <a:ext cx="8421757" cy="493346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Describe the overview of malnutrition situation globally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Highlight the causes of malnutrition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Explain why its necessary to manage malnutrition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Establish your role as a health worker in management of malnutrition</a:t>
            </a:r>
          </a:p>
        </p:txBody>
      </p:sp>
    </p:spTree>
    <p:extLst>
      <p:ext uri="{BB962C8B-B14F-4D97-AF65-F5344CB8AC3E}">
        <p14:creationId xmlns:p14="http://schemas.microsoft.com/office/powerpoint/2010/main" val="3704792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CFBB3762-5B53-4A6E-A2C8-8B1292E63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258762"/>
          </a:xfrm>
        </p:spPr>
        <p:txBody>
          <a:bodyPr/>
          <a:lstStyle/>
          <a:p>
            <a:pPr eaLnBrk="1" hangingPunct="1"/>
            <a:r>
              <a:rPr lang="en-US" altLang="en-US" sz="4000"/>
              <a:t>Overview</a:t>
            </a:r>
            <a:r>
              <a:rPr lang="en-US" altLang="en-US"/>
              <a:t> 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B8B3876E-D553-44C9-8EA0-F00651DA3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287963"/>
          </a:xfrm>
        </p:spPr>
        <p:txBody>
          <a:bodyPr/>
          <a:lstStyle/>
          <a:p>
            <a:pPr eaLnBrk="1" hangingPunct="1"/>
            <a:r>
              <a:rPr lang="en-US" altLang="en-US" sz="2800"/>
              <a:t>Malnutrition defines a state when the body does not have enough of the required nutrients (under-nutrition) or has excess of required nutrients (over-nutrition).</a:t>
            </a:r>
          </a:p>
          <a:p>
            <a:pPr eaLnBrk="1" hangingPunct="1"/>
            <a:r>
              <a:rPr lang="en-US" altLang="en-US" sz="2800"/>
              <a:t>Globally over 2 million children are severely malnourished at any given time</a:t>
            </a:r>
          </a:p>
          <a:p>
            <a:pPr eaLnBrk="1" hangingPunct="1"/>
            <a:r>
              <a:rPr lang="en-US" altLang="en-US" sz="2800"/>
              <a:t>Severely Malnourished children have 5 – 20 times higher chances of death than well nourished children</a:t>
            </a:r>
          </a:p>
          <a:p>
            <a:pPr eaLnBrk="1" hangingPunct="1"/>
            <a:r>
              <a:rPr lang="en-US" altLang="en-US" sz="2800"/>
              <a:t>1million children in the world die due to severe malnutrition</a:t>
            </a:r>
          </a:p>
          <a:p>
            <a:pPr eaLnBrk="1" hangingPunct="1"/>
            <a:r>
              <a:rPr lang="en-US" altLang="en-US" sz="2800"/>
              <a:t>Out of the 10 million children who die yearly, 5 million succumb to malnutrition related causes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075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B947BD9F-AFEB-460C-894F-B4E7E65F18E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b="1" cap="none">
                <a:solidFill>
                  <a:schemeClr val="tx1"/>
                </a:solidFill>
              </a:rPr>
              <a:t>Overview cont…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E4B904A-E12C-416B-B3A0-6D524524C7B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200" y="1245704"/>
            <a:ext cx="8229600" cy="4880459"/>
          </a:xfrm>
        </p:spPr>
        <p:txBody>
          <a:bodyPr/>
          <a:lstStyle/>
          <a:p>
            <a:r>
              <a:rPr lang="en-GB" altLang="en-US" dirty="0"/>
              <a:t>Widespread hunger and malnutrition continue to exist amid natural calamities, wars, drought and disease </a:t>
            </a:r>
          </a:p>
          <a:p>
            <a:r>
              <a:rPr lang="en-GB" altLang="en-US" dirty="0"/>
              <a:t>The cost is measured in terms of human dignity, the quality of life and economic terms</a:t>
            </a:r>
          </a:p>
          <a:p>
            <a:r>
              <a:rPr lang="en-GB" altLang="en-US" dirty="0"/>
              <a:t>For over 20 years we have had clear evidence for the effectiveness of low cost approaches to management of severe malnutrition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7963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12F25C-E76F-48EA-8BCD-F707593F4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719275"/>
          </a:xfrm>
        </p:spPr>
        <p:txBody>
          <a:bodyPr/>
          <a:lstStyle/>
          <a:p>
            <a:r>
              <a:rPr lang="en-US" sz="3600" dirty="0"/>
              <a:t>Overview </a:t>
            </a:r>
            <a:r>
              <a:rPr lang="en-US" sz="3600" dirty="0" err="1"/>
              <a:t>cont</a:t>
            </a:r>
            <a:r>
              <a:rPr lang="en-US" sz="3600" dirty="0"/>
              <a:t>….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EE639-773B-4F51-B8A2-8FA54963C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3913"/>
            <a:ext cx="8382000" cy="5592417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Malnutrition is a condition that results from:</a:t>
            </a:r>
          </a:p>
          <a:p>
            <a:r>
              <a:rPr lang="en-US" sz="2800" dirty="0"/>
              <a:t>Eating a diet in which certain nutrients are lacking (under-nutrition); </a:t>
            </a:r>
          </a:p>
          <a:p>
            <a:r>
              <a:rPr lang="en-US" sz="2800" dirty="0"/>
              <a:t>Eating a diet that does not provide adequate calories and protein for growth and maintenance (under-nutrition); </a:t>
            </a:r>
          </a:p>
          <a:p>
            <a:r>
              <a:rPr lang="en-US" sz="2800" dirty="0"/>
              <a:t> the inability of the body to fully utilize food eaten due to illness (under-nutrition);  consuming too many calories (over-nutrition);</a:t>
            </a:r>
          </a:p>
          <a:p>
            <a:r>
              <a:rPr lang="en-US" sz="2800" dirty="0"/>
              <a:t> eating a diet with nutrients in the wrong proportions. </a:t>
            </a:r>
          </a:p>
        </p:txBody>
      </p:sp>
    </p:spTree>
    <p:extLst>
      <p:ext uri="{BB962C8B-B14F-4D97-AF65-F5344CB8AC3E}">
        <p14:creationId xmlns:p14="http://schemas.microsoft.com/office/powerpoint/2010/main" val="3060798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DDE32A-2038-443A-8D46-E074D20D52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Global situation</a:t>
            </a:r>
          </a:p>
        </p:txBody>
      </p:sp>
    </p:spTree>
    <p:extLst>
      <p:ext uri="{BB962C8B-B14F-4D97-AF65-F5344CB8AC3E}">
        <p14:creationId xmlns:p14="http://schemas.microsoft.com/office/powerpoint/2010/main" val="318498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B063F-22AC-4881-BED6-E87800DEA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798788"/>
          </a:xfrm>
        </p:spPr>
        <p:txBody>
          <a:bodyPr/>
          <a:lstStyle/>
          <a:p>
            <a:r>
              <a:rPr lang="en-US" sz="4000" dirty="0"/>
              <a:t>Global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00A46-F85A-4CF8-93C9-7AC0DE719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5887"/>
            <a:ext cx="8229600" cy="4525963"/>
          </a:xfrm>
        </p:spPr>
        <p:txBody>
          <a:bodyPr/>
          <a:lstStyle/>
          <a:p>
            <a:pPr algn="just"/>
            <a:r>
              <a:rPr lang="en-US" sz="2800" dirty="0"/>
              <a:t>Nearly half of all deaths in children under 5 are attributable to undernutrition. This translates into the unnecessary loss of about 3 million young lives a year. </a:t>
            </a:r>
          </a:p>
          <a:p>
            <a:pPr algn="just"/>
            <a:r>
              <a:rPr lang="en-US" sz="2800" dirty="0"/>
              <a:t>Undernutrition puts children at greater risk of dying from common infections, increases the frequency and severity of such infections, and contributes to delayed recovery. </a:t>
            </a:r>
          </a:p>
          <a:p>
            <a:pPr algn="just"/>
            <a:r>
              <a:rPr lang="en-US" sz="2800" dirty="0"/>
              <a:t>Poor nutrition in the first 1,000 days of a child’s life can also lead to stunted growth, which is irreversible and associated with impaired cognitive ability and reduced school and work performance.</a:t>
            </a:r>
          </a:p>
        </p:txBody>
      </p:sp>
    </p:spTree>
    <p:extLst>
      <p:ext uri="{BB962C8B-B14F-4D97-AF65-F5344CB8AC3E}">
        <p14:creationId xmlns:p14="http://schemas.microsoft.com/office/powerpoint/2010/main" val="1244511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5A4CD989-4243-4069-8FC8-8FB5A38A9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0513" y="765175"/>
            <a:ext cx="37734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3000" b="1">
                <a:cs typeface="Arial" panose="020B0604020202020204" pitchFamily="34" charset="0"/>
              </a:rPr>
              <a:t>Where are child </a:t>
            </a:r>
          </a:p>
          <a:p>
            <a:pPr algn="ctr" eaLnBrk="0" hangingPunct="0"/>
            <a:r>
              <a:rPr lang="en-US" altLang="en-US" sz="3000" b="1">
                <a:cs typeface="Arial" panose="020B0604020202020204" pitchFamily="34" charset="0"/>
              </a:rPr>
              <a:t>deaths occurring? 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A81DE54-8828-4E5B-817E-9F4B3F613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860800"/>
            <a:ext cx="8964613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639763" indent="-2730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indent="-182563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187450" indent="-182563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1462088" indent="-182563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19192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3764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28336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2908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10000"/>
              </a:spcAft>
              <a:buClr>
                <a:srgbClr val="FF3300"/>
              </a:buClr>
              <a:buFont typeface="Wingdings" panose="05000000000000000000" pitchFamily="2" charset="2"/>
              <a:buChar char="§"/>
            </a:pPr>
            <a:r>
              <a:rPr lang="en-US" altLang="en-US" b="1">
                <a:cs typeface="Times New Roman" panose="02020603050405020304" pitchFamily="18" charset="0"/>
              </a:rPr>
              <a:t>Most child deaths (40%) occur in s-S Africa</a:t>
            </a:r>
          </a:p>
          <a:p>
            <a:pPr>
              <a:spcBef>
                <a:spcPct val="0"/>
              </a:spcBef>
              <a:spcAft>
                <a:spcPct val="10000"/>
              </a:spcAft>
              <a:buClr>
                <a:srgbClr val="FF3300"/>
              </a:buClr>
              <a:buFont typeface="Wingdings" panose="05000000000000000000" pitchFamily="2" charset="2"/>
              <a:buChar char="§"/>
            </a:pPr>
            <a:r>
              <a:rPr lang="en-US" altLang="en-US" b="1">
                <a:cs typeface="Times New Roman" panose="02020603050405020304" pitchFamily="18" charset="0"/>
              </a:rPr>
              <a:t>6 countries account for 50% of child deaths in s-S Africa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rgbClr val="000066"/>
              </a:buClr>
              <a:buFont typeface="Wingdings" panose="05000000000000000000" pitchFamily="2" charset="2"/>
              <a:buChar char="ú"/>
            </a:pPr>
            <a:r>
              <a:rPr lang="en-US" altLang="en-US" sz="2400">
                <a:cs typeface="Times New Roman" panose="02020603050405020304" pitchFamily="18" charset="0"/>
              </a:rPr>
              <a:t>Nigeria, Democratic Republic of Congo, Ethiopia, Tanzania, Uganda and Kenya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3DA4A729-C314-45DC-8AC2-7A7A35B28B99}"/>
              </a:ext>
            </a:extLst>
          </p:cNvPr>
          <p:cNvSpPr>
            <a:spLocks noChangeArrowheads="1"/>
          </p:cNvSpPr>
          <p:nvPr/>
        </p:nvSpPr>
        <p:spPr bwMode="auto">
          <a:xfrm rot="-5390624">
            <a:off x="682626" y="622300"/>
            <a:ext cx="8255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en-US" sz="1200">
                <a:solidFill>
                  <a:srgbClr val="00006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copyright Oxford Cartographers 2003</a:t>
            </a:r>
            <a:endParaRPr lang="en-GB" altLang="en-US" sz="1200">
              <a:solidFill>
                <a:srgbClr val="000066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6085" name="Text Box 5">
            <a:extLst>
              <a:ext uri="{FF2B5EF4-FFF2-40B4-BE49-F238E27FC236}">
                <a16:creationId xmlns:a16="http://schemas.microsoft.com/office/drawing/2014/main" id="{02BB3731-8B54-4612-8F2D-B4E95A062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905000"/>
            <a:ext cx="299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GB" altLang="en-US" sz="2400">
                <a:cs typeface="Arial" panose="020B0604020202020204" pitchFamily="34" charset="0"/>
              </a:rPr>
              <a:t>Each dot represents </a:t>
            </a:r>
          </a:p>
          <a:p>
            <a:pPr algn="ctr" eaLnBrk="0" hangingPunct="0"/>
            <a:r>
              <a:rPr lang="en-GB" altLang="en-US" sz="2400">
                <a:cs typeface="Arial" panose="020B0604020202020204" pitchFamily="34" charset="0"/>
              </a:rPr>
              <a:t>5000 deaths</a:t>
            </a:r>
          </a:p>
        </p:txBody>
      </p:sp>
      <p:sp>
        <p:nvSpPr>
          <p:cNvPr id="46086" name="Text Box 6">
            <a:extLst>
              <a:ext uri="{FF2B5EF4-FFF2-40B4-BE49-F238E27FC236}">
                <a16:creationId xmlns:a16="http://schemas.microsoft.com/office/drawing/2014/main" id="{CE98A35C-04C2-4650-8085-E6C74EA08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8" y="6308725"/>
            <a:ext cx="275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>
                <a:cs typeface="Arial" panose="020B0604020202020204" pitchFamily="34" charset="0"/>
              </a:rPr>
              <a:t>Lancet 2003, 361: 2228</a:t>
            </a:r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609DB239-8DC6-4B6F-A6E7-B2A0155DCF65}"/>
              </a:ext>
            </a:extLst>
          </p:cNvPr>
          <p:cNvSpPr>
            <a:spLocks noChangeArrowheads="1"/>
          </p:cNvSpPr>
          <p:nvPr/>
        </p:nvSpPr>
        <p:spPr bwMode="auto">
          <a:xfrm rot="-5390624">
            <a:off x="2074863" y="2182813"/>
            <a:ext cx="366712" cy="228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r"/>
            <a:r>
              <a:rPr lang="en-US" altLang="en-US" sz="120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copyright Oxford Cartographers 2003</a:t>
            </a:r>
            <a:endParaRPr lang="en-GB" altLang="en-US" sz="1200">
              <a:solidFill>
                <a:schemeClr val="tx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6088" name="Object 8">
            <a:extLst>
              <a:ext uri="{FF2B5EF4-FFF2-40B4-BE49-F238E27FC236}">
                <a16:creationId xmlns:a16="http://schemas.microsoft.com/office/drawing/2014/main" id="{F8CB17DB-0CE4-4E26-BC95-C3A8463026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260350"/>
          <a:ext cx="5327650" cy="295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Document" r:id="rId4" imgW="9487080" imgH="6017760" progId="Word.Document.8">
                  <p:embed/>
                </p:oleObj>
              </mc:Choice>
              <mc:Fallback>
                <p:oleObj name="Document" r:id="rId4" imgW="9487080" imgH="6017760" progId="Word.Document.8">
                  <p:embed/>
                  <p:pic>
                    <p:nvPicPr>
                      <p:cNvPr id="46088" name="Object 8">
                        <a:extLst>
                          <a:ext uri="{FF2B5EF4-FFF2-40B4-BE49-F238E27FC236}">
                            <a16:creationId xmlns:a16="http://schemas.microsoft.com/office/drawing/2014/main" id="{F8CB17DB-0CE4-4E26-BC95-C3A8463026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621" t="3403" r="4848" b="26920"/>
                      <a:stretch>
                        <a:fillRect/>
                      </a:stretch>
                    </p:blipFill>
                    <p:spPr bwMode="auto">
                      <a:xfrm>
                        <a:off x="179388" y="260350"/>
                        <a:ext cx="5327650" cy="295751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33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1734534"/>
      </p:ext>
    </p:extLst>
  </p:cSld>
  <p:clrMapOvr>
    <a:masterClrMapping/>
  </p:clrMapOvr>
</p:sld>
</file>

<file path=ppt/theme/theme1.xml><?xml version="1.0" encoding="utf-8"?>
<a:theme xmlns:a="http://schemas.openxmlformats.org/drawingml/2006/main" name="GOK b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816</Words>
  <Application>Microsoft Office PowerPoint</Application>
  <PresentationFormat>On-screen Show (4:3)</PresentationFormat>
  <Paragraphs>86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Arial Narrow</vt:lpstr>
      <vt:lpstr>Bradley Hand ITC</vt:lpstr>
      <vt:lpstr>Calibri</vt:lpstr>
      <vt:lpstr>Century Schoolbook</vt:lpstr>
      <vt:lpstr>Wingdings</vt:lpstr>
      <vt:lpstr>GOK best</vt:lpstr>
      <vt:lpstr>Picture</vt:lpstr>
      <vt:lpstr>Document</vt:lpstr>
      <vt:lpstr>Chart</vt:lpstr>
      <vt:lpstr>Overview of Malnutrition</vt:lpstr>
      <vt:lpstr>Broad Training Objective</vt:lpstr>
      <vt:lpstr>Specific Objectives</vt:lpstr>
      <vt:lpstr>Overview </vt:lpstr>
      <vt:lpstr>Overview cont…</vt:lpstr>
      <vt:lpstr>Overview cont….</vt:lpstr>
      <vt:lpstr>Global situation</vt:lpstr>
      <vt:lpstr>Global Situation</vt:lpstr>
      <vt:lpstr>PowerPoint Presentation</vt:lpstr>
      <vt:lpstr>National and County situation</vt:lpstr>
      <vt:lpstr>GAM Trends from 2010- 2019</vt:lpstr>
      <vt:lpstr>Possible causes of malnutrition</vt:lpstr>
      <vt:lpstr>Forms of Malnutrition</vt:lpstr>
      <vt:lpstr>Forms of Acute Malnutrition</vt:lpstr>
      <vt:lpstr>Terms are used to describe the clinical manifestations of SAM</vt:lpstr>
      <vt:lpstr>   What must we do?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Malnutrition</dc:title>
  <dc:creator>Wycliffe</dc:creator>
  <cp:lastModifiedBy>hp</cp:lastModifiedBy>
  <cp:revision>13</cp:revision>
  <dcterms:created xsi:type="dcterms:W3CDTF">2017-09-18T07:52:06Z</dcterms:created>
  <dcterms:modified xsi:type="dcterms:W3CDTF">2019-12-16T07:46:09Z</dcterms:modified>
</cp:coreProperties>
</file>